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1"/>
  </p:sldMasterIdLst>
  <p:sldIdLst>
    <p:sldId id="256" r:id="rId2"/>
    <p:sldId id="257" r:id="rId3"/>
    <p:sldId id="275" r:id="rId4"/>
    <p:sldId id="261" r:id="rId5"/>
    <p:sldId id="270" r:id="rId6"/>
    <p:sldId id="262" r:id="rId7"/>
    <p:sldId id="266" r:id="rId8"/>
    <p:sldId id="269" r:id="rId9"/>
    <p:sldId id="267" r:id="rId10"/>
    <p:sldId id="271" r:id="rId11"/>
    <p:sldId id="272" r:id="rId12"/>
    <p:sldId id="274" r:id="rId13"/>
    <p:sldId id="263" r:id="rId14"/>
    <p:sldId id="264" r:id="rId15"/>
    <p:sldId id="259" r:id="rId16"/>
    <p:sldId id="260" r:id="rId17"/>
    <p:sldId id="265" r:id="rId18"/>
    <p:sldId id="25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0"/>
    <p:restoredTop sz="94703"/>
  </p:normalViewPr>
  <p:slideViewPr>
    <p:cSldViewPr snapToGrid="0">
      <p:cViewPr varScale="1">
        <p:scale>
          <a:sx n="104" d="100"/>
          <a:sy n="104" d="100"/>
        </p:scale>
        <p:origin x="7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Лист2!$C$1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Лист2!$A$2:$A$6</c:f>
              <c:strCache>
                <c:ptCount val="5"/>
                <c:pt idx="0">
                  <c:v>Высокий</c:v>
                </c:pt>
                <c:pt idx="1">
                  <c:v>Средний</c:v>
                </c:pt>
                <c:pt idx="2">
                  <c:v>Базовый</c:v>
                </c:pt>
                <c:pt idx="3">
                  <c:v>Ниже базового</c:v>
                </c:pt>
                <c:pt idx="4">
                  <c:v>Не приняли участие</c:v>
                </c:pt>
              </c:strCache>
            </c:strRef>
          </c:cat>
          <c:val>
            <c:numRef>
              <c:f>Лист2!$C$2:$C$6</c:f>
              <c:numCache>
                <c:formatCode>0%</c:formatCode>
                <c:ptCount val="5"/>
                <c:pt idx="0">
                  <c:v>0.2</c:v>
                </c:pt>
                <c:pt idx="1">
                  <c:v>0.39</c:v>
                </c:pt>
                <c:pt idx="2">
                  <c:v>0.06</c:v>
                </c:pt>
                <c:pt idx="3">
                  <c:v>0.28000000000000003</c:v>
                </c:pt>
                <c:pt idx="4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81-42F0-A813-BFD6491A1FCD}"/>
            </c:ext>
          </c:extLst>
        </c:ser>
        <c:ser>
          <c:idx val="1"/>
          <c:order val="1"/>
          <c:tx>
            <c:strRef>
              <c:f>Лист2!$E$1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781-42F0-A813-BFD6491A1F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Лист2!$A$2:$A$6</c:f>
              <c:strCache>
                <c:ptCount val="5"/>
                <c:pt idx="0">
                  <c:v>Высокий</c:v>
                </c:pt>
                <c:pt idx="1">
                  <c:v>Средний</c:v>
                </c:pt>
                <c:pt idx="2">
                  <c:v>Базовый</c:v>
                </c:pt>
                <c:pt idx="3">
                  <c:v>Ниже базового</c:v>
                </c:pt>
                <c:pt idx="4">
                  <c:v>Не приняли участие</c:v>
                </c:pt>
              </c:strCache>
            </c:strRef>
          </c:cat>
          <c:val>
            <c:numRef>
              <c:f>Лист2!$E$2:$E$6</c:f>
              <c:numCache>
                <c:formatCode>0%</c:formatCode>
                <c:ptCount val="5"/>
                <c:pt idx="0">
                  <c:v>0.39</c:v>
                </c:pt>
                <c:pt idx="1">
                  <c:v>0.46</c:v>
                </c:pt>
                <c:pt idx="2">
                  <c:v>0.08</c:v>
                </c:pt>
                <c:pt idx="3">
                  <c:v>7.0000000000000007E-2</c:v>
                </c:pt>
                <c:pt idx="4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81-42F0-A813-BFD6491A1FCD}"/>
            </c:ext>
          </c:extLst>
        </c:ser>
        <c:ser>
          <c:idx val="2"/>
          <c:order val="2"/>
          <c:tx>
            <c:strRef>
              <c:f>Лист2!$G$1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6666666666666666E-2"/>
                  <c:y val="-8.4875562720133283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781-42F0-A813-BFD6491A1FCD}"/>
                </c:ext>
              </c:extLst>
            </c:dLbl>
            <c:dLbl>
              <c:idx val="3"/>
              <c:layout>
                <c:manualLayout>
                  <c:x val="2.777777777777777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781-42F0-A813-BFD6491A1FC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781-42F0-A813-BFD6491A1F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Лист2!$A$2:$A$6</c:f>
              <c:strCache>
                <c:ptCount val="5"/>
                <c:pt idx="0">
                  <c:v>Высокий</c:v>
                </c:pt>
                <c:pt idx="1">
                  <c:v>Средний</c:v>
                </c:pt>
                <c:pt idx="2">
                  <c:v>Базовый</c:v>
                </c:pt>
                <c:pt idx="3">
                  <c:v>Ниже базового</c:v>
                </c:pt>
                <c:pt idx="4">
                  <c:v>Не приняли участие</c:v>
                </c:pt>
              </c:strCache>
            </c:strRef>
          </c:cat>
          <c:val>
            <c:numRef>
              <c:f>Лист2!$G$2:$G$6</c:f>
              <c:numCache>
                <c:formatCode>0%</c:formatCode>
                <c:ptCount val="5"/>
                <c:pt idx="0">
                  <c:v>0.69</c:v>
                </c:pt>
                <c:pt idx="1">
                  <c:v>0.26</c:v>
                </c:pt>
                <c:pt idx="2">
                  <c:v>0.02</c:v>
                </c:pt>
                <c:pt idx="3">
                  <c:v>0.03</c:v>
                </c:pt>
                <c:pt idx="4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781-42F0-A813-BFD6491A1FC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99407776"/>
        <c:axId val="299408168"/>
      </c:barChart>
      <c:catAx>
        <c:axId val="299407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9408168"/>
        <c:crosses val="autoZero"/>
        <c:auto val="1"/>
        <c:lblAlgn val="ctr"/>
        <c:lblOffset val="100"/>
        <c:noMultiLvlLbl val="0"/>
      </c:catAx>
      <c:valAx>
        <c:axId val="299408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9407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36419985923543"/>
          <c:y val="0.90218337729538123"/>
          <c:w val="0.42167128559218542"/>
          <c:h val="7.21599361074429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51D446-A57F-434D-E98E-526144B17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DDCC84-2C33-483D-F337-52BA4969E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F3B6AF-C270-3466-38B8-0F1D06214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66C8-BF62-394A-8B60-FA453F893F4B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83D2A6-7335-B7A3-21AB-35BFA4AE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BF709F-5518-44ED-E0E4-6EA1EA774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D46A-81CE-E24A-AFFF-6F0AECAC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05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DDBC60-1F06-0976-5657-C54D3F2EE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459FEE-2E10-AB27-184E-762788C11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71BF86-F186-F3E8-C09A-1C4C9979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66C8-BF62-394A-8B60-FA453F893F4B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815499-2478-3610-1AE4-4DB3671C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0C1BAD-0B1F-9207-C55D-1E576D0F1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D46A-81CE-E24A-AFFF-6F0AECAC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461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63CFB64-D952-9498-8304-72261A57EF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47C454-65D2-1320-C14E-67734C490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599C29-ED69-7D43-5FBE-3FC01BD1A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66C8-BF62-394A-8B60-FA453F893F4B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87A846-9824-3E42-1AF2-D0B0D6795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D3A2B1-3BBC-05F3-F743-50B6C847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D46A-81CE-E24A-AFFF-6F0AECAC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362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396A3-CC30-46C8-2911-E66C13AF5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DD58B8-5B8D-AAEA-E42F-23F983470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142FE5-B4D0-62CC-DBB2-715CABB96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66C8-BF62-394A-8B60-FA453F893F4B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F42379-0084-5F5E-8C17-582A89BA5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115B4D-41FD-13DD-BEE1-36FA61A1F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D46A-81CE-E24A-AFFF-6F0AECAC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2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7E57D-95A7-7583-C6DE-A6A1FF0CB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9C2AA9-041E-24AD-CFEE-05CB4F25D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36BA6B-D8FF-D35E-236B-6FAC9DC85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66C8-BF62-394A-8B60-FA453F893F4B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23BA33-7F29-0DD9-B840-4A7B3BD2F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8846E4-8EC6-3EA0-D494-C5A8A326A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D46A-81CE-E24A-AFFF-6F0AECAC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065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10AE80-21E8-F6D1-8513-BE65464E3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BC12F8-9C3E-E3FA-0B1D-F23BE2C45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EA0B8F-B958-B210-7BCA-F777E0CF8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216D69-8994-CF13-EB9D-4C92301B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66C8-BF62-394A-8B60-FA453F893F4B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2DD5C8-BDC9-DE6C-3E24-29337A34B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5437BE-619E-E736-622A-936EC3ED6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D46A-81CE-E24A-AFFF-6F0AECAC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228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DE8F2A-5271-7D3F-7A4E-BC1CAB552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F3F2AE-E801-9710-858D-E9A53DEC9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A275AF-8E43-F71C-868A-925109E5E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3A7ED9-7C0D-E1D2-D836-40DBA94F5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8313983-C482-6EC8-2A01-5426EC6D65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2C73C1E-4EDF-E479-F578-CBF1E5B3B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66C8-BF62-394A-8B60-FA453F893F4B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B588DB-CBFD-FD41-D7C3-23DBC90FA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E195EF-00D7-D454-33D6-F6C59C5CA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D46A-81CE-E24A-AFFF-6F0AECAC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105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D3583F-F075-2A79-3A77-8B855E352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94ACB2-8399-0386-C237-8A4DB2652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66C8-BF62-394A-8B60-FA453F893F4B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E38FC7F-823B-9319-9881-C2985C6DA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6FF0F12-FBE6-BAE0-7115-C2B63D758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D46A-81CE-E24A-AFFF-6F0AECAC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48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938D547-010A-6B1D-30DB-A520BDAE0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66C8-BF62-394A-8B60-FA453F893F4B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947A015-24FA-557C-A448-898BC0AB4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2C67AD-D49A-F767-076F-EFB3904F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D46A-81CE-E24A-AFFF-6F0AECAC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241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87AC9-6443-DD7E-417C-3CAD0773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6AE390-342A-DEF7-1AC6-109548118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AAC634-5788-56F2-9B5A-C65476F1E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88B0A3-389D-7EEA-975F-66F516F87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66C8-BF62-394A-8B60-FA453F893F4B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493AA3-E84E-D7F0-923C-1D4CC866C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2722ED-37B5-543C-2F4F-B058DEB7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D46A-81CE-E24A-AFFF-6F0AECAC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258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8690C-000F-EA47-CF06-5EEE81CF4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C96FF0-6BD2-36E1-2C54-EB10D2A17D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17EC6D-549A-73F7-B8F0-4C3FEDAB8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EE414F-FC54-55BD-E972-2F50B4CF2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66C8-BF62-394A-8B60-FA453F893F4B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6F5162-3055-C68F-68DF-BAB40F509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177F38-B618-59EF-B5C4-E6EBE3B43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D46A-81CE-E24A-AFFF-6F0AECAC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754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F7517-EDE1-182B-0E68-EA24F0308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15C72C-1013-7833-B00D-3E36AED46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91C14E-CD4C-DC52-BC50-5A2CFA94F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3F66C8-BF62-394A-8B60-FA453F893F4B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3B823D-9E81-E26F-6F11-EF49A12112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C22AF9-F798-53C2-2C93-CBCCA9AAE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E6D46A-81CE-E24A-AFFF-6F0AECAC6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11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duprosvet.ru/institut-realizatsii-gosudarstvennoy-politiki-i-professionalnogo-razvitiya-rabotnikov-obrazovaniya/proekty/shkola-minpros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.armgs.team/compose/?mailto=mailto%3Asmpr%40guppros.ru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3SfboS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3SfboS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3Shhxe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3Shhxe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снимок экрана, небо, дере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31FFB25-1983-8CE4-DB73-8A4BC20726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5A09B3-AE6A-DEBC-631B-FC5E870A7D30}"/>
              </a:ext>
            </a:extLst>
          </p:cNvPr>
          <p:cNvSpPr txBox="1"/>
          <p:nvPr/>
        </p:nvSpPr>
        <p:spPr>
          <a:xfrm>
            <a:off x="872483" y="3739592"/>
            <a:ext cx="87219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«Школа </a:t>
            </a:r>
            <a:r>
              <a:rPr lang="ru-RU" sz="2400" b="1" dirty="0" err="1"/>
              <a:t>Минпросвещения</a:t>
            </a:r>
            <a:r>
              <a:rPr lang="ru-RU" sz="2400" b="1" dirty="0"/>
              <a:t> России: </a:t>
            </a:r>
          </a:p>
          <a:p>
            <a:pPr algn="ctr"/>
            <a:r>
              <a:rPr lang="ru-RU" sz="2400" b="1" dirty="0"/>
              <a:t> результаты реализации проекта за период 2023-2025 гг. </a:t>
            </a:r>
          </a:p>
          <a:p>
            <a:pPr algn="ctr"/>
            <a:r>
              <a:rPr lang="ru-RU" sz="2400" b="1" dirty="0"/>
              <a:t>и перспективы развития в 2026 году»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11315C-8246-7340-96F2-ED8921E8317A}"/>
              </a:ext>
            </a:extLst>
          </p:cNvPr>
          <p:cNvSpPr txBox="1"/>
          <p:nvPr/>
        </p:nvSpPr>
        <p:spPr>
          <a:xfrm>
            <a:off x="597878" y="5673189"/>
            <a:ext cx="87219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err="1">
                <a:ea typeface="Google Sans" pitchFamily="2" charset="0"/>
                <a:cs typeface="Google Sans" pitchFamily="2" charset="0"/>
              </a:rPr>
              <a:t>Тюкавкина</a:t>
            </a:r>
            <a:r>
              <a:rPr lang="ru-RU" sz="1600" b="1" dirty="0">
                <a:ea typeface="Google Sans" pitchFamily="2" charset="0"/>
                <a:cs typeface="Google Sans" pitchFamily="2" charset="0"/>
              </a:rPr>
              <a:t> Лариса Юрьевна</a:t>
            </a:r>
            <a:endParaRPr lang="en-US" sz="1600" b="1" dirty="0">
              <a:ea typeface="Google Sans" pitchFamily="2" charset="0"/>
              <a:cs typeface="Google Sans" pitchFamily="2" charset="0"/>
            </a:endParaRPr>
          </a:p>
          <a:p>
            <a:r>
              <a:rPr lang="ru-RU" sz="1600" dirty="0">
                <a:ea typeface="Google Sans" pitchFamily="2" charset="0"/>
                <a:cs typeface="Google Sans" pitchFamily="2" charset="0"/>
              </a:rPr>
              <a:t>Региональный координатор проекта ШМР Калининградского областного института развития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34309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рафик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EC2D24A-A710-E560-E151-8939BBB26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CBF2F4-FE9C-36DB-0107-6F44FAC0237E}"/>
              </a:ext>
            </a:extLst>
          </p:cNvPr>
          <p:cNvSpPr txBox="1"/>
          <p:nvPr/>
        </p:nvSpPr>
        <p:spPr>
          <a:xfrm>
            <a:off x="363416" y="280573"/>
            <a:ext cx="10210799" cy="769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Google Sans" pitchFamily="2" charset="0"/>
                <a:ea typeface="Google Sans" pitchFamily="2" charset="0"/>
                <a:cs typeface="Google Sans" pitchFamily="2" charset="0"/>
              </a:rPr>
              <a:t> </a:t>
            </a:r>
            <a:r>
              <a:rPr lang="ru-RU" b="1" dirty="0">
                <a:ea typeface="Google Sans" pitchFamily="2" charset="0"/>
                <a:cs typeface="Google Sans" pitchFamily="2" charset="0"/>
              </a:rPr>
              <a:t>Мероприятия, направленные на достижения </a:t>
            </a:r>
            <a:r>
              <a:rPr lang="ru-RU" b="1" dirty="0">
                <a:effectLst/>
                <a:ea typeface="Calibri" panose="020F0502020204030204" pitchFamily="34" charset="0"/>
              </a:rPr>
              <a:t>критических показателей                                                            по магистральному направлению «</a:t>
            </a:r>
            <a:r>
              <a:rPr lang="ru-RU" b="1" dirty="0">
                <a:ea typeface="Calibri" panose="020F0502020204030204" pitchFamily="34" charset="0"/>
              </a:rPr>
              <a:t>Воспитание</a:t>
            </a:r>
            <a:r>
              <a:rPr lang="ru-RU" b="1" dirty="0">
                <a:effectLst/>
                <a:ea typeface="Calibri" panose="020F0502020204030204" pitchFamily="34" charset="0"/>
              </a:rPr>
              <a:t>»</a:t>
            </a:r>
            <a:endParaRPr lang="ru-RU" b="1" dirty="0">
              <a:ea typeface="Google Sans" pitchFamily="2" charset="0"/>
              <a:cs typeface="Google Sans" pitchFamily="2" charset="0"/>
            </a:endParaRP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DA22416D-4C7F-3C04-4B48-AAC06C99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930" y="6325448"/>
            <a:ext cx="32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6835E-DB39-4B03-80F0-9AD689B33AAF}" type="slidenum"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E63B1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63B1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52A894-3BA1-40E5-A791-0F231F08656F}"/>
              </a:ext>
            </a:extLst>
          </p:cNvPr>
          <p:cNvSpPr txBox="1"/>
          <p:nvPr/>
        </p:nvSpPr>
        <p:spPr>
          <a:xfrm>
            <a:off x="1468582" y="1718212"/>
            <a:ext cx="8719127" cy="2957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роект «Орлята России»;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программы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«Разговоры о важном» и «Россия- мои горизонты»;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бластные педагогические Рождественские чтения;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бластные педагогические Кирилло-Мефодиевские чтения;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бластные образовательные Александро-Невские чтения;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бластные Михайловские педагогические чтения;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ухомлинские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чтения.</a:t>
            </a:r>
          </a:p>
        </p:txBody>
      </p:sp>
    </p:spTree>
    <p:extLst>
      <p:ext uri="{BB962C8B-B14F-4D97-AF65-F5344CB8AC3E}">
        <p14:creationId xmlns:p14="http://schemas.microsoft.com/office/powerpoint/2010/main" val="150813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рафик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EC2D24A-A710-E560-E151-8939BBB26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CBF2F4-FE9C-36DB-0107-6F44FAC0237E}"/>
              </a:ext>
            </a:extLst>
          </p:cNvPr>
          <p:cNvSpPr txBox="1"/>
          <p:nvPr/>
        </p:nvSpPr>
        <p:spPr>
          <a:xfrm>
            <a:off x="363416" y="280573"/>
            <a:ext cx="10210799" cy="769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Google Sans" pitchFamily="2" charset="0"/>
                <a:ea typeface="Google Sans" pitchFamily="2" charset="0"/>
                <a:cs typeface="Google Sans" pitchFamily="2" charset="0"/>
              </a:rPr>
              <a:t> </a:t>
            </a:r>
            <a:r>
              <a:rPr lang="ru-RU" b="1" dirty="0">
                <a:ea typeface="Google Sans" pitchFamily="2" charset="0"/>
                <a:cs typeface="Google Sans" pitchFamily="2" charset="0"/>
              </a:rPr>
              <a:t>Мероприятия, направленные на достижения </a:t>
            </a:r>
            <a:r>
              <a:rPr lang="ru-RU" b="1" dirty="0">
                <a:effectLst/>
                <a:ea typeface="Calibri" panose="020F0502020204030204" pitchFamily="34" charset="0"/>
              </a:rPr>
              <a:t>критических показателей                                                            по магистральному направлению «Профориентация»</a:t>
            </a:r>
            <a:endParaRPr lang="ru-RU" b="1" dirty="0">
              <a:ea typeface="Google Sans" pitchFamily="2" charset="0"/>
              <a:cs typeface="Google Sans" pitchFamily="2" charset="0"/>
            </a:endParaRP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DA22416D-4C7F-3C04-4B48-AAC06C99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930" y="6325448"/>
            <a:ext cx="32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6835E-DB39-4B03-80F0-9AD689B33AAF}" type="slidenum"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E63B1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63B1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52A894-3BA1-40E5-A791-0F231F08656F}"/>
              </a:ext>
            </a:extLst>
          </p:cNvPr>
          <p:cNvSpPr txBox="1"/>
          <p:nvPr/>
        </p:nvSpPr>
        <p:spPr>
          <a:xfrm>
            <a:off x="1468582" y="1718212"/>
            <a:ext cx="8719127" cy="3833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effectLst/>
                <a:ea typeface="Georgia" panose="02040502050405020303" pitchFamily="18" charset="0"/>
                <a:cs typeface="Times New Roman" panose="02020603050405020304" pitchFamily="18" charset="0"/>
              </a:rPr>
              <a:t> внедрение Единой модели профориентации обучающихся 6-11 классов ОО на продвинутом уровне (предпрофессиональные классы);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ea typeface="Georgia" panose="02040502050405020303" pitchFamily="18" charset="0"/>
              </a:rPr>
              <a:t>открытие предпрофессиональных классов по 10 направлениям;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effectLst/>
                <a:ea typeface="Georgia" panose="02040502050405020303" pitchFamily="18" charset="0"/>
              </a:rPr>
              <a:t>реализация региональных </a:t>
            </a:r>
            <a:r>
              <a:rPr lang="ru-RU" sz="1800" dirty="0">
                <a:effectLst/>
                <a:ea typeface="Calibri" panose="020F0502020204030204" pitchFamily="34" charset="0"/>
              </a:rPr>
              <a:t>дорожных карт предпрофессиональных классов;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ea typeface="Calibri" panose="020F0502020204030204" pitchFamily="34" charset="0"/>
              </a:rPr>
              <a:t>п</a:t>
            </a:r>
            <a:r>
              <a:rPr lang="ru-RU" sz="1800" dirty="0">
                <a:effectLst/>
                <a:ea typeface="Calibri" panose="020F0502020204030204" pitchFamily="34" charset="0"/>
              </a:rPr>
              <a:t>роведение </a:t>
            </a:r>
            <a:r>
              <a:rPr lang="ru-RU" sz="1800" dirty="0">
                <a:effectLst/>
                <a:ea typeface="Georgia" panose="02040502050405020303" pitchFamily="18" charset="0"/>
              </a:rPr>
              <a:t>выставки «PRO ОБРАЗОВАНИЕ» с </a:t>
            </a:r>
            <a:r>
              <a:rPr lang="ru-RU" sz="1800" dirty="0" err="1">
                <a:effectLst/>
                <a:ea typeface="Georgia" panose="02040502050405020303" pitchFamily="18" charset="0"/>
              </a:rPr>
              <a:t>форсайт</a:t>
            </a:r>
            <a:r>
              <a:rPr lang="ru-RU" sz="1800" dirty="0">
                <a:effectLst/>
                <a:ea typeface="Georgia" panose="02040502050405020303" pitchFamily="18" charset="0"/>
              </a:rPr>
              <a:t>-сессией;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effectLst/>
                <a:ea typeface="Georgia" panose="02040502050405020303" pitchFamily="18" charset="0"/>
              </a:rPr>
              <a:t>организация летних лагерей труда и отдыха с </a:t>
            </a:r>
            <a:r>
              <a:rPr lang="ru-RU" sz="1800" dirty="0" err="1">
                <a:effectLst/>
                <a:ea typeface="Georgia" panose="02040502050405020303" pitchFamily="18" charset="0"/>
              </a:rPr>
              <a:t>профпробами</a:t>
            </a:r>
            <a:r>
              <a:rPr lang="ru-RU" sz="1800" dirty="0">
                <a:effectLst/>
                <a:ea typeface="Georgia" panose="02040502050405020303" pitchFamily="18" charset="0"/>
              </a:rPr>
              <a:t>;</a:t>
            </a:r>
            <a:endParaRPr lang="en-US" sz="1800" dirty="0">
              <a:effectLst/>
              <a:ea typeface="Georgia" panose="02040502050405020303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cs typeface="Arial" panose="020B0604020202020204" pitchFamily="34" charset="0"/>
              </a:rPr>
              <a:t>реализация профориентационной программы «АРТ пространство Роста»;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cs typeface="Arial" panose="020B0604020202020204" pitchFamily="34" charset="0"/>
              </a:rPr>
              <a:t>п</a:t>
            </a:r>
            <a:r>
              <a:rPr lang="ru-RU" sz="1800" b="0" i="0" dirty="0">
                <a:effectLst/>
                <a:cs typeface="Arial" panose="020B0604020202020204" pitchFamily="34" charset="0"/>
              </a:rPr>
              <a:t>роведение фестиваля инновационных детских проектов </a:t>
            </a:r>
            <a:r>
              <a:rPr lang="ru-RU" sz="1800" i="0" dirty="0">
                <a:effectLst/>
                <a:cs typeface="Arial" panose="020B0604020202020204" pitchFamily="34" charset="0"/>
              </a:rPr>
              <a:t>«ИНОТ_39».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661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рафик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EC2D24A-A710-E560-E151-8939BBB26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CBF2F4-FE9C-36DB-0107-6F44FAC0237E}"/>
              </a:ext>
            </a:extLst>
          </p:cNvPr>
          <p:cNvSpPr txBox="1"/>
          <p:nvPr/>
        </p:nvSpPr>
        <p:spPr>
          <a:xfrm>
            <a:off x="363416" y="280573"/>
            <a:ext cx="10210799" cy="769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Google Sans" pitchFamily="2" charset="0"/>
                <a:ea typeface="Google Sans" pitchFamily="2" charset="0"/>
                <a:cs typeface="Google Sans" pitchFamily="2" charset="0"/>
              </a:rPr>
              <a:t> </a:t>
            </a:r>
            <a:r>
              <a:rPr lang="ru-RU" b="1" dirty="0">
                <a:ea typeface="Google Sans" pitchFamily="2" charset="0"/>
                <a:cs typeface="Google Sans" pitchFamily="2" charset="0"/>
              </a:rPr>
              <a:t>Мероприятия, направленные на достижения </a:t>
            </a:r>
            <a:r>
              <a:rPr lang="ru-RU" b="1" dirty="0">
                <a:effectLst/>
                <a:ea typeface="Calibri" panose="020F0502020204030204" pitchFamily="34" charset="0"/>
              </a:rPr>
              <a:t>критических показателей                                                            по </a:t>
            </a:r>
            <a:r>
              <a:rPr lang="ru-RU" b="1" dirty="0">
                <a:ea typeface="Calibri" panose="020F0502020204030204" pitchFamily="34" charset="0"/>
              </a:rPr>
              <a:t>ключевому условию</a:t>
            </a:r>
            <a:r>
              <a:rPr lang="ru-RU" b="1" dirty="0">
                <a:effectLst/>
                <a:ea typeface="Calibri" panose="020F0502020204030204" pitchFamily="34" charset="0"/>
              </a:rPr>
              <a:t> «</a:t>
            </a:r>
            <a:r>
              <a:rPr lang="ru-RU" sz="1800" b="1" dirty="0">
                <a:effectLst/>
                <a:ea typeface="Calibri" panose="020F0502020204030204" pitchFamily="34" charset="0"/>
              </a:rPr>
              <a:t>Учитель. Школьная команда</a:t>
            </a:r>
            <a:r>
              <a:rPr lang="ru-RU" b="1" dirty="0">
                <a:effectLst/>
                <a:ea typeface="Calibri" panose="020F0502020204030204" pitchFamily="34" charset="0"/>
              </a:rPr>
              <a:t>»</a:t>
            </a:r>
            <a:endParaRPr lang="ru-RU" b="1" dirty="0">
              <a:ea typeface="Google Sans" pitchFamily="2" charset="0"/>
              <a:cs typeface="Google Sans" pitchFamily="2" charset="0"/>
            </a:endParaRP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DA22416D-4C7F-3C04-4B48-AAC06C99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930" y="6325448"/>
            <a:ext cx="32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6835E-DB39-4B03-80F0-9AD689B33AAF}" type="slidenum"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E63B1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63B1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52A894-3BA1-40E5-A791-0F231F08656F}"/>
              </a:ext>
            </a:extLst>
          </p:cNvPr>
          <p:cNvSpPr txBox="1"/>
          <p:nvPr/>
        </p:nvSpPr>
        <p:spPr>
          <a:xfrm>
            <a:off x="1468582" y="1718212"/>
            <a:ext cx="8719127" cy="3341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ea typeface="Calibri" panose="020F0502020204030204" pitchFamily="34" charset="0"/>
              </a:rPr>
              <a:t>работа регионального методического актива;</a:t>
            </a:r>
            <a:endParaRPr lang="ru-RU" sz="1800" dirty="0">
              <a:effectLst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ea typeface="Georgia" panose="02040502050405020303" pitchFamily="18" charset="0"/>
                <a:cs typeface="Times New Roman" panose="02020603050405020304" pitchFamily="18" charset="0"/>
              </a:rPr>
              <a:t> работа </a:t>
            </a:r>
            <a:r>
              <a:rPr lang="ru-RU" dirty="0">
                <a:ea typeface="Calibri" panose="020F0502020204030204" pitchFamily="34" charset="0"/>
              </a:rPr>
              <a:t>клуба менторов;</a:t>
            </a:r>
            <a:endParaRPr lang="ru-RU" sz="1800" dirty="0">
              <a:effectLst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ea typeface="Calibri" panose="020F0502020204030204" pitchFamily="34" charset="0"/>
              </a:rPr>
              <a:t> работа н</a:t>
            </a:r>
            <a:r>
              <a:rPr lang="ru-RU" sz="1800" dirty="0">
                <a:effectLst/>
                <a:ea typeface="Calibri" panose="020F0502020204030204" pitchFamily="34" charset="0"/>
              </a:rPr>
              <a:t>аставнической лиги ШМР ;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ea typeface="Calibri" panose="020F0502020204030204" pitchFamily="34" charset="0"/>
              </a:rPr>
              <a:t> работа клуба</a:t>
            </a:r>
            <a:r>
              <a:rPr lang="ru-RU" sz="1800" dirty="0">
                <a:effectLst/>
                <a:ea typeface="Calibri" panose="020F0502020204030204" pitchFamily="34" charset="0"/>
              </a:rPr>
              <a:t> «Янтарный пеликан»;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ea typeface="Calibri" panose="020F0502020204030204" pitchFamily="34" charset="0"/>
              </a:rPr>
              <a:t> работа регионального клуба «Наставник»;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dirty="0">
                <a:ea typeface="Calibri" panose="020F0502020204030204" pitchFamily="34" charset="0"/>
              </a:rPr>
              <a:t> </a:t>
            </a:r>
            <a:r>
              <a:rPr lang="ru-RU" sz="1800" dirty="0">
                <a:effectLst/>
                <a:ea typeface="Calibri" panose="020F0502020204030204" pitchFamily="34" charset="0"/>
              </a:rPr>
              <a:t>тренинги для школьных команд (например, «Управленческий десант», «Учитель – учителю», «Методический интенсив»)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393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рафик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EC2D24A-A710-E560-E151-8939BBB26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CBF2F4-FE9C-36DB-0107-6F44FAC0237E}"/>
              </a:ext>
            </a:extLst>
          </p:cNvPr>
          <p:cNvSpPr txBox="1"/>
          <p:nvPr/>
        </p:nvSpPr>
        <p:spPr>
          <a:xfrm>
            <a:off x="566616" y="585373"/>
            <a:ext cx="1021079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cs typeface="Arial" panose="020B0604020202020204" pitchFamily="34" charset="0"/>
              </a:rPr>
              <a:t>Реализация проекта ШМР: дефициты по результатам самодиагностики</a:t>
            </a:r>
            <a:endParaRPr lang="ru-RU" b="1" dirty="0">
              <a:ea typeface="Google Sans" pitchFamily="2" charset="0"/>
              <a:cs typeface="Google Sans" pitchFamily="2" charset="0"/>
            </a:endParaRP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DA22416D-4C7F-3C04-4B48-AAC06C99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930" y="6325448"/>
            <a:ext cx="32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6835E-DB39-4B03-80F0-9AD689B33AAF}" type="slidenum"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E63B1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63B1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B266B-A51B-4210-B9F2-E5CD86C25B93}"/>
              </a:ext>
            </a:extLst>
          </p:cNvPr>
          <p:cNvSpPr txBox="1"/>
          <p:nvPr/>
        </p:nvSpPr>
        <p:spPr>
          <a:xfrm>
            <a:off x="295362" y="1190325"/>
            <a:ext cx="11804476" cy="5535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ru-RU" sz="1600" b="1" dirty="0">
                <a:effectLst/>
                <a:ea typeface="Georgia" panose="02040502050405020303" pitchFamily="18" charset="0"/>
                <a:cs typeface="Arial" panose="020B0604020202020204" pitchFamily="34" charset="0"/>
              </a:rPr>
              <a:t>Магистральное направление «Знание»</a:t>
            </a:r>
            <a:endParaRPr lang="ru-RU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2000"/>
              </a:lnSpc>
            </a:pPr>
            <a:r>
              <a:rPr lang="ru-RU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- 31 ОО (22%) не реализуют углубленное изучение отдельных предметов;</a:t>
            </a:r>
          </a:p>
          <a:p>
            <a:pPr>
              <a:lnSpc>
                <a:spcPct val="112000"/>
              </a:lnSpc>
            </a:pPr>
            <a:r>
              <a:rPr lang="ru-RU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- 51 ОО (44%) не имеют выпускников 11 класса, получивших медаль «За особые успехи в учении» (I и (или) II степени);</a:t>
            </a:r>
          </a:p>
          <a:p>
            <a:pPr>
              <a:lnSpc>
                <a:spcPct val="112000"/>
              </a:lnSpc>
            </a:pPr>
            <a:r>
              <a:rPr lang="ru-RU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- 13 ОО (11%) с признаками необъективных результатов;</a:t>
            </a:r>
          </a:p>
          <a:p>
            <a:pPr>
              <a:lnSpc>
                <a:spcPct val="112000"/>
              </a:lnSpc>
            </a:pPr>
            <a:r>
              <a:rPr lang="ru-RU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- 11 ОО (10%) не применяют сетевую форму реализации общеобразовательных программ;</a:t>
            </a:r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ru-RU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- 12 ОО (10%) отсутствуют специальные технические средства обучения (ТСО) индивидуального и коллективного пользования.</a:t>
            </a:r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ru-RU" sz="1600" b="1" dirty="0">
                <a:effectLst/>
                <a:ea typeface="Georgia" panose="02040502050405020303" pitchFamily="18" charset="0"/>
                <a:cs typeface="Arial" panose="020B0604020202020204" pitchFamily="34" charset="0"/>
              </a:rPr>
              <a:t>Магистральное направление «Творчество»</a:t>
            </a:r>
            <a:endParaRPr lang="ru-RU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ru-RU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- 24 ОО (17%) </a:t>
            </a:r>
            <a:r>
              <a:rPr lang="ru-RU" sz="1600" dirty="0">
                <a:effectLst/>
                <a:ea typeface="Georgia" panose="02040502050405020303" pitchFamily="18" charset="0"/>
                <a:cs typeface="Arial" panose="020B0604020202020204" pitchFamily="34" charset="0"/>
              </a:rPr>
              <a:t>не</a:t>
            </a:r>
            <a:r>
              <a:rPr lang="ru-RU" sz="1600" b="1" dirty="0">
                <a:effectLst/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функционирует школьный хор</a:t>
            </a:r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ru-RU" sz="1600" b="1" dirty="0">
                <a:effectLst/>
                <a:ea typeface="Georgia" panose="02040502050405020303" pitchFamily="18" charset="0"/>
                <a:cs typeface="Arial" panose="020B0604020202020204" pitchFamily="34" charset="0"/>
              </a:rPr>
              <a:t>Магистральное направление «Воспитание»</a:t>
            </a:r>
            <a:endParaRPr lang="ru-RU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ru-RU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- 10 ОО (9%) не реализуют программы краеведения и школьного туризма</a:t>
            </a:r>
            <a:r>
              <a:rPr lang="ru-RU" sz="1600" b="1" dirty="0">
                <a:effectLst/>
                <a:ea typeface="Georgia" panose="02040502050405020303" pitchFamily="18" charset="0"/>
                <a:cs typeface="Arial" panose="020B0604020202020204" pitchFamily="34" charset="0"/>
              </a:rPr>
              <a:t>;</a:t>
            </a:r>
            <a:endParaRPr lang="ru-RU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ru-RU" sz="1600" b="1" dirty="0">
                <a:effectLst/>
                <a:ea typeface="Georgia" panose="02040502050405020303" pitchFamily="18" charset="0"/>
                <a:cs typeface="Arial" panose="020B0604020202020204" pitchFamily="34" charset="0"/>
              </a:rPr>
              <a:t>-</a:t>
            </a:r>
            <a:r>
              <a:rPr lang="ru-RU" sz="1600" dirty="0">
                <a:effectLst/>
                <a:ea typeface="Georgia" panose="02040502050405020303" pitchFamily="18" charset="0"/>
                <a:cs typeface="Arial" panose="020B0604020202020204" pitchFamily="34" charset="0"/>
              </a:rPr>
              <a:t> 30 ОО (26%) не имеют школьные военно-патриотические клубы</a:t>
            </a:r>
            <a:endParaRPr lang="ru-RU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ru-RU" sz="1600" b="1" dirty="0">
                <a:effectLst/>
                <a:ea typeface="Georgia" panose="02040502050405020303" pitchFamily="18" charset="0"/>
                <a:cs typeface="Arial" panose="020B0604020202020204" pitchFamily="34" charset="0"/>
              </a:rPr>
              <a:t>Магистральное направление «Профориентация»</a:t>
            </a:r>
            <a:endParaRPr lang="ru-RU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ru-RU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- 30 ОО (21%) не открывают профильные предпрофессиональные классы;</a:t>
            </a:r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ru-RU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- 93 ОО (65%) обучающиеся не получают профессионального обучения по программам профессиональной подготовки по профессиям рабочих и должностям служащих;</a:t>
            </a:r>
          </a:p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ru-RU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- 104 ОО (72%) не участвуют чемпионатах по профессиональному мастерству, в том числе для обучающихся с инвалидностью, с ОВЗ, включая фестиваль «Знакомство с профессией» в рамках чемпионатов «</a:t>
            </a:r>
            <a:r>
              <a:rPr lang="ru-RU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Абилимпикс</a:t>
            </a:r>
            <a:r>
              <a:rPr lang="ru-RU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114821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рафик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EC2D24A-A710-E560-E151-8939BBB26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CBF2F4-FE9C-36DB-0107-6F44FAC0237E}"/>
              </a:ext>
            </a:extLst>
          </p:cNvPr>
          <p:cNvSpPr txBox="1"/>
          <p:nvPr/>
        </p:nvSpPr>
        <p:spPr>
          <a:xfrm>
            <a:off x="566616" y="585373"/>
            <a:ext cx="1021079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cs typeface="Arial" panose="020B0604020202020204" pitchFamily="34" charset="0"/>
              </a:rPr>
              <a:t>Реализация проекта ШМР: дефициты по результатам самодиагностики</a:t>
            </a:r>
            <a:endParaRPr lang="ru-RU" b="1" dirty="0">
              <a:ea typeface="Google Sans" pitchFamily="2" charset="0"/>
              <a:cs typeface="Google Sans" pitchFamily="2" charset="0"/>
            </a:endParaRP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DA22416D-4C7F-3C04-4B48-AAC06C99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930" y="6325448"/>
            <a:ext cx="32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6835E-DB39-4B03-80F0-9AD689B33AAF}" type="slidenum"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E63B1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63B1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82F692-7D12-4592-9164-51C96DD03446}"/>
              </a:ext>
            </a:extLst>
          </p:cNvPr>
          <p:cNvSpPr txBox="1"/>
          <p:nvPr/>
        </p:nvSpPr>
        <p:spPr>
          <a:xfrm>
            <a:off x="184626" y="1458786"/>
            <a:ext cx="11822747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effectLst/>
                <a:ea typeface="Georgia" panose="02040502050405020303" pitchFamily="18" charset="0"/>
                <a:cs typeface="Arial" panose="020B0604020202020204" pitchFamily="34" charset="0"/>
              </a:rPr>
              <a:t>Ключевое условие «Учитель. Школьная команда»</a:t>
            </a:r>
            <a:endParaRPr lang="ru-RU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600" dirty="0">
                <a:effectLst/>
                <a:ea typeface="Georgia" panose="02040502050405020303" pitchFamily="18" charset="0"/>
                <a:cs typeface="Arial" panose="020B0604020202020204" pitchFamily="34" charset="0"/>
              </a:rPr>
              <a:t>- 24 ОО (21%) по результатам диагностик не разрабатывают индивидуальные образовательные маршруты;</a:t>
            </a:r>
            <a:endParaRPr lang="ru-RU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600" dirty="0">
                <a:effectLst/>
                <a:ea typeface="Georgia" panose="02040502050405020303" pitchFamily="18" charset="0"/>
                <a:cs typeface="Arial" panose="020B0604020202020204" pitchFamily="34" charset="0"/>
              </a:rPr>
              <a:t>- 11 ОО (10%) не имеют среди педагогов победителей и призеров конкурсов</a:t>
            </a:r>
            <a:endParaRPr lang="ru-RU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600" b="1" dirty="0">
                <a:effectLst/>
                <a:ea typeface="Georgia" panose="02040502050405020303" pitchFamily="18" charset="0"/>
                <a:cs typeface="Arial" panose="020B0604020202020204" pitchFamily="34" charset="0"/>
              </a:rPr>
              <a:t>Ключевое условие «Образовательная среда»</a:t>
            </a:r>
            <a:endParaRPr lang="ru-RU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- 47 ОО (33%) не реализуют модели «школа полного дня» на основе интеграции урочной и внеурочной деятельности обучающихся, программ дополнительного образования детей, включая пребывание в группах продленного дня;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- 32 ОО (28%) не функционирует управляющий совет образовательной организации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FFFC81-FC18-41CD-AD3C-C4C1E35A161A}"/>
              </a:ext>
            </a:extLst>
          </p:cNvPr>
          <p:cNvSpPr txBox="1"/>
          <p:nvPr/>
        </p:nvSpPr>
        <p:spPr>
          <a:xfrm>
            <a:off x="184626" y="3930589"/>
            <a:ext cx="1182274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effectLst/>
                <a:ea typeface="Georgia" panose="02040502050405020303" pitchFamily="18" charset="0"/>
                <a:cs typeface="Arial" panose="020B0604020202020204" pitchFamily="34" charset="0"/>
              </a:rPr>
              <a:t>Положительные результаты</a:t>
            </a:r>
            <a:endParaRPr lang="ru-RU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ru-RU" sz="1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Существенное улучшение качества реализации проекта</a:t>
            </a:r>
            <a:r>
              <a:rPr lang="ru-RU" sz="1600" dirty="0">
                <a:effectLst/>
                <a:ea typeface="Georgia" panose="02040502050405020303" pitchFamily="18" charset="0"/>
                <a:cs typeface="Arial" panose="020B0604020202020204" pitchFamily="34" charset="0"/>
              </a:rPr>
              <a:t> — доля школ высокого уровня возросла с 20% (2023) до 69% (2025)</a:t>
            </a:r>
            <a:endParaRPr lang="ru-RU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ru-RU" sz="1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Успешное сокращение отстающих школ</a:t>
            </a:r>
            <a:r>
              <a:rPr lang="ru-RU" sz="1600" dirty="0">
                <a:effectLst/>
                <a:ea typeface="Georgia" panose="02040502050405020303" pitchFamily="18" charset="0"/>
                <a:cs typeface="Arial" panose="020B0604020202020204" pitchFamily="34" charset="0"/>
              </a:rPr>
              <a:t> — количество организаций ниже базового уровня снизилось с 43 до 5</a:t>
            </a:r>
            <a:endParaRPr lang="ru-RU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ru-RU" sz="1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Равномерное развитие по всем направлениям</a:t>
            </a:r>
            <a:r>
              <a:rPr lang="ru-RU" sz="1600" dirty="0">
                <a:effectLst/>
                <a:ea typeface="Georgia" panose="02040502050405020303" pitchFamily="18" charset="0"/>
                <a:cs typeface="Arial" panose="020B0604020202020204" pitchFamily="34" charset="0"/>
              </a:rPr>
              <a:t> — наихудший результат (Знание) все еще является значительно выше порога</a:t>
            </a:r>
            <a:endParaRPr lang="ru-RU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  <a:tabLst>
                <a:tab pos="685800" algn="l"/>
              </a:tabLst>
            </a:pPr>
            <a:r>
              <a:rPr lang="ru-RU" sz="1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Эффективность системы наставничества</a:t>
            </a:r>
            <a:r>
              <a:rPr lang="ru-RU" sz="1600" dirty="0">
                <a:effectLst/>
                <a:ea typeface="Georgia" panose="02040502050405020303" pitchFamily="18" charset="0"/>
                <a:cs typeface="Arial" panose="020B0604020202020204" pitchFamily="34" charset="0"/>
              </a:rPr>
              <a:t> — рост показателей по условию «Учитель. Школьная команда» подтверждает результативность сопровождения</a:t>
            </a:r>
            <a:endParaRPr lang="ru-RU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195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рафик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EC2D24A-A710-E560-E151-8939BBB26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CBF2F4-FE9C-36DB-0107-6F44FAC0237E}"/>
              </a:ext>
            </a:extLst>
          </p:cNvPr>
          <p:cNvSpPr txBox="1"/>
          <p:nvPr/>
        </p:nvSpPr>
        <p:spPr>
          <a:xfrm>
            <a:off x="363416" y="280573"/>
            <a:ext cx="102107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a typeface="Google Sans" pitchFamily="2" charset="0"/>
                <a:cs typeface="Google Sans" pitchFamily="2" charset="0"/>
              </a:rPr>
              <a:t>План основных федеральных мероприятий по реализации проекта «Школа </a:t>
            </a:r>
            <a:r>
              <a:rPr lang="ru-RU" sz="2400" b="1" dirty="0" err="1">
                <a:ea typeface="Google Sans" pitchFamily="2" charset="0"/>
                <a:cs typeface="Google Sans" pitchFamily="2" charset="0"/>
              </a:rPr>
              <a:t>Минпросвещения</a:t>
            </a:r>
            <a:r>
              <a:rPr lang="ru-RU" sz="2400" b="1" dirty="0">
                <a:ea typeface="Google Sans" pitchFamily="2" charset="0"/>
                <a:cs typeface="Google Sans" pitchFamily="2" charset="0"/>
              </a:rPr>
              <a:t> России»</a:t>
            </a: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DA22416D-4C7F-3C04-4B48-AAC06C99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930" y="6325448"/>
            <a:ext cx="32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6835E-DB39-4B03-80F0-9AD689B33AAF}" type="slidenum"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E63B1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63B1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14D5891-D12F-45C6-BD2C-D2DFE5AB4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141588"/>
              </p:ext>
            </p:extLst>
          </p:nvPr>
        </p:nvGraphicFramePr>
        <p:xfrm>
          <a:off x="1126835" y="1471191"/>
          <a:ext cx="8903855" cy="485425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63420">
                  <a:extLst>
                    <a:ext uri="{9D8B030D-6E8A-4147-A177-3AD203B41FA5}">
                      <a16:colId xmlns:a16="http://schemas.microsoft.com/office/drawing/2014/main" val="323220046"/>
                    </a:ext>
                  </a:extLst>
                </a:gridCol>
                <a:gridCol w="7023296">
                  <a:extLst>
                    <a:ext uri="{9D8B030D-6E8A-4147-A177-3AD203B41FA5}">
                      <a16:colId xmlns:a16="http://schemas.microsoft.com/office/drawing/2014/main" val="2727535721"/>
                    </a:ext>
                  </a:extLst>
                </a:gridCol>
                <a:gridCol w="1317139">
                  <a:extLst>
                    <a:ext uri="{9D8B030D-6E8A-4147-A177-3AD203B41FA5}">
                      <a16:colId xmlns:a16="http://schemas.microsoft.com/office/drawing/2014/main" val="4015924564"/>
                    </a:ext>
                  </a:extLst>
                </a:gridCol>
              </a:tblGrid>
              <a:tr h="74892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№ п/п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69" marR="6336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Мероприятие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69" marR="6336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Срок реализации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69" marR="6336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225779"/>
                  </a:ext>
                </a:extLst>
              </a:tr>
              <a:tr h="1198274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69" marR="63369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Ведение страницы проекта на сайте ФГАОУ ВО «ГУП» </a:t>
                      </a:r>
                      <a:r>
                        <a:rPr lang="ru-RU" sz="1800" b="1" u="sng" spc="1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ht</a:t>
                      </a:r>
                      <a:r>
                        <a:rPr lang="ru-RU" sz="1800" b="1" u="none" strike="noStrike" spc="1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tps://eduprosvet.ru/institut-realizatsii-gosudarstvennoy-politiki-i-professionalnogo-razvitiya-rabotnikov-obrazovaniya/proekty/shkola-minpros/</a:t>
                      </a:r>
                      <a:r>
                        <a:rPr lang="ru-RU" sz="1800" b="1" u="sng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 </a:t>
                      </a:r>
                      <a:endParaRPr lang="ru-RU" sz="1800" b="1" u="sng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69" marR="63369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в течение года</a:t>
                      </a:r>
                    </a:p>
                  </a:txBody>
                  <a:tcPr marL="84492" marR="84492" marT="42246" marB="4224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060266"/>
                  </a:ext>
                </a:extLst>
              </a:tr>
              <a:tr h="841190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2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69" marR="63369" marT="42246" marB="42246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Актуализация концепции Проекта с учетом новых стратегических направлений развития образования в РФ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69" marR="63369" marT="42246" marB="4224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effectLst/>
                        </a:rPr>
                        <a:t>апрель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69" marR="63369" marT="42246" marB="4224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114820"/>
                  </a:ext>
                </a:extLst>
              </a:tr>
              <a:tr h="591550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69" marR="63369" marT="42246" marB="42246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Актуализация перечня критериев и показателей самодиагностики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69" marR="63369" marT="42246" marB="4224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effectLst/>
                        </a:rPr>
                        <a:t>май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69" marR="63369" marT="42246" marB="4224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728003"/>
                  </a:ext>
                </a:extLst>
              </a:tr>
              <a:tr h="841190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4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69" marR="63369" marT="42246" marB="42246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Проведение обучающих семинаров для управленческих команд ОО по разработке нормативных актов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69" marR="63369" marT="42246" marB="4224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июнь-август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69" marR="63369" marT="42246" marB="4224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230749"/>
                  </a:ext>
                </a:extLst>
              </a:tr>
              <a:tr h="591550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5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69" marR="63369" marT="42246" marB="42246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Проведение видеоконференций «Школа как центр развития территории»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69" marR="63369" marT="42246" marB="4224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сентябрь-октябрь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69" marR="63369" marT="42246" marB="4224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836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3284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рафик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EC2D24A-A710-E560-E151-8939BBB26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CBF2F4-FE9C-36DB-0107-6F44FAC0237E}"/>
              </a:ext>
            </a:extLst>
          </p:cNvPr>
          <p:cNvSpPr txBox="1"/>
          <p:nvPr/>
        </p:nvSpPr>
        <p:spPr>
          <a:xfrm>
            <a:off x="363416" y="280573"/>
            <a:ext cx="102107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a typeface="Google Sans" pitchFamily="2" charset="0"/>
                <a:cs typeface="Google Sans" pitchFamily="2" charset="0"/>
              </a:rPr>
              <a:t>План основных федеральных мероприятий по реализации проекта «Школа </a:t>
            </a:r>
            <a:r>
              <a:rPr lang="ru-RU" sz="2400" b="1" dirty="0" err="1">
                <a:ea typeface="Google Sans" pitchFamily="2" charset="0"/>
                <a:cs typeface="Google Sans" pitchFamily="2" charset="0"/>
              </a:rPr>
              <a:t>Минпросвещения</a:t>
            </a:r>
            <a:r>
              <a:rPr lang="ru-RU" sz="2400" b="1" dirty="0">
                <a:ea typeface="Google Sans" pitchFamily="2" charset="0"/>
                <a:cs typeface="Google Sans" pitchFamily="2" charset="0"/>
              </a:rPr>
              <a:t> России»</a:t>
            </a: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DA22416D-4C7F-3C04-4B48-AAC06C99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930" y="6325448"/>
            <a:ext cx="32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6835E-DB39-4B03-80F0-9AD689B33AAF}" type="slidenum"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E63B1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63B1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3A528FF-CAB4-473D-823E-758243E6C4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580564"/>
              </p:ext>
            </p:extLst>
          </p:nvPr>
        </p:nvGraphicFramePr>
        <p:xfrm>
          <a:off x="1317069" y="2046880"/>
          <a:ext cx="8685912" cy="32918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632473">
                  <a:extLst>
                    <a:ext uri="{9D8B030D-6E8A-4147-A177-3AD203B41FA5}">
                      <a16:colId xmlns:a16="http://schemas.microsoft.com/office/drawing/2014/main" val="1154382998"/>
                    </a:ext>
                  </a:extLst>
                </a:gridCol>
                <a:gridCol w="6612567">
                  <a:extLst>
                    <a:ext uri="{9D8B030D-6E8A-4147-A177-3AD203B41FA5}">
                      <a16:colId xmlns:a16="http://schemas.microsoft.com/office/drawing/2014/main" val="330184073"/>
                    </a:ext>
                  </a:extLst>
                </a:gridCol>
                <a:gridCol w="1440872">
                  <a:extLst>
                    <a:ext uri="{9D8B030D-6E8A-4147-A177-3AD203B41FA5}">
                      <a16:colId xmlns:a16="http://schemas.microsoft.com/office/drawing/2014/main" val="42143367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№ п/п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Мероприятие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Срок реализации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9804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6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effectLst/>
                        </a:rPr>
                        <a:t>Проведение серии круглых столов «Спроси эксперта» по самодиагностике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effectLst/>
                        </a:rPr>
                        <a:t>сентябрь-октябрь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7463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7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effectLst/>
                        </a:rPr>
                        <a:t>Проведение конкурса педколлективов «Школьная команда мечты» дистационный формат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effectLst/>
                        </a:rPr>
                        <a:t>сентябрь-октябрь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5338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8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Самодиагностика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effectLst/>
                        </a:rPr>
                        <a:t>октябрь-ноябрь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7606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9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Просветительский видеоролик о ходе реализации Проекта</a:t>
                      </a:r>
                    </a:p>
                    <a:p>
                      <a:pPr algn="just"/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>
                          <a:effectLst/>
                        </a:rPr>
                        <a:t>ноябрь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083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10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Проведение Всероссийской конференции «Школа </a:t>
                      </a:r>
                      <a:r>
                        <a:rPr lang="ru-RU" sz="1800" dirty="0" err="1">
                          <a:effectLst/>
                        </a:rPr>
                        <a:t>Минпросвещения</a:t>
                      </a:r>
                      <a:r>
                        <a:rPr lang="ru-RU" sz="1800" dirty="0">
                          <a:effectLst/>
                        </a:rPr>
                        <a:t> России»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dirty="0">
                          <a:effectLst/>
                        </a:rPr>
                        <a:t>октябрь-ноябрь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131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3747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рафик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EC2D24A-A710-E560-E151-8939BBB26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CBF2F4-FE9C-36DB-0107-6F44FAC0237E}"/>
              </a:ext>
            </a:extLst>
          </p:cNvPr>
          <p:cNvSpPr txBox="1"/>
          <p:nvPr/>
        </p:nvSpPr>
        <p:spPr>
          <a:xfrm>
            <a:off x="326471" y="391118"/>
            <a:ext cx="105909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dirty="0">
                <a:latin typeface="Google Sans" pitchFamily="2" charset="0"/>
                <a:ea typeface="Google Sans" pitchFamily="2" charset="0"/>
                <a:cs typeface="Google Sans" pitchFamily="2" charset="0"/>
              </a:rPr>
              <a:t> </a:t>
            </a:r>
            <a:r>
              <a:rPr lang="ru-RU" sz="2400" b="1" dirty="0">
                <a:solidFill>
                  <a:srgbClr val="1A1A1A"/>
                </a:solidFill>
                <a:ea typeface="Google Sans" pitchFamily="2" charset="0"/>
                <a:cs typeface="Google Sans" pitchFamily="2" charset="0"/>
              </a:rPr>
              <a:t>П</a:t>
            </a:r>
            <a:r>
              <a:rPr lang="ru-RU" b="1" i="0" dirty="0">
                <a:solidFill>
                  <a:srgbClr val="1A1A1A"/>
                </a:solidFill>
                <a:effectLst/>
              </a:rPr>
              <a:t>убликация материалов на информационном ресурсе проекта «</a:t>
            </a:r>
            <a:r>
              <a:rPr lang="ru-RU" b="1" i="0" dirty="0">
                <a:solidFill>
                  <a:srgbClr val="0077FF"/>
                </a:solidFill>
                <a:effectLst/>
                <a:hlinkClick r:id="rId3"/>
              </a:rPr>
              <a:t>Школа </a:t>
            </a:r>
            <a:r>
              <a:rPr lang="ru-RU" b="1" i="0" dirty="0" err="1">
                <a:solidFill>
                  <a:srgbClr val="0077FF"/>
                </a:solidFill>
                <a:effectLst/>
                <a:hlinkClick r:id="rId3"/>
              </a:rPr>
              <a:t>Минпросвещения</a:t>
            </a:r>
            <a:r>
              <a:rPr lang="ru-RU" b="1" i="0" dirty="0">
                <a:solidFill>
                  <a:srgbClr val="0077FF"/>
                </a:solidFill>
                <a:effectLst/>
                <a:hlinkClick r:id="rId3"/>
              </a:rPr>
              <a:t> России</a:t>
            </a:r>
            <a:r>
              <a:rPr lang="ru-RU" b="1" i="0" dirty="0">
                <a:solidFill>
                  <a:srgbClr val="1A1A1A"/>
                </a:solidFill>
                <a:effectLst/>
              </a:rPr>
              <a:t>».</a:t>
            </a:r>
          </a:p>
          <a:p>
            <a:pPr algn="ctr"/>
            <a:endParaRPr lang="ru-RU" sz="2400" b="1" dirty="0">
              <a:latin typeface="Google Sans" pitchFamily="2" charset="0"/>
              <a:ea typeface="Google Sans" pitchFamily="2" charset="0"/>
              <a:cs typeface="Google Sans" pitchFamily="2" charset="0"/>
            </a:endParaRP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DA22416D-4C7F-3C04-4B48-AAC06C99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930" y="6325448"/>
            <a:ext cx="32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6835E-DB39-4B03-80F0-9AD689B33AAF}" type="slidenum"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E63B1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63B1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AA1BB2-B48E-4B16-8812-46EE779C0D4C}"/>
              </a:ext>
            </a:extLst>
          </p:cNvPr>
          <p:cNvSpPr txBox="1"/>
          <p:nvPr/>
        </p:nvSpPr>
        <p:spPr>
          <a:xfrm>
            <a:off x="326471" y="1526915"/>
            <a:ext cx="1180447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/>
            <a:r>
              <a:rPr lang="ru-RU" dirty="0">
                <a:solidFill>
                  <a:srgbClr val="1A1A1A"/>
                </a:solidFill>
                <a:latin typeface="arial" panose="020B0604020202020204" pitchFamily="34" charset="0"/>
              </a:rPr>
              <a:t>Р</a:t>
            </a:r>
            <a:r>
              <a:rPr lang="ru-RU" b="0" i="0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екомендации по подготовке материалов к размещению на информационном ресурсе:</a:t>
            </a:r>
          </a:p>
          <a:p>
            <a:pPr algn="l"/>
            <a:r>
              <a:rPr lang="ru-RU" dirty="0">
                <a:solidFill>
                  <a:srgbClr val="1A1A1A"/>
                </a:solidFill>
                <a:latin typeface="arial" panose="020B0604020202020204" pitchFamily="34" charset="0"/>
              </a:rPr>
              <a:t>- файл в чате «Школа </a:t>
            </a:r>
            <a:r>
              <a:rPr lang="ru-RU" dirty="0" err="1">
                <a:solidFill>
                  <a:srgbClr val="1A1A1A"/>
                </a:solidFill>
                <a:latin typeface="arial" panose="020B0604020202020204" pitchFamily="34" charset="0"/>
              </a:rPr>
              <a:t>Минпросвещения</a:t>
            </a:r>
            <a:r>
              <a:rPr lang="ru-RU" dirty="0">
                <a:solidFill>
                  <a:srgbClr val="1A1A1A"/>
                </a:solidFill>
                <a:latin typeface="arial" panose="020B0604020202020204" pitchFamily="34" charset="0"/>
              </a:rPr>
              <a:t> в КО»</a:t>
            </a:r>
          </a:p>
          <a:p>
            <a:pPr algn="l"/>
            <a:endParaRPr lang="ru-RU" b="0" i="0" dirty="0">
              <a:solidFill>
                <a:srgbClr val="1A1A1A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ru-RU" b="0" i="0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Алгоритм подготовки статьи:</a:t>
            </a:r>
          </a:p>
          <a:p>
            <a:pPr algn="l"/>
            <a:r>
              <a:rPr lang="ru-RU" b="0" i="0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/>
            <a:r>
              <a:rPr lang="ru-RU" b="0" i="0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- материалы для размещения принимаются только от регионального ответственного за реализацию проекта «Школа </a:t>
            </a:r>
            <a:r>
              <a:rPr lang="ru-RU" b="0" i="0" dirty="0" err="1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Минпросвещения</a:t>
            </a:r>
            <a:r>
              <a:rPr lang="ru-RU" b="0" i="0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 России»;</a:t>
            </a:r>
          </a:p>
          <a:p>
            <a:pPr algn="l"/>
            <a:r>
              <a:rPr lang="ru-RU" b="0" i="0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/>
            <a:r>
              <a:rPr lang="ru-RU" b="0" i="0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- материалы принимаются только в виде файлов;</a:t>
            </a:r>
          </a:p>
          <a:p>
            <a:pPr algn="l"/>
            <a:r>
              <a:rPr lang="ru-RU" b="0" i="0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/>
            <a:r>
              <a:rPr lang="ru-RU" b="0" i="0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- материалы необходимо направлять только на адрес электронной почты проекта </a:t>
            </a:r>
            <a:r>
              <a:rPr lang="ru-RU" b="0" i="0" dirty="0">
                <a:solidFill>
                  <a:srgbClr val="0077FF"/>
                </a:solidFill>
                <a:effectLst/>
                <a:latin typeface="arial" panose="020B0604020202020204" pitchFamily="34" charset="0"/>
                <a:hlinkClick r:id="rId4"/>
              </a:rPr>
              <a:t>smpr@guppros.ru</a:t>
            </a:r>
            <a:r>
              <a:rPr lang="ru-RU" b="0" i="0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ru-RU" b="0" i="0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/>
            <a:r>
              <a:rPr lang="ru-RU" dirty="0">
                <a:solidFill>
                  <a:srgbClr val="1A1A1A"/>
                </a:solidFill>
                <a:latin typeface="arial" panose="020B0604020202020204" pitchFamily="34" charset="0"/>
              </a:rPr>
              <a:t>- п</a:t>
            </a:r>
            <a:r>
              <a:rPr lang="ru-RU" b="0" i="0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ри возникновении вопросов, касающихся подготовки материалов для размещения на информационном ресурсе проекта «Школа </a:t>
            </a:r>
            <a:r>
              <a:rPr lang="ru-RU" b="0" i="0" dirty="0" err="1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Минпросвещения</a:t>
            </a:r>
            <a:r>
              <a:rPr lang="ru-RU" b="0" i="0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 России», обращаться по электронной почте </a:t>
            </a:r>
            <a:r>
              <a:rPr lang="ru-RU" b="0" i="0" dirty="0">
                <a:solidFill>
                  <a:srgbClr val="0077FF"/>
                </a:solidFill>
                <a:effectLst/>
                <a:latin typeface="arial" panose="020B0604020202020204" pitchFamily="34" charset="0"/>
                <a:hlinkClick r:id="rId4"/>
              </a:rPr>
              <a:t>smpr@guppros.ru</a:t>
            </a:r>
            <a:r>
              <a:rPr lang="ru-RU" b="0" i="0" dirty="0">
                <a:solidFill>
                  <a:srgbClr val="1A1A1A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0118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3370E-8290-1B25-BB78-031D57C6C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неб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7989589-2A14-54EF-B21F-C668189E77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CA8DC4-0B92-B732-DC30-AB284242E801}"/>
              </a:ext>
            </a:extLst>
          </p:cNvPr>
          <p:cNvSpPr txBox="1"/>
          <p:nvPr/>
        </p:nvSpPr>
        <p:spPr>
          <a:xfrm>
            <a:off x="609601" y="3305128"/>
            <a:ext cx="87219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latin typeface="Google Sans" pitchFamily="2" charset="0"/>
                <a:ea typeface="Google Sans" pitchFamily="2" charset="0"/>
                <a:cs typeface="Google Sans" pitchFamily="2" charset="0"/>
              </a:rPr>
              <a:t>ВРЕМЯ </a:t>
            </a:r>
          </a:p>
          <a:p>
            <a:r>
              <a:rPr lang="ru-RU" sz="6000" b="1" dirty="0">
                <a:latin typeface="Google Sans" pitchFamily="2" charset="0"/>
                <a:ea typeface="Google Sans" pitchFamily="2" charset="0"/>
                <a:cs typeface="Google Sans" pitchFamily="2" charset="0"/>
              </a:rPr>
              <a:t>УЧИТЬСЯ</a:t>
            </a:r>
            <a:endParaRPr lang="ru-RU" sz="6000" dirty="0">
              <a:latin typeface="Google Sans" pitchFamily="2" charset="0"/>
              <a:ea typeface="Google Sans" pitchFamily="2" charset="0"/>
              <a:cs typeface="Google San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79AEF1-6AB8-1C93-98A4-9A5B5B966307}"/>
              </a:ext>
            </a:extLst>
          </p:cNvPr>
          <p:cNvSpPr txBox="1"/>
          <p:nvPr/>
        </p:nvSpPr>
        <p:spPr>
          <a:xfrm>
            <a:off x="644771" y="5778696"/>
            <a:ext cx="8721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Google Sans" pitchFamily="2" charset="0"/>
                <a:ea typeface="Google Sans" pitchFamily="2" charset="0"/>
                <a:cs typeface="Google Sans" pitchFamily="2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190632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рафик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EC2D24A-A710-E560-E151-8939BBB26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CBF2F4-FE9C-36DB-0107-6F44FAC0237E}"/>
              </a:ext>
            </a:extLst>
          </p:cNvPr>
          <p:cNvSpPr txBox="1"/>
          <p:nvPr/>
        </p:nvSpPr>
        <p:spPr>
          <a:xfrm>
            <a:off x="363416" y="280573"/>
            <a:ext cx="10210799" cy="1358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Google Sans" pitchFamily="2" charset="0"/>
                <a:ea typeface="Google Sans" pitchFamily="2" charset="0"/>
                <a:cs typeface="Google Sans" pitchFamily="2" charset="0"/>
              </a:rPr>
              <a:t> </a:t>
            </a:r>
            <a:r>
              <a:rPr lang="ru-RU" b="1" dirty="0">
                <a:latin typeface="Google Sans" pitchFamily="2" charset="0"/>
                <a:ea typeface="Google Sans" pitchFamily="2" charset="0"/>
                <a:cs typeface="Times New Roman" panose="02020603050405020304" pitchFamily="18" charset="0"/>
              </a:rPr>
              <a:t>Р</a:t>
            </a:r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еализация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проекта «Школа </a:t>
            </a:r>
            <a:r>
              <a:rPr lang="ru-RU" sz="1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Минпросвещения</a:t>
            </a:r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России» 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в 2026 году</a:t>
            </a:r>
            <a:endParaRPr lang="ru-RU" sz="1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Google Sans" pitchFamily="2" charset="0"/>
              <a:ea typeface="Google Sans" pitchFamily="2" charset="0"/>
              <a:cs typeface="Google Sans" pitchFamily="2" charset="0"/>
            </a:endParaRP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DA22416D-4C7F-3C04-4B48-AAC06C99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930" y="6325448"/>
            <a:ext cx="32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6835E-DB39-4B03-80F0-9AD689B33AAF}" type="slidenum"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E63B1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63B1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A089A89-7FE4-4493-A08E-3994F5265C22}"/>
              </a:ext>
            </a:extLst>
          </p:cNvPr>
          <p:cNvSpPr/>
          <p:nvPr/>
        </p:nvSpPr>
        <p:spPr>
          <a:xfrm>
            <a:off x="1760238" y="1821872"/>
            <a:ext cx="8671524" cy="32142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89535"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Учет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реализации показателей проекта ШМР </a:t>
            </a:r>
          </a:p>
          <a:p>
            <a:pPr marR="89535"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отивирующем мониторинге (система оценки эффективности муниципальных служб)</a:t>
            </a:r>
          </a:p>
        </p:txBody>
      </p:sp>
    </p:spTree>
    <p:extLst>
      <p:ext uri="{BB962C8B-B14F-4D97-AF65-F5344CB8AC3E}">
        <p14:creationId xmlns:p14="http://schemas.microsoft.com/office/powerpoint/2010/main" val="3492069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рафик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EC2D24A-A710-E560-E151-8939BBB26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CBF2F4-FE9C-36DB-0107-6F44FAC0237E}"/>
              </a:ext>
            </a:extLst>
          </p:cNvPr>
          <p:cNvSpPr txBox="1"/>
          <p:nvPr/>
        </p:nvSpPr>
        <p:spPr>
          <a:xfrm>
            <a:off x="363416" y="280573"/>
            <a:ext cx="10210799" cy="1358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Google Sans" pitchFamily="2" charset="0"/>
                <a:ea typeface="Google Sans" pitchFamily="2" charset="0"/>
                <a:cs typeface="Google Sans" pitchFamily="2" charset="0"/>
              </a:rPr>
              <a:t> </a:t>
            </a:r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Состав рабочей группы по реализации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проекта «Школа </a:t>
            </a:r>
            <a:r>
              <a:rPr lang="ru-RU" sz="1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Минпросвещения</a:t>
            </a:r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России» на региональном уровне</a:t>
            </a:r>
          </a:p>
          <a:p>
            <a:pPr algn="ctr"/>
            <a:endParaRPr lang="ru-RU" sz="2400" b="1" dirty="0">
              <a:latin typeface="Google Sans" pitchFamily="2" charset="0"/>
              <a:ea typeface="Google Sans" pitchFamily="2" charset="0"/>
              <a:cs typeface="Google Sans" pitchFamily="2" charset="0"/>
            </a:endParaRP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DA22416D-4C7F-3C04-4B48-AAC06C99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930" y="6325448"/>
            <a:ext cx="32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6835E-DB39-4B03-80F0-9AD689B33AAF}" type="slidenum"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E63B1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63B1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A2E66B7A-59CA-4152-AF0E-5FBF2405B38A}"/>
              </a:ext>
            </a:extLst>
          </p:cNvPr>
          <p:cNvGraphicFramePr>
            <a:graphicFrameLocks noGrp="1"/>
          </p:cNvGraphicFramePr>
          <p:nvPr/>
        </p:nvGraphicFramePr>
        <p:xfrm>
          <a:off x="193762" y="1268012"/>
          <a:ext cx="10022976" cy="5173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839">
                  <a:extLst>
                    <a:ext uri="{9D8B030D-6E8A-4147-A177-3AD203B41FA5}">
                      <a16:colId xmlns:a16="http://schemas.microsoft.com/office/drawing/2014/main" val="1048477644"/>
                    </a:ext>
                  </a:extLst>
                </a:gridCol>
                <a:gridCol w="3566493">
                  <a:extLst>
                    <a:ext uri="{9D8B030D-6E8A-4147-A177-3AD203B41FA5}">
                      <a16:colId xmlns:a16="http://schemas.microsoft.com/office/drawing/2014/main" val="3565219746"/>
                    </a:ext>
                  </a:extLst>
                </a:gridCol>
                <a:gridCol w="2567709">
                  <a:extLst>
                    <a:ext uri="{9D8B030D-6E8A-4147-A177-3AD203B41FA5}">
                      <a16:colId xmlns:a16="http://schemas.microsoft.com/office/drawing/2014/main" val="7738431"/>
                    </a:ext>
                  </a:extLst>
                </a:gridCol>
                <a:gridCol w="3577935">
                  <a:extLst>
                    <a:ext uri="{9D8B030D-6E8A-4147-A177-3AD203B41FA5}">
                      <a16:colId xmlns:a16="http://schemas.microsoft.com/office/drawing/2014/main" val="1627988864"/>
                    </a:ext>
                  </a:extLst>
                </a:gridCol>
              </a:tblGrid>
              <a:tr h="1385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№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ФИО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Должность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Место работы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038075"/>
                  </a:ext>
                </a:extLst>
              </a:tr>
              <a:tr h="5744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1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Позднякова Ирина Николаевна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Начальник департамента модернизации образования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Министерство образования Калининградской области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411378"/>
                  </a:ext>
                </a:extLst>
              </a:tr>
              <a:tr h="4290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2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Забродина Тамара Зелимхановна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Начальник отдела общего образования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Министерство образования Калининградской области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063379"/>
                  </a:ext>
                </a:extLst>
              </a:tr>
              <a:tr h="1385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3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Зорькина Лилия Алексеевна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Ректор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КОИРО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23407"/>
                  </a:ext>
                </a:extLst>
              </a:tr>
              <a:tr h="2505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4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Евдокимова Людмила Анатольевна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Проректор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КОИРО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832958"/>
                  </a:ext>
                </a:extLst>
              </a:tr>
              <a:tr h="2401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5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Зеленцова Вероника Александровна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Заведующий кафедрой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КОИРО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358372"/>
                  </a:ext>
                </a:extLst>
              </a:tr>
              <a:tr h="1385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6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Козина Жанна Геннадьевна 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>
                          <a:effectLst/>
                        </a:rPr>
                        <a:t>Заместитель заведующей кафедры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КОИРО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826243"/>
                  </a:ext>
                </a:extLst>
              </a:tr>
              <a:tr h="18306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7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err="1">
                          <a:effectLst/>
                        </a:rPr>
                        <a:t>Тюкавкина</a:t>
                      </a:r>
                      <a:r>
                        <a:rPr lang="ru-RU" sz="1500" dirty="0">
                          <a:effectLst/>
                        </a:rPr>
                        <a:t> Лариса Юрьевна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Методист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КОИРО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107737"/>
                  </a:ext>
                </a:extLst>
              </a:tr>
              <a:tr h="2392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8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Болтнева Лилия Николаевна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Директор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МАОУ СОШ № 33 г. Калининград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266122"/>
                  </a:ext>
                </a:extLst>
              </a:tr>
              <a:tr h="1385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9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Головачёв Сергей Александрович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Директор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МАОУ СОШ № 9 г. Калининград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872229"/>
                  </a:ext>
                </a:extLst>
              </a:tr>
              <a:tr h="2465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10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Гурьев Никита Сергеевич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Директор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МАОУ  СОШ № 6 с УИОП г. Калининград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698240"/>
                  </a:ext>
                </a:extLst>
              </a:tr>
              <a:tr h="1385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11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Журило Татьяна Васильевна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Директор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МОУ «CОШ № 5» г. Гусев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636437"/>
                  </a:ext>
                </a:extLst>
              </a:tr>
              <a:tr h="1385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12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Коробова Ирина Владимировна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Директор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МБОУ «Славская СОШ»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950032"/>
                  </a:ext>
                </a:extLst>
              </a:tr>
              <a:tr h="24371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13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Лебедева Елена Викторовна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Директор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МАОУ СОШ № 10 г. Калининград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997500"/>
                  </a:ext>
                </a:extLst>
              </a:tr>
              <a:tr h="4290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14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Лысенко Наталья Леонидовна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Директор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МБОУ гимназия № 7 г. Балтийска им. К.В. Покровского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488029"/>
                  </a:ext>
                </a:extLst>
              </a:tr>
              <a:tr h="5412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15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Мишуровская Татьяна Павловна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Директор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МАОУ гимназия № 40 им. Ю.А. Гагарина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Калининград</a:t>
                      </a:r>
                    </a:p>
                  </a:txBody>
                  <a:tcPr marL="45853" marR="45853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246354"/>
                  </a:ext>
                </a:extLst>
              </a:tr>
            </a:tbl>
          </a:graphicData>
        </a:graphic>
      </p:graphicFrame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A089A89-7FE4-4493-A08E-3994F5265C22}"/>
              </a:ext>
            </a:extLst>
          </p:cNvPr>
          <p:cNvSpPr/>
          <p:nvPr/>
        </p:nvSpPr>
        <p:spPr>
          <a:xfrm>
            <a:off x="10349258" y="2225964"/>
            <a:ext cx="1648980" cy="32142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89535"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Приказ КОИРО         от 03.09.2025 г. № 320/1 –ОД</a:t>
            </a:r>
          </a:p>
          <a:p>
            <a:pPr marR="89535" algn="ctr">
              <a:lnSpc>
                <a:spcPct val="107000"/>
              </a:lnSpc>
              <a:spcAft>
                <a:spcPts val="800"/>
              </a:spcAft>
            </a:pPr>
            <a:r>
              <a:rPr lang="en-US" sz="1600" b="0" i="0" u="none" strike="noStrike" dirty="0">
                <a:solidFill>
                  <a:srgbClr val="DD0000"/>
                </a:solidFill>
                <a:effectLst/>
                <a:latin typeface="YS Text"/>
                <a:hlinkClick r:id="rId3"/>
              </a:rPr>
              <a:t>clck.ru/3SfboS</a:t>
            </a:r>
          </a:p>
          <a:p>
            <a:pPr marR="89535" algn="ctr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558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рафик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EC2D24A-A710-E560-E151-8939BBB26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CBF2F4-FE9C-36DB-0107-6F44FAC0237E}"/>
              </a:ext>
            </a:extLst>
          </p:cNvPr>
          <p:cNvSpPr txBox="1"/>
          <p:nvPr/>
        </p:nvSpPr>
        <p:spPr>
          <a:xfrm>
            <a:off x="363416" y="280573"/>
            <a:ext cx="10210799" cy="1358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Google Sans" pitchFamily="2" charset="0"/>
                <a:ea typeface="Google Sans" pitchFamily="2" charset="0"/>
                <a:cs typeface="Google Sans" pitchFamily="2" charset="0"/>
              </a:rPr>
              <a:t> </a:t>
            </a:r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Состав Наставнической лиги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проекта «Школа </a:t>
            </a:r>
            <a:r>
              <a:rPr lang="ru-RU" sz="1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Минпросвещения</a:t>
            </a:r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России» </a:t>
            </a:r>
          </a:p>
          <a:p>
            <a:pPr algn="ctr"/>
            <a:endParaRPr lang="ru-RU" sz="2400" b="1" dirty="0">
              <a:latin typeface="Google Sans" pitchFamily="2" charset="0"/>
              <a:ea typeface="Google Sans" pitchFamily="2" charset="0"/>
              <a:cs typeface="Google Sans" pitchFamily="2" charset="0"/>
            </a:endParaRP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DA22416D-4C7F-3C04-4B48-AAC06C99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930" y="6325448"/>
            <a:ext cx="32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6835E-DB39-4B03-80F0-9AD689B33AAF}" type="slidenum"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E63B1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63B1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A089A89-7FE4-4493-A08E-3994F5265C22}"/>
              </a:ext>
            </a:extLst>
          </p:cNvPr>
          <p:cNvSpPr/>
          <p:nvPr/>
        </p:nvSpPr>
        <p:spPr>
          <a:xfrm>
            <a:off x="10080625" y="2021106"/>
            <a:ext cx="1686501" cy="25711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89535" algn="ctr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89535"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Приказ КОИРО         от 03.09.2025 г. № 320/1 –ОД</a:t>
            </a:r>
          </a:p>
          <a:p>
            <a:pPr marR="89535" algn="ctr">
              <a:lnSpc>
                <a:spcPct val="107000"/>
              </a:lnSpc>
              <a:spcAft>
                <a:spcPts val="800"/>
              </a:spcAft>
            </a:pPr>
            <a:r>
              <a:rPr lang="en-US" sz="1600" b="0" i="0" u="none" strike="noStrike" dirty="0">
                <a:solidFill>
                  <a:srgbClr val="DD0000"/>
                </a:solidFill>
                <a:effectLst/>
                <a:latin typeface="YS Text"/>
                <a:hlinkClick r:id="rId3"/>
              </a:rPr>
              <a:t>clck.ru/3SfboS</a:t>
            </a:r>
          </a:p>
          <a:p>
            <a:pPr marR="89535" algn="ctr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5363D51-963E-4463-815D-B518EB2F5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056553"/>
              </p:ext>
            </p:extLst>
          </p:nvPr>
        </p:nvGraphicFramePr>
        <p:xfrm>
          <a:off x="363416" y="2021106"/>
          <a:ext cx="9522690" cy="2571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1262">
                  <a:extLst>
                    <a:ext uri="{9D8B030D-6E8A-4147-A177-3AD203B41FA5}">
                      <a16:colId xmlns:a16="http://schemas.microsoft.com/office/drawing/2014/main" val="1333552363"/>
                    </a:ext>
                  </a:extLst>
                </a:gridCol>
                <a:gridCol w="3170229">
                  <a:extLst>
                    <a:ext uri="{9D8B030D-6E8A-4147-A177-3AD203B41FA5}">
                      <a16:colId xmlns:a16="http://schemas.microsoft.com/office/drawing/2014/main" val="4030324144"/>
                    </a:ext>
                  </a:extLst>
                </a:gridCol>
                <a:gridCol w="1108364">
                  <a:extLst>
                    <a:ext uri="{9D8B030D-6E8A-4147-A177-3AD203B41FA5}">
                      <a16:colId xmlns:a16="http://schemas.microsoft.com/office/drawing/2014/main" val="2911159389"/>
                    </a:ext>
                  </a:extLst>
                </a:gridCol>
                <a:gridCol w="4682835">
                  <a:extLst>
                    <a:ext uri="{9D8B030D-6E8A-4147-A177-3AD203B41FA5}">
                      <a16:colId xmlns:a16="http://schemas.microsoft.com/office/drawing/2014/main" val="4279165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№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ФИО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Должность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Место работы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667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1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Белякова Виктория Николаевна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Директор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МАОУ гимназия № 32 г. Калининград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9973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2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 err="1">
                          <a:effectLst/>
                        </a:rPr>
                        <a:t>Гельфгат</a:t>
                      </a:r>
                      <a:r>
                        <a:rPr lang="ru-RU" sz="1500" dirty="0">
                          <a:effectLst/>
                        </a:rPr>
                        <a:t> Наталья Олеговна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Директор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МАОУ «СОШ №3 им. Героя РФ В.С. Паламарчука»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21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3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Глыбина Татьяна Андреевна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Директор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МАОУ г. гимназия № 22 г. Калининград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5203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4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Голубицкий Алексей Викторович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Директор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МБОУ СОШ «Школа будущего»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928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5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Ерохин Александр Валерьевич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Директор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МАОУ СОШ № 58 г. Калининград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7837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6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Иванцова Людмила Михайловна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Директор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МАОУ «СОШ г. Зеленоградска»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4583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7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Коломиец Александр Владимирович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Директор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МАОУ СОШ № 56 г. Калининград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752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8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Кремер Елена Олеговна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Директор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МАОУ СОШ № 57 г. Калининград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372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9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Ясюченя Анна Дмитриевна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Директор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МАОУ «Гимназия № 2» г. Черняховска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3645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10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Яцыно Наталья Романовна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Директор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МБОУ лицей №1 г. Балтийск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15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7505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рафик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EC2D24A-A710-E560-E151-8939BBB26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CBF2F4-FE9C-36DB-0107-6F44FAC0237E}"/>
              </a:ext>
            </a:extLst>
          </p:cNvPr>
          <p:cNvSpPr txBox="1"/>
          <p:nvPr/>
        </p:nvSpPr>
        <p:spPr>
          <a:xfrm>
            <a:off x="363416" y="280573"/>
            <a:ext cx="10210799" cy="1358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Google Sans" pitchFamily="2" charset="0"/>
                <a:ea typeface="Google Sans" pitchFamily="2" charset="0"/>
                <a:cs typeface="Google Sans" pitchFamily="2" charset="0"/>
              </a:rPr>
              <a:t> </a:t>
            </a:r>
            <a:r>
              <a:rPr lang="ru-RU" b="1" dirty="0">
                <a:latin typeface="Google Sans" pitchFamily="2" charset="0"/>
                <a:ea typeface="Google Sans" pitchFamily="2" charset="0"/>
                <a:cs typeface="Times New Roman" panose="02020603050405020304" pitchFamily="18" charset="0"/>
              </a:rPr>
              <a:t>Региональный информационный ресурс</a:t>
            </a:r>
            <a:endParaRPr lang="ru-RU" sz="1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проекта «Школа </a:t>
            </a:r>
            <a:r>
              <a:rPr lang="ru-RU" sz="18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Минпросвещения</a:t>
            </a:r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России» </a:t>
            </a:r>
          </a:p>
          <a:p>
            <a:pPr algn="ctr"/>
            <a:endParaRPr lang="ru-RU" sz="2400" b="1" dirty="0">
              <a:latin typeface="Google Sans" pitchFamily="2" charset="0"/>
              <a:ea typeface="Google Sans" pitchFamily="2" charset="0"/>
              <a:cs typeface="Google Sans" pitchFamily="2" charset="0"/>
            </a:endParaRP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DA22416D-4C7F-3C04-4B48-AAC06C99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930" y="6325448"/>
            <a:ext cx="32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6835E-DB39-4B03-80F0-9AD689B33AAF}" type="slidenum"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E63B1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63B1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46BDD9-3827-4B0C-9C37-807B7442D7B6}"/>
              </a:ext>
            </a:extLst>
          </p:cNvPr>
          <p:cNvSpPr txBox="1"/>
          <p:nvPr/>
        </p:nvSpPr>
        <p:spPr>
          <a:xfrm>
            <a:off x="2327564" y="1596365"/>
            <a:ext cx="79986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Ссылка </a:t>
            </a:r>
            <a:r>
              <a:rPr lang="en-US" dirty="0"/>
              <a:t>https://koiro.edu.ru/best-school/shkola-minpros/#Informaciya_o_proekte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B0A47B-A510-497C-8BFC-15E3ADF1A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315" y="2370609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70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рафик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EC2D24A-A710-E560-E151-8939BBB26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CBF2F4-FE9C-36DB-0107-6F44FAC0237E}"/>
              </a:ext>
            </a:extLst>
          </p:cNvPr>
          <p:cNvSpPr txBox="1"/>
          <p:nvPr/>
        </p:nvSpPr>
        <p:spPr>
          <a:xfrm>
            <a:off x="271052" y="445402"/>
            <a:ext cx="10210799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ea typeface="Calibri" panose="020F0502020204030204" pitchFamily="34" charset="0"/>
              </a:rPr>
              <a:t>Динамика развития проекта по уровням соответствия модели </a:t>
            </a:r>
            <a:r>
              <a:rPr lang="ru-RU" b="1" dirty="0">
                <a:ea typeface="Calibri" panose="020F0502020204030204" pitchFamily="34" charset="0"/>
              </a:rPr>
              <a:t>Ш</a:t>
            </a:r>
            <a:r>
              <a:rPr lang="ru-RU" sz="1800" b="1" dirty="0">
                <a:effectLst/>
                <a:ea typeface="Calibri" panose="020F0502020204030204" pitchFamily="34" charset="0"/>
              </a:rPr>
              <a:t>кола </a:t>
            </a:r>
            <a:r>
              <a:rPr lang="ru-RU" sz="1800" b="1" dirty="0" err="1">
                <a:effectLst/>
                <a:ea typeface="Calibri" panose="020F0502020204030204" pitchFamily="34" charset="0"/>
              </a:rPr>
              <a:t>Минпросвещения</a:t>
            </a:r>
            <a:r>
              <a:rPr lang="ru-RU" sz="1800" b="1" dirty="0">
                <a:effectLst/>
                <a:ea typeface="Calibri" panose="020F0502020204030204" pitchFamily="34" charset="0"/>
              </a:rPr>
              <a:t> России            за три года </a:t>
            </a:r>
            <a:endParaRPr lang="ru-RU" sz="2400" b="1" dirty="0">
              <a:ea typeface="Google Sans" pitchFamily="2" charset="0"/>
              <a:cs typeface="Google Sans" pitchFamily="2" charset="0"/>
            </a:endParaRP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DA22416D-4C7F-3C04-4B48-AAC06C99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930" y="6325448"/>
            <a:ext cx="32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6835E-DB39-4B03-80F0-9AD689B33AAF}" type="slidenum"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E63B1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63B1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FB616892-7326-4B6B-AF48-AAEFACD373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3888161"/>
              </p:ext>
            </p:extLst>
          </p:nvPr>
        </p:nvGraphicFramePr>
        <p:xfrm>
          <a:off x="271052" y="1264881"/>
          <a:ext cx="5501675" cy="2715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60CA3D3-D0C0-4818-9644-9AC6E894BA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010105"/>
              </p:ext>
            </p:extLst>
          </p:nvPr>
        </p:nvGraphicFramePr>
        <p:xfrm>
          <a:off x="5772727" y="3170619"/>
          <a:ext cx="5218547" cy="21823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2245">
                  <a:extLst>
                    <a:ext uri="{9D8B030D-6E8A-4147-A177-3AD203B41FA5}">
                      <a16:colId xmlns:a16="http://schemas.microsoft.com/office/drawing/2014/main" val="302455040"/>
                    </a:ext>
                  </a:extLst>
                </a:gridCol>
                <a:gridCol w="851352">
                  <a:extLst>
                    <a:ext uri="{9D8B030D-6E8A-4147-A177-3AD203B41FA5}">
                      <a16:colId xmlns:a16="http://schemas.microsoft.com/office/drawing/2014/main" val="631801155"/>
                    </a:ext>
                  </a:extLst>
                </a:gridCol>
                <a:gridCol w="909131">
                  <a:extLst>
                    <a:ext uri="{9D8B030D-6E8A-4147-A177-3AD203B41FA5}">
                      <a16:colId xmlns:a16="http://schemas.microsoft.com/office/drawing/2014/main" val="250587456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511098282"/>
                    </a:ext>
                  </a:extLst>
                </a:gridCol>
                <a:gridCol w="1071419">
                  <a:extLst>
                    <a:ext uri="{9D8B030D-6E8A-4147-A177-3AD203B41FA5}">
                      <a16:colId xmlns:a16="http://schemas.microsoft.com/office/drawing/2014/main" val="3642252855"/>
                    </a:ext>
                  </a:extLst>
                </a:gridCol>
              </a:tblGrid>
              <a:tr h="341895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Уровень</a:t>
                      </a:r>
                      <a:endParaRPr lang="ru-RU" sz="105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2023</a:t>
                      </a:r>
                      <a:endParaRPr lang="ru-RU" sz="105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2024 </a:t>
                      </a:r>
                      <a:endParaRPr lang="ru-RU" sz="105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2025</a:t>
                      </a:r>
                      <a:endParaRPr lang="ru-RU" sz="105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Изменение</a:t>
                      </a:r>
                      <a:endParaRPr lang="ru-RU" sz="105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717374"/>
                  </a:ext>
                </a:extLst>
              </a:tr>
              <a:tr h="38758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Высокий</a:t>
                      </a:r>
                      <a:endParaRPr lang="ru-RU" sz="105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</a:rPr>
                        <a:t>31 (20%)</a:t>
                      </a:r>
                      <a:endParaRPr lang="ru-RU" sz="105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</a:rPr>
                        <a:t>61 (39%)</a:t>
                      </a:r>
                      <a:endParaRPr lang="ru-RU" sz="105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</a:rPr>
                        <a:t>107 (69%)</a:t>
                      </a:r>
                      <a:endParaRPr lang="ru-RU" sz="105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</a:rPr>
                        <a:t>+ 46 школ</a:t>
                      </a:r>
                      <a:endParaRPr lang="ru-RU" sz="105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426186"/>
                  </a:ext>
                </a:extLst>
              </a:tr>
              <a:tr h="341895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Средний</a:t>
                      </a:r>
                      <a:endParaRPr lang="ru-RU" sz="105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60 (39%)</a:t>
                      </a:r>
                      <a:endParaRPr lang="ru-RU" sz="105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</a:rPr>
                        <a:t>71 (46%)</a:t>
                      </a:r>
                      <a:endParaRPr lang="ru-RU" sz="105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</a:rPr>
                        <a:t>40 (26%)</a:t>
                      </a:r>
                      <a:endParaRPr lang="ru-RU" sz="105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</a:rPr>
                        <a:t>- 31 школ</a:t>
                      </a:r>
                      <a:endParaRPr lang="ru-RU" sz="105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85516"/>
                  </a:ext>
                </a:extLst>
              </a:tr>
              <a:tr h="341895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Базовый</a:t>
                      </a:r>
                      <a:endParaRPr lang="ru-RU" sz="105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</a:rPr>
                        <a:t>9 (6%)</a:t>
                      </a:r>
                      <a:endParaRPr lang="ru-RU" sz="105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</a:rPr>
                        <a:t>13 (8%)</a:t>
                      </a:r>
                      <a:endParaRPr lang="ru-RU" sz="105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</a:rPr>
                        <a:t>3 (2%)</a:t>
                      </a:r>
                      <a:endParaRPr lang="ru-RU" sz="105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- 10 школ</a:t>
                      </a:r>
                      <a:endParaRPr lang="ru-RU" sz="105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854867"/>
                  </a:ext>
                </a:extLst>
              </a:tr>
              <a:tr h="341895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Ниже базового</a:t>
                      </a:r>
                      <a:endParaRPr lang="ru-RU" sz="105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</a:rPr>
                        <a:t>43 (28%)</a:t>
                      </a:r>
                      <a:endParaRPr lang="ru-RU" sz="105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</a:rPr>
                        <a:t>10 (7%)</a:t>
                      </a:r>
                      <a:endParaRPr lang="ru-RU" sz="105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</a:rPr>
                        <a:t>5 (3%)</a:t>
                      </a:r>
                      <a:endParaRPr lang="ru-RU" sz="105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- 5 школ</a:t>
                      </a:r>
                      <a:endParaRPr lang="ru-RU" sz="105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232340"/>
                  </a:ext>
                </a:extLst>
              </a:tr>
              <a:tr h="427191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Не приняли участие</a:t>
                      </a:r>
                      <a:endParaRPr lang="ru-RU" sz="105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</a:rPr>
                        <a:t>12 (8%)</a:t>
                      </a:r>
                      <a:endParaRPr lang="ru-RU" sz="105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05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05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200" dirty="0">
                          <a:effectLst/>
                        </a:rPr>
                        <a:t>- 12 школ</a:t>
                      </a:r>
                      <a:endParaRPr lang="ru-RU" sz="1050" dirty="0"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114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068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рафик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EC2D24A-A710-E560-E151-8939BBB26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CBF2F4-FE9C-36DB-0107-6F44FAC0237E}"/>
              </a:ext>
            </a:extLst>
          </p:cNvPr>
          <p:cNvSpPr txBox="1"/>
          <p:nvPr/>
        </p:nvSpPr>
        <p:spPr>
          <a:xfrm>
            <a:off x="252580" y="443349"/>
            <a:ext cx="10210799" cy="95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Google Sans" pitchFamily="2" charset="0"/>
                <a:ea typeface="Google Sans" pitchFamily="2" charset="0"/>
                <a:cs typeface="Google Sans" pitchFamily="2" charset="0"/>
              </a:rPr>
              <a:t> </a:t>
            </a:r>
            <a:r>
              <a:rPr lang="ru-RU" b="1" dirty="0">
                <a:ea typeface="Google Sans" pitchFamily="2" charset="0"/>
                <a:cs typeface="Times New Roman" panose="02020603050405020304" pitchFamily="18" charset="0"/>
              </a:rPr>
              <a:t>Образовательные организации, с максимально высокими результатами в 2024г.</a:t>
            </a:r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2400" b="1" dirty="0">
              <a:latin typeface="Google Sans" pitchFamily="2" charset="0"/>
              <a:ea typeface="Google Sans" pitchFamily="2" charset="0"/>
              <a:cs typeface="Google Sans" pitchFamily="2" charset="0"/>
            </a:endParaRP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DA22416D-4C7F-3C04-4B48-AAC06C99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930" y="6325448"/>
            <a:ext cx="32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6835E-DB39-4B03-80F0-9AD689B33AAF}" type="slidenum"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E63B1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63B1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729B538-5D00-46E0-8B9B-6B5E1B1305E0}"/>
              </a:ext>
            </a:extLst>
          </p:cNvPr>
          <p:cNvSpPr/>
          <p:nvPr/>
        </p:nvSpPr>
        <p:spPr>
          <a:xfrm>
            <a:off x="8811492" y="2175227"/>
            <a:ext cx="1717964" cy="19551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Дефициты ОО можно посмотреть по ссылке </a:t>
            </a:r>
            <a:r>
              <a:rPr lang="en-US" b="0" i="0" u="none" strike="noStrike" dirty="0">
                <a:solidFill>
                  <a:srgbClr val="DD0000"/>
                </a:solidFill>
                <a:effectLst/>
                <a:latin typeface="YS Text"/>
                <a:hlinkClick r:id="rId3"/>
              </a:rPr>
              <a:t>clck.ru/3Shhxe</a:t>
            </a:r>
          </a:p>
          <a:p>
            <a:pPr algn="ctr"/>
            <a:endParaRPr lang="ru-RU" dirty="0"/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6782422E-C489-418B-8AF7-69F06796C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160199"/>
              </p:ext>
            </p:extLst>
          </p:nvPr>
        </p:nvGraphicFramePr>
        <p:xfrm>
          <a:off x="983673" y="2175227"/>
          <a:ext cx="7273636" cy="1955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2509">
                  <a:extLst>
                    <a:ext uri="{9D8B030D-6E8A-4147-A177-3AD203B41FA5}">
                      <a16:colId xmlns:a16="http://schemas.microsoft.com/office/drawing/2014/main" val="1646392934"/>
                    </a:ext>
                  </a:extLst>
                </a:gridCol>
                <a:gridCol w="1431636">
                  <a:extLst>
                    <a:ext uri="{9D8B030D-6E8A-4147-A177-3AD203B41FA5}">
                      <a16:colId xmlns:a16="http://schemas.microsoft.com/office/drawing/2014/main" val="3665435817"/>
                    </a:ext>
                  </a:extLst>
                </a:gridCol>
                <a:gridCol w="2558473">
                  <a:extLst>
                    <a:ext uri="{9D8B030D-6E8A-4147-A177-3AD203B41FA5}">
                      <a16:colId xmlns:a16="http://schemas.microsoft.com/office/drawing/2014/main" val="2790382117"/>
                    </a:ext>
                  </a:extLst>
                </a:gridCol>
                <a:gridCol w="350982">
                  <a:extLst>
                    <a:ext uri="{9D8B030D-6E8A-4147-A177-3AD203B41FA5}">
                      <a16:colId xmlns:a16="http://schemas.microsoft.com/office/drawing/2014/main" val="1853797228"/>
                    </a:ext>
                  </a:extLst>
                </a:gridCol>
                <a:gridCol w="591127">
                  <a:extLst>
                    <a:ext uri="{9D8B030D-6E8A-4147-A177-3AD203B41FA5}">
                      <a16:colId xmlns:a16="http://schemas.microsoft.com/office/drawing/2014/main" val="3860139275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42607484"/>
                    </a:ext>
                  </a:extLst>
                </a:gridCol>
                <a:gridCol w="628072">
                  <a:extLst>
                    <a:ext uri="{9D8B030D-6E8A-4147-A177-3AD203B41FA5}">
                      <a16:colId xmlns:a16="http://schemas.microsoft.com/office/drawing/2014/main" val="3213804362"/>
                    </a:ext>
                  </a:extLst>
                </a:gridCol>
                <a:gridCol w="332509">
                  <a:extLst>
                    <a:ext uri="{9D8B030D-6E8A-4147-A177-3AD203B41FA5}">
                      <a16:colId xmlns:a16="http://schemas.microsoft.com/office/drawing/2014/main" val="4182588771"/>
                    </a:ext>
                  </a:extLst>
                </a:gridCol>
                <a:gridCol w="678873">
                  <a:extLst>
                    <a:ext uri="{9D8B030D-6E8A-4147-A177-3AD203B41FA5}">
                      <a16:colId xmlns:a16="http://schemas.microsoft.com/office/drawing/2014/main" val="1162516538"/>
                    </a:ext>
                  </a:extLst>
                </a:gridCol>
              </a:tblGrid>
              <a:tr h="3508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Муниципалитет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Общеобразовательные организации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</a:p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2023</a:t>
                      </a:r>
                    </a:p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2024</a:t>
                      </a:r>
                    </a:p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/>
                </a:tc>
                <a:extLst>
                  <a:ext uri="{0D108BD9-81ED-4DB2-BD59-A6C34878D82A}">
                    <a16:rowId xmlns:a16="http://schemas.microsoft.com/office/drawing/2014/main" val="3807988440"/>
                  </a:ext>
                </a:extLst>
              </a:tr>
              <a:tr h="3999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ГО г. Калининград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МАОУ г. Калининграда гимназия № 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187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189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6421668"/>
                  </a:ext>
                </a:extLst>
              </a:tr>
              <a:tr h="3829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ГО г. Калининград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МАОУ г. Калининграда гимназия № 40 им. Ю. А. Гагарина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281028"/>
                  </a:ext>
                </a:extLst>
              </a:tr>
              <a:tr h="4084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Зеленоградский МО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МАОУ «Гимназия «Вектор»                          г. Зеленоградска»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162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Средний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178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Высокий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766379"/>
                  </a:ext>
                </a:extLst>
              </a:tr>
              <a:tr h="389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Зеленоградский МО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МАОУ «СОШ г. Зеленоградска»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1" marR="8741" marT="874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135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2067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рафик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EC2D24A-A710-E560-E151-8939BBB26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CBF2F4-FE9C-36DB-0107-6F44FAC0237E}"/>
              </a:ext>
            </a:extLst>
          </p:cNvPr>
          <p:cNvSpPr txBox="1"/>
          <p:nvPr/>
        </p:nvSpPr>
        <p:spPr>
          <a:xfrm>
            <a:off x="252580" y="443349"/>
            <a:ext cx="10210799" cy="95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Google Sans" pitchFamily="2" charset="0"/>
                <a:ea typeface="Google Sans" pitchFamily="2" charset="0"/>
                <a:cs typeface="Google Sans" pitchFamily="2" charset="0"/>
              </a:rPr>
              <a:t> </a:t>
            </a:r>
            <a:r>
              <a:rPr lang="ru-RU" b="1" dirty="0">
                <a:ea typeface="Google Sans" pitchFamily="2" charset="0"/>
                <a:cs typeface="Times New Roman" panose="02020603050405020304" pitchFamily="18" charset="0"/>
              </a:rPr>
              <a:t>Образовательные организации, с максимально высокими результатами в 2025г.</a:t>
            </a:r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2400" b="1" dirty="0">
              <a:latin typeface="Google Sans" pitchFamily="2" charset="0"/>
              <a:ea typeface="Google Sans" pitchFamily="2" charset="0"/>
              <a:cs typeface="Google Sans" pitchFamily="2" charset="0"/>
            </a:endParaRP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DA22416D-4C7F-3C04-4B48-AAC06C99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930" y="6325448"/>
            <a:ext cx="32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6835E-DB39-4B03-80F0-9AD689B33AAF}" type="slidenum"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E63B1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63B1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729B538-5D00-46E0-8B9B-6B5E1B1305E0}"/>
              </a:ext>
            </a:extLst>
          </p:cNvPr>
          <p:cNvSpPr/>
          <p:nvPr/>
        </p:nvSpPr>
        <p:spPr>
          <a:xfrm>
            <a:off x="9178107" y="1479524"/>
            <a:ext cx="1717964" cy="45542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Дефициты ОО можно посмотреть по ссылке </a:t>
            </a:r>
            <a:r>
              <a:rPr lang="en-US" b="0" i="0" u="none" strike="noStrike" dirty="0">
                <a:solidFill>
                  <a:srgbClr val="DD0000"/>
                </a:solidFill>
                <a:effectLst/>
                <a:latin typeface="YS Text"/>
                <a:hlinkClick r:id="rId3"/>
              </a:rPr>
              <a:t>clck.ru/3Shhxe</a:t>
            </a:r>
            <a:endParaRPr lang="ru-RU" b="0" i="0" u="none" strike="noStrike" dirty="0">
              <a:solidFill>
                <a:srgbClr val="DD0000"/>
              </a:solidFill>
              <a:effectLst/>
              <a:latin typeface="YS Text"/>
              <a:hlinkClick r:id="rId3"/>
            </a:endParaRPr>
          </a:p>
          <a:p>
            <a:pPr algn="ctr"/>
            <a:endParaRPr lang="en-US" b="0" i="0" u="none" strike="noStrike" dirty="0">
              <a:solidFill>
                <a:srgbClr val="DD0000"/>
              </a:solidFill>
              <a:effectLst/>
              <a:latin typeface="YS Text"/>
              <a:hlinkClick r:id="rId3"/>
            </a:endParaRPr>
          </a:p>
          <a:p>
            <a:pPr algn="ctr"/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28BC7B0-7138-4C62-9007-BFBC3D12F7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617540"/>
              </p:ext>
            </p:extLst>
          </p:nvPr>
        </p:nvGraphicFramePr>
        <p:xfrm>
          <a:off x="423813" y="1479524"/>
          <a:ext cx="8395135" cy="45542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3654">
                  <a:extLst>
                    <a:ext uri="{9D8B030D-6E8A-4147-A177-3AD203B41FA5}">
                      <a16:colId xmlns:a16="http://schemas.microsoft.com/office/drawing/2014/main" val="83552384"/>
                    </a:ext>
                  </a:extLst>
                </a:gridCol>
                <a:gridCol w="1404587">
                  <a:extLst>
                    <a:ext uri="{9D8B030D-6E8A-4147-A177-3AD203B41FA5}">
                      <a16:colId xmlns:a16="http://schemas.microsoft.com/office/drawing/2014/main" val="1993113275"/>
                    </a:ext>
                  </a:extLst>
                </a:gridCol>
                <a:gridCol w="2568651">
                  <a:extLst>
                    <a:ext uri="{9D8B030D-6E8A-4147-A177-3AD203B41FA5}">
                      <a16:colId xmlns:a16="http://schemas.microsoft.com/office/drawing/2014/main" val="2246721905"/>
                    </a:ext>
                  </a:extLst>
                </a:gridCol>
                <a:gridCol w="449139">
                  <a:extLst>
                    <a:ext uri="{9D8B030D-6E8A-4147-A177-3AD203B41FA5}">
                      <a16:colId xmlns:a16="http://schemas.microsoft.com/office/drawing/2014/main" val="314029273"/>
                    </a:ext>
                  </a:extLst>
                </a:gridCol>
                <a:gridCol w="598814">
                  <a:extLst>
                    <a:ext uri="{9D8B030D-6E8A-4147-A177-3AD203B41FA5}">
                      <a16:colId xmlns:a16="http://schemas.microsoft.com/office/drawing/2014/main" val="2994706514"/>
                    </a:ext>
                  </a:extLst>
                </a:gridCol>
                <a:gridCol w="415636">
                  <a:extLst>
                    <a:ext uri="{9D8B030D-6E8A-4147-A177-3AD203B41FA5}">
                      <a16:colId xmlns:a16="http://schemas.microsoft.com/office/drawing/2014/main" val="339034919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35939531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2399371302"/>
                    </a:ext>
                  </a:extLst>
                </a:gridCol>
                <a:gridCol w="646545">
                  <a:extLst>
                    <a:ext uri="{9D8B030D-6E8A-4147-A177-3AD203B41FA5}">
                      <a16:colId xmlns:a16="http://schemas.microsoft.com/office/drawing/2014/main" val="901103389"/>
                    </a:ext>
                  </a:extLst>
                </a:gridCol>
                <a:gridCol w="369455">
                  <a:extLst>
                    <a:ext uri="{9D8B030D-6E8A-4147-A177-3AD203B41FA5}">
                      <a16:colId xmlns:a16="http://schemas.microsoft.com/office/drawing/2014/main" val="582077978"/>
                    </a:ext>
                  </a:extLst>
                </a:gridCol>
                <a:gridCol w="674254">
                  <a:extLst>
                    <a:ext uri="{9D8B030D-6E8A-4147-A177-3AD203B41FA5}">
                      <a16:colId xmlns:a16="http://schemas.microsoft.com/office/drawing/2014/main" val="875426869"/>
                    </a:ext>
                  </a:extLst>
                </a:gridCol>
              </a:tblGrid>
              <a:tr h="2690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Муниципалитет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Общеобразовательные организации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</a:p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2023</a:t>
                      </a:r>
                    </a:p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2024-июнь</a:t>
                      </a:r>
                    </a:p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2025</a:t>
                      </a:r>
                    </a:p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/>
                </a:tc>
                <a:extLst>
                  <a:ext uri="{0D108BD9-81ED-4DB2-BD59-A6C34878D82A}">
                    <a16:rowId xmlns:a16="http://schemas.microsoft.com/office/drawing/2014/main" val="2989540228"/>
                  </a:ext>
                </a:extLst>
              </a:tr>
              <a:tr h="2690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Балтийский 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МБОУ лицей №1 г. Балтийска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192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198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198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Высокий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Высокий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554060"/>
                  </a:ext>
                </a:extLst>
              </a:tr>
              <a:tr h="3222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Балтийский 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МБОУ СОШ №4 им. Героя РФ В.Н.Носова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187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Высокий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125617"/>
                  </a:ext>
                </a:extLst>
              </a:tr>
              <a:tr h="2690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Гвардейский МО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МБОУ «СШ № 2 им. А. </a:t>
                      </a:r>
                      <a:r>
                        <a:rPr lang="ru-RU" sz="1200" u="none" strike="noStrike" dirty="0" err="1">
                          <a:effectLst/>
                        </a:rPr>
                        <a:t>Круталевича</a:t>
                      </a:r>
                      <a:r>
                        <a:rPr lang="ru-RU" sz="1200" u="none" strike="noStrike" dirty="0">
                          <a:effectLst/>
                        </a:rPr>
                        <a:t>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186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Высокий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184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733903"/>
                  </a:ext>
                </a:extLst>
              </a:tr>
              <a:tr h="2690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ГО г. Калининград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МАОУ г. Калининграда лицей № 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181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Высокий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192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Высокий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162618"/>
                  </a:ext>
                </a:extLst>
              </a:tr>
              <a:tr h="2767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ГО г. Калининград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МАОУ г. Калининграда лицей № 18  им. кавалера ордена мужества            ст. лейтенанта </a:t>
                      </a:r>
                      <a:r>
                        <a:rPr lang="ru-RU" sz="1200" u="none" strike="noStrike" dirty="0" err="1">
                          <a:effectLst/>
                        </a:rPr>
                        <a:t>Токмянина</a:t>
                      </a:r>
                      <a:r>
                        <a:rPr lang="ru-RU" sz="1200" u="none" strike="noStrike" dirty="0">
                          <a:effectLst/>
                        </a:rPr>
                        <a:t> М. А.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138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Ниже базы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198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Высокий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205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84873"/>
                  </a:ext>
                </a:extLst>
              </a:tr>
              <a:tr h="2690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ГО г. Калининград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МАОУ г. Калининграда гимназия № 22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187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Высокий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189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Высокий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204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Высокий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256402"/>
                  </a:ext>
                </a:extLst>
              </a:tr>
              <a:tr h="2158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Гурьевский МО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МБОУ «</a:t>
                      </a:r>
                      <a:r>
                        <a:rPr lang="ru-RU" sz="1200" u="none" strike="noStrike" dirty="0" err="1">
                          <a:effectLst/>
                        </a:rPr>
                        <a:t>Храбровская</a:t>
                      </a:r>
                      <a:r>
                        <a:rPr lang="ru-RU" sz="1200" u="none" strike="noStrike" dirty="0">
                          <a:effectLst/>
                        </a:rPr>
                        <a:t> СОШ»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Высокий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189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Высокий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848528"/>
                  </a:ext>
                </a:extLst>
              </a:tr>
              <a:tr h="4286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Гусевский ГО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МАОУ «СОШ № 3 им. Героя РФ В. С. Паламарчука» г. Гусев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138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Средний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174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Высокий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177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Высокий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732094"/>
                  </a:ext>
                </a:extLst>
              </a:tr>
              <a:tr h="3754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Зеленоградский МО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МАОУ «Гимназия «Вектор»                              г. Зеленоградска»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162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Средний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178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205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Высокий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206671"/>
                  </a:ext>
                </a:extLst>
              </a:tr>
              <a:tr h="2158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Зеленоградский МО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МАОУ «СОШ г. Зеленоградска»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Высокий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203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Высокий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419889"/>
                  </a:ext>
                </a:extLst>
              </a:tr>
              <a:tr h="2158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Озерский МО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МАОУ «</a:t>
                      </a:r>
                      <a:r>
                        <a:rPr lang="ru-RU" sz="1200" u="none" strike="noStrike" dirty="0" err="1">
                          <a:effectLst/>
                        </a:rPr>
                        <a:t>Новостроевская</a:t>
                      </a:r>
                      <a:r>
                        <a:rPr lang="ru-RU" sz="1200" u="none" strike="noStrike" dirty="0">
                          <a:effectLst/>
                        </a:rPr>
                        <a:t> СОШ»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202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Высокий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199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Высокий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188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2751"/>
                  </a:ext>
                </a:extLst>
              </a:tr>
              <a:tr h="3222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Правдинский МО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МБОУ Правдинского МО «СШ г. Правдинска»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149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Средний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153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Ниже базы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186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Высокий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58440"/>
                  </a:ext>
                </a:extLst>
              </a:tr>
              <a:tr h="2158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Советский 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МАОУ «Лицей №10» г. Советска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155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Средний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154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Ниже базы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181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Высокий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203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Высокий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023" marR="3023" marT="302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965063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776C40-2D13-4284-AAE0-F4993F6C8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6743" y="4348621"/>
            <a:ext cx="1202434" cy="120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7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График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EC2D24A-A710-E560-E151-8939BBB26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CBF2F4-FE9C-36DB-0107-6F44FAC0237E}"/>
              </a:ext>
            </a:extLst>
          </p:cNvPr>
          <p:cNvSpPr txBox="1"/>
          <p:nvPr/>
        </p:nvSpPr>
        <p:spPr>
          <a:xfrm>
            <a:off x="363416" y="280573"/>
            <a:ext cx="10210799" cy="769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Google Sans" pitchFamily="2" charset="0"/>
                <a:ea typeface="Google Sans" pitchFamily="2" charset="0"/>
                <a:cs typeface="Google Sans" pitchFamily="2" charset="0"/>
              </a:rPr>
              <a:t> </a:t>
            </a:r>
            <a:r>
              <a:rPr lang="ru-RU" b="1" dirty="0">
                <a:ea typeface="Google Sans" pitchFamily="2" charset="0"/>
                <a:cs typeface="Google Sans" pitchFamily="2" charset="0"/>
              </a:rPr>
              <a:t>Мероприятия, направленные на достижения </a:t>
            </a:r>
            <a:r>
              <a:rPr lang="ru-RU" b="1" dirty="0">
                <a:effectLst/>
                <a:ea typeface="Calibri" panose="020F0502020204030204" pitchFamily="34" charset="0"/>
              </a:rPr>
              <a:t>критических показателей                                                            по магистральному направлению «Знание»</a:t>
            </a:r>
            <a:endParaRPr lang="ru-RU" b="1" dirty="0">
              <a:ea typeface="Google Sans" pitchFamily="2" charset="0"/>
              <a:cs typeface="Google Sans" pitchFamily="2" charset="0"/>
            </a:endParaRP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DA22416D-4C7F-3C04-4B48-AAC06C99C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0930" y="6325448"/>
            <a:ext cx="327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6835E-DB39-4B03-80F0-9AD689B33AAF}" type="slidenum"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E63B1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63B1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52A894-3BA1-40E5-A791-0F231F08656F}"/>
              </a:ext>
            </a:extLst>
          </p:cNvPr>
          <p:cNvSpPr txBox="1"/>
          <p:nvPr/>
        </p:nvSpPr>
        <p:spPr>
          <a:xfrm>
            <a:off x="1468582" y="1718212"/>
            <a:ext cx="8719127" cy="3781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00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разработка основных образовательных программ (ООП ОО) в соответствие с обновленными ФГОС и ФООП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 в т.ч. 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интерактивная версия ООП ОО Калининградской области;</a:t>
            </a:r>
          </a:p>
          <a:p>
            <a:pPr marL="5400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недрение инициативы, «эффективная начальная школа» и углубленное изучение математики на уровне начального общего образования, направленные на повышение качества обучения;</a:t>
            </a:r>
          </a:p>
          <a:p>
            <a:pPr marL="540000" lvl="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проведение региональных конференций учебно-исследовательской и учебно-проектной направленности, например, конференция «Шаг в медицину», «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АгроПоиск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шаг в науку» стимулирующие развитие учащихся.</a:t>
            </a:r>
          </a:p>
        </p:txBody>
      </p:sp>
    </p:spTree>
    <p:extLst>
      <p:ext uri="{BB962C8B-B14F-4D97-AF65-F5344CB8AC3E}">
        <p14:creationId xmlns:p14="http://schemas.microsoft.com/office/powerpoint/2010/main" val="20131355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1956</Words>
  <Application>Microsoft Office PowerPoint</Application>
  <PresentationFormat>Широкоэкранный</PresentationFormat>
  <Paragraphs>492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Aptos</vt:lpstr>
      <vt:lpstr>Aptos Display</vt:lpstr>
      <vt:lpstr>arial</vt:lpstr>
      <vt:lpstr>arial</vt:lpstr>
      <vt:lpstr>Calibri</vt:lpstr>
      <vt:lpstr>Georgia</vt:lpstr>
      <vt:lpstr>Google Sans</vt:lpstr>
      <vt:lpstr>Times New Roman</vt:lpstr>
      <vt:lpstr>Wingdings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Буланов</dc:creator>
  <cp:lastModifiedBy>Пользователь</cp:lastModifiedBy>
  <cp:revision>39</cp:revision>
  <dcterms:created xsi:type="dcterms:W3CDTF">2026-03-06T07:24:05Z</dcterms:created>
  <dcterms:modified xsi:type="dcterms:W3CDTF">2026-03-30T08:34:58Z</dcterms:modified>
</cp:coreProperties>
</file>