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1" r:id="rId3"/>
    <p:sldId id="461" r:id="rId4"/>
    <p:sldId id="480" r:id="rId5"/>
    <p:sldId id="481" r:id="rId6"/>
    <p:sldId id="482" r:id="rId7"/>
    <p:sldId id="483" r:id="rId8"/>
    <p:sldId id="484" r:id="rId9"/>
    <p:sldId id="485" r:id="rId10"/>
    <p:sldId id="487" r:id="rId11"/>
    <p:sldId id="488" r:id="rId12"/>
    <p:sldId id="489" r:id="rId13"/>
    <p:sldId id="490" r:id="rId14"/>
    <p:sldId id="486" r:id="rId15"/>
    <p:sldId id="439" r:id="rId16"/>
    <p:sldId id="463" r:id="rId17"/>
    <p:sldId id="266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Exo 2" panose="020B0604020202020204" charset="-52"/>
      <p:regular r:id="rId24"/>
      <p:bold r:id="rId25"/>
      <p:italic r:id="rId26"/>
      <p:boldItalic r:id="rId27"/>
    </p:embeddedFont>
    <p:embeddedFont>
      <p:font typeface="Montserrat" panose="020B0604020202020204" charset="-52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1" roundtripDataSignature="AMtx7miiHlRoUBMz1mWBEOfF8a9bE2BU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0FE01D-D9A6-4C8A-835F-07EE90FD332F}">
  <a:tblStyle styleId="{350FE01D-D9A6-4C8A-835F-07EE90FD332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51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11826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3616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5ffc65d51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25ffc65d51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2966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>
          <a:extLst>
            <a:ext uri="{FF2B5EF4-FFF2-40B4-BE49-F238E27FC236}">
              <a16:creationId xmlns:a16="http://schemas.microsoft.com/office/drawing/2014/main" id="{2D81B50D-B583-EE8F-5ED0-FCB78FA26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5ffc65d51e_0_3:notes">
            <a:extLst>
              <a:ext uri="{FF2B5EF4-FFF2-40B4-BE49-F238E27FC236}">
                <a16:creationId xmlns:a16="http://schemas.microsoft.com/office/drawing/2014/main" id="{74C5340A-D0FB-B7BA-E36E-CAA51326A3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25ffc65d51e_0_3:notes">
            <a:extLst>
              <a:ext uri="{FF2B5EF4-FFF2-40B4-BE49-F238E27FC236}">
                <a16:creationId xmlns:a16="http://schemas.microsoft.com/office/drawing/2014/main" id="{8689AEB2-E9BE-9D40-5C89-A4F74301F0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222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>
          <a:extLst>
            <a:ext uri="{FF2B5EF4-FFF2-40B4-BE49-F238E27FC236}">
              <a16:creationId xmlns:a16="http://schemas.microsoft.com/office/drawing/2014/main" id="{2D81B50D-B583-EE8F-5ED0-FCB78FA26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5ffc65d51e_0_3:notes">
            <a:extLst>
              <a:ext uri="{FF2B5EF4-FFF2-40B4-BE49-F238E27FC236}">
                <a16:creationId xmlns:a16="http://schemas.microsoft.com/office/drawing/2014/main" id="{74C5340A-D0FB-B7BA-E36E-CAA51326A3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25ffc65d51e_0_3:notes">
            <a:extLst>
              <a:ext uri="{FF2B5EF4-FFF2-40B4-BE49-F238E27FC236}">
                <a16:creationId xmlns:a16="http://schemas.microsoft.com/office/drawing/2014/main" id="{8689AEB2-E9BE-9D40-5C89-A4F74301F0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5862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>
          <a:extLst>
            <a:ext uri="{FF2B5EF4-FFF2-40B4-BE49-F238E27FC236}">
              <a16:creationId xmlns:a16="http://schemas.microsoft.com/office/drawing/2014/main" id="{0F672B27-6B1A-84A1-B864-580D8C7CE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5ffc65d51e_0_3:notes">
            <a:extLst>
              <a:ext uri="{FF2B5EF4-FFF2-40B4-BE49-F238E27FC236}">
                <a16:creationId xmlns:a16="http://schemas.microsoft.com/office/drawing/2014/main" id="{45ED9B93-60A1-4D57-D240-D2F79C2C14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25ffc65d51e_0_3:notes">
            <a:extLst>
              <a:ext uri="{FF2B5EF4-FFF2-40B4-BE49-F238E27FC236}">
                <a16:creationId xmlns:a16="http://schemas.microsoft.com/office/drawing/2014/main" id="{38CCFB56-72E1-E004-FCEE-1721D53B21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6864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6007166366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26007166366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40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6" r:id="rId6"/>
    <p:sldLayoutId id="214748365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hyperlink" Target="&#1059;&#1095;&#1077;&#1073;&#1085;&#1099;&#1081;%20&#1087;&#1083;&#1072;&#1085;.pdf" TargetMode="Externa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6.png"/><Relationship Id="rId7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4;g25ffc65d51e_0_3">
            <a:extLst>
              <a:ext uri="{FF2B5EF4-FFF2-40B4-BE49-F238E27FC236}">
                <a16:creationId xmlns:a16="http://schemas.microsoft.com/office/drawing/2014/main" id="{CBE2AB1C-CA4C-19B1-F037-E5BA219F2955}"/>
              </a:ext>
            </a:extLst>
          </p:cNvPr>
          <p:cNvSpPr/>
          <p:nvPr/>
        </p:nvSpPr>
        <p:spPr>
          <a:xfrm>
            <a:off x="-22925" y="-7625"/>
            <a:ext cx="2023800" cy="5151000"/>
          </a:xfrm>
          <a:prstGeom prst="rect">
            <a:avLst/>
          </a:prstGeom>
          <a:solidFill>
            <a:srgbClr val="0072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257;g25ffc65d51e_0_3">
            <a:extLst>
              <a:ext uri="{FF2B5EF4-FFF2-40B4-BE49-F238E27FC236}">
                <a16:creationId xmlns:a16="http://schemas.microsoft.com/office/drawing/2014/main" id="{214286EA-2E5A-C4C5-0C1E-2F02A89BC79A}"/>
              </a:ext>
            </a:extLst>
          </p:cNvPr>
          <p:cNvSpPr/>
          <p:nvPr/>
        </p:nvSpPr>
        <p:spPr>
          <a:xfrm rot="5400000">
            <a:off x="1874163" y="2618525"/>
            <a:ext cx="366000" cy="192300"/>
          </a:xfrm>
          <a:prstGeom prst="triangle">
            <a:avLst>
              <a:gd name="adj" fmla="val 43249"/>
            </a:avLst>
          </a:prstGeom>
          <a:solidFill>
            <a:srgbClr val="0072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72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A0C1BF-92DF-BB01-6491-D2D0E668C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7" y="1721093"/>
            <a:ext cx="1844055" cy="18440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2208C7-14FE-A150-3FA1-9C6E46123245}"/>
              </a:ext>
            </a:extLst>
          </p:cNvPr>
          <p:cNvSpPr txBox="1"/>
          <p:nvPr/>
        </p:nvSpPr>
        <p:spPr>
          <a:xfrm>
            <a:off x="2773324" y="349367"/>
            <a:ext cx="6225363" cy="17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None/>
            </a:pPr>
            <a:r>
              <a:rPr lang="ru-RU" sz="24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«Создание экосистемы непрерывного предпрофессионального образования в МАОУ гимназии № 22 </a:t>
            </a:r>
          </a:p>
          <a:p>
            <a:pPr>
              <a:lnSpc>
                <a:spcPct val="115000"/>
              </a:lnSpc>
              <a:buNone/>
            </a:pPr>
            <a:r>
              <a:rPr lang="ru-RU" sz="24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города Калининграда</a:t>
            </a:r>
            <a:r>
              <a:rPr lang="ru-RU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400" i="1" kern="1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95EDEA4-398B-98C9-8C92-720D7CAED6C9}"/>
              </a:ext>
            </a:extLst>
          </p:cNvPr>
          <p:cNvSpPr txBox="1">
            <a:spLocks/>
          </p:cNvSpPr>
          <p:nvPr/>
        </p:nvSpPr>
        <p:spPr>
          <a:xfrm>
            <a:off x="4838907" y="4806924"/>
            <a:ext cx="1965930" cy="33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Roboto Condensed Light"/>
                <a:cs typeface="Times New Roman" panose="02020603050405020304" pitchFamily="18" charset="0"/>
                <a:sym typeface="Roboto Condensed Light"/>
              </a:rPr>
              <a:t>Калининград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Roboto Condensed Light"/>
                <a:cs typeface="Times New Roman" panose="02020603050405020304" pitchFamily="18" charset="0"/>
                <a:sym typeface="Roboto Condensed Light"/>
              </a:rPr>
              <a:t>08.04.2026г.</a:t>
            </a:r>
          </a:p>
        </p:txBody>
      </p:sp>
      <p:pic>
        <p:nvPicPr>
          <p:cNvPr id="17" name="Рисунок 16" descr="Изображение выглядит как графическая вставка, Мультфильм, мультфильм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F5C4F0B-29C9-A008-490B-1DDED837C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425208" y="2897675"/>
            <a:ext cx="925032" cy="9250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920FBA-3827-47A2-8973-BA08D16B0022}"/>
              </a:ext>
            </a:extLst>
          </p:cNvPr>
          <p:cNvSpPr txBox="1"/>
          <p:nvPr/>
        </p:nvSpPr>
        <p:spPr>
          <a:xfrm>
            <a:off x="4572000" y="3036921"/>
            <a:ext cx="4224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Глыбина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Андреевна, 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МАОУ гимназии №22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73;g25f6b18ee1c_3_42">
            <a:extLst>
              <a:ext uri="{FF2B5EF4-FFF2-40B4-BE49-F238E27FC236}">
                <a16:creationId xmlns:a16="http://schemas.microsoft.com/office/drawing/2014/main" id="{C90E0B1F-EF02-4FDF-8ABE-7F021F6E5EF0}"/>
              </a:ext>
            </a:extLst>
          </p:cNvPr>
          <p:cNvSpPr/>
          <p:nvPr/>
        </p:nvSpPr>
        <p:spPr>
          <a:xfrm>
            <a:off x="0" y="0"/>
            <a:ext cx="9153739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24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Инженерный класс космического профиля</a:t>
            </a:r>
            <a:endParaRPr sz="24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098A033-8A36-8834-E1AB-4F19CDF3CD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0" y="73221"/>
            <a:ext cx="541758" cy="61555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B8E9229-EC6B-2BD6-4E89-2AB6F439E9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" b="100000" l="5090" r="96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1" y="51838"/>
            <a:ext cx="674475" cy="658321"/>
          </a:xfrm>
          <a:prstGeom prst="ellipse">
            <a:avLst/>
          </a:prstGeom>
        </p:spPr>
      </p:pic>
      <p:sp>
        <p:nvSpPr>
          <p:cNvPr id="18" name="Стрелка вниз 18">
            <a:extLst>
              <a:ext uri="{FF2B5EF4-FFF2-40B4-BE49-F238E27FC236}">
                <a16:creationId xmlns:a16="http://schemas.microsoft.com/office/drawing/2014/main" id="{611ED641-3682-4043-94D1-F22A820BA53C}"/>
              </a:ext>
            </a:extLst>
          </p:cNvPr>
          <p:cNvSpPr/>
          <p:nvPr/>
        </p:nvSpPr>
        <p:spPr>
          <a:xfrm>
            <a:off x="1715504" y="849215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sp>
        <p:nvSpPr>
          <p:cNvPr id="31" name="Стрелка вниз 18">
            <a:extLst>
              <a:ext uri="{FF2B5EF4-FFF2-40B4-BE49-F238E27FC236}">
                <a16:creationId xmlns:a16="http://schemas.microsoft.com/office/drawing/2014/main" id="{EF6A8CAF-8E64-40AF-87F3-88A03FA224C9}"/>
              </a:ext>
            </a:extLst>
          </p:cNvPr>
          <p:cNvSpPr/>
          <p:nvPr/>
        </p:nvSpPr>
        <p:spPr>
          <a:xfrm>
            <a:off x="7178396" y="849215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sp>
        <p:nvSpPr>
          <p:cNvPr id="35" name="Стрелка вниз 18">
            <a:extLst>
              <a:ext uri="{FF2B5EF4-FFF2-40B4-BE49-F238E27FC236}">
                <a16:creationId xmlns:a16="http://schemas.microsoft.com/office/drawing/2014/main" id="{FDB63B6E-E096-4944-9A0F-B9274CE750B1}"/>
              </a:ext>
            </a:extLst>
          </p:cNvPr>
          <p:cNvSpPr/>
          <p:nvPr/>
        </p:nvSpPr>
        <p:spPr>
          <a:xfrm>
            <a:off x="1744372" y="2396959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8396" y="2362704"/>
            <a:ext cx="274344" cy="371888"/>
          </a:xfrm>
          <a:prstGeom prst="rect">
            <a:avLst/>
          </a:prstGeom>
        </p:spPr>
      </p:pic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9C69207D-AF42-B556-2460-B089C987EB3E}"/>
              </a:ext>
            </a:extLst>
          </p:cNvPr>
          <p:cNvSpPr/>
          <p:nvPr/>
        </p:nvSpPr>
        <p:spPr>
          <a:xfrm>
            <a:off x="723524" y="1235611"/>
            <a:ext cx="2259064" cy="1116511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Академический партнёр </a:t>
            </a:r>
          </a:p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БФУ им. И. Канта;</a:t>
            </a:r>
          </a:p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КГТУ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610532E7-E068-CFF6-4B1F-0098B2CFC811}"/>
              </a:ext>
            </a:extLst>
          </p:cNvPr>
          <p:cNvSpPr/>
          <p:nvPr/>
        </p:nvSpPr>
        <p:spPr>
          <a:xfrm>
            <a:off x="723524" y="2783355"/>
            <a:ext cx="2259064" cy="806176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Индустриальный партнёр</a:t>
            </a:r>
          </a:p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«ОКБ «Факел»»</a:t>
            </a:r>
            <a:r>
              <a:rPr lang="ru-RU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6A31F4AC-1903-D745-0C7C-6894834F9199}"/>
              </a:ext>
            </a:extLst>
          </p:cNvPr>
          <p:cNvSpPr/>
          <p:nvPr/>
        </p:nvSpPr>
        <p:spPr>
          <a:xfrm>
            <a:off x="6186036" y="1263989"/>
            <a:ext cx="2259064" cy="1048818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84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БФУ </a:t>
            </a:r>
            <a:r>
              <a:rPr lang="ru-RU" sz="1200" dirty="0" err="1">
                <a:ln>
                  <a:solidFill>
                    <a:srgbClr val="0B68A0"/>
                  </a:solidFill>
                </a:ln>
                <a:solidFill>
                  <a:srgbClr val="084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им.И</a:t>
            </a:r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84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Канта «Звезда Будущего»</a:t>
            </a:r>
          </a:p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84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КГТУ «Открытый университет»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F9473846-6D13-1A64-BB2B-F1B11042E665}"/>
              </a:ext>
            </a:extLst>
          </p:cNvPr>
          <p:cNvSpPr/>
          <p:nvPr/>
        </p:nvSpPr>
        <p:spPr>
          <a:xfrm>
            <a:off x="6186036" y="2783355"/>
            <a:ext cx="2078903" cy="806176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Профориентационные мероприятия по программе </a:t>
            </a:r>
            <a:r>
              <a:rPr lang="ru-RU" sz="1200" dirty="0" err="1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Профминимума</a:t>
            </a:r>
            <a:endParaRPr lang="ru-RU" sz="1200" dirty="0">
              <a:ln>
                <a:solidFill>
                  <a:srgbClr val="0B68A0"/>
                </a:solidFill>
              </a:ln>
              <a:solidFill>
                <a:srgbClr val="0B68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3097E53-C324-4C5A-91FF-43A1FCFA22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2500" y="1483018"/>
            <a:ext cx="2555137" cy="3406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9681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73;g25f6b18ee1c_3_42">
            <a:extLst>
              <a:ext uri="{FF2B5EF4-FFF2-40B4-BE49-F238E27FC236}">
                <a16:creationId xmlns:a16="http://schemas.microsoft.com/office/drawing/2014/main" id="{C90E0B1F-EF02-4FDF-8ABE-7F021F6E5EF0}"/>
              </a:ext>
            </a:extLst>
          </p:cNvPr>
          <p:cNvSpPr/>
          <p:nvPr/>
        </p:nvSpPr>
        <p:spPr>
          <a:xfrm>
            <a:off x="0" y="0"/>
            <a:ext cx="9153739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24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Распределенный психолого-педагогический класс</a:t>
            </a:r>
            <a:endParaRPr sz="24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098A033-8A36-8834-E1AB-4F19CDF3CD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0" y="73221"/>
            <a:ext cx="541758" cy="61555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B8E9229-EC6B-2BD6-4E89-2AB6F439E9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" b="100000" l="5090" r="96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1" y="51838"/>
            <a:ext cx="674475" cy="658321"/>
          </a:xfrm>
          <a:prstGeom prst="ellipse">
            <a:avLst/>
          </a:prstGeom>
        </p:spPr>
      </p:pic>
      <p:sp>
        <p:nvSpPr>
          <p:cNvPr id="18" name="Стрелка вниз 18">
            <a:extLst>
              <a:ext uri="{FF2B5EF4-FFF2-40B4-BE49-F238E27FC236}">
                <a16:creationId xmlns:a16="http://schemas.microsoft.com/office/drawing/2014/main" id="{611ED641-3682-4043-94D1-F22A820BA53C}"/>
              </a:ext>
            </a:extLst>
          </p:cNvPr>
          <p:cNvSpPr/>
          <p:nvPr/>
        </p:nvSpPr>
        <p:spPr>
          <a:xfrm>
            <a:off x="1715504" y="849215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sp>
        <p:nvSpPr>
          <p:cNvPr id="35" name="Стрелка вниз 18">
            <a:extLst>
              <a:ext uri="{FF2B5EF4-FFF2-40B4-BE49-F238E27FC236}">
                <a16:creationId xmlns:a16="http://schemas.microsoft.com/office/drawing/2014/main" id="{FDB63B6E-E096-4944-9A0F-B9274CE750B1}"/>
              </a:ext>
            </a:extLst>
          </p:cNvPr>
          <p:cNvSpPr/>
          <p:nvPr/>
        </p:nvSpPr>
        <p:spPr>
          <a:xfrm>
            <a:off x="1744372" y="2396959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8578" y="2586545"/>
            <a:ext cx="274344" cy="3718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864D49-274B-4B8A-AE3B-4959B5949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508" y="968829"/>
            <a:ext cx="1791971" cy="1343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https://gimnazia22.gosuslugi.ru/netcat_files/multifile/173/202/6.jpg">
            <a:extLst>
              <a:ext uri="{FF2B5EF4-FFF2-40B4-BE49-F238E27FC236}">
                <a16:creationId xmlns:a16="http://schemas.microsoft.com/office/drawing/2014/main" id="{223BBA1A-672A-4BFE-99B6-F0AEB7FC1D31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8" r="22151"/>
          <a:stretch/>
        </p:blipFill>
        <p:spPr bwMode="auto">
          <a:xfrm>
            <a:off x="3568509" y="2519636"/>
            <a:ext cx="1791970" cy="2347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9C69207D-AF42-B556-2460-B089C987EB3E}"/>
              </a:ext>
            </a:extLst>
          </p:cNvPr>
          <p:cNvSpPr/>
          <p:nvPr/>
        </p:nvSpPr>
        <p:spPr>
          <a:xfrm>
            <a:off x="723524" y="1245070"/>
            <a:ext cx="2259064" cy="1116511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Академический партнёр </a:t>
            </a:r>
          </a:p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БФУ им. И. Канта</a:t>
            </a:r>
          </a:p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КОИРО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6A31F4AC-1903-D745-0C7C-6894834F9199}"/>
              </a:ext>
            </a:extLst>
          </p:cNvPr>
          <p:cNvSpPr/>
          <p:nvPr/>
        </p:nvSpPr>
        <p:spPr>
          <a:xfrm>
            <a:off x="5836458" y="1199569"/>
            <a:ext cx="2798584" cy="1367057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ресурсного центра «Педагогическое образование», </a:t>
            </a:r>
          </a:p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научно- методическая поддержки, программа повышения квалификации педагогов, региональный проект «Звезда Будущего»</a:t>
            </a:r>
          </a:p>
        </p:txBody>
      </p:sp>
      <p:sp>
        <p:nvSpPr>
          <p:cNvPr id="32" name="Стрелка вниз 18">
            <a:extLst>
              <a:ext uri="{FF2B5EF4-FFF2-40B4-BE49-F238E27FC236}">
                <a16:creationId xmlns:a16="http://schemas.microsoft.com/office/drawing/2014/main" id="{611ED641-3682-4043-94D1-F22A820BA53C}"/>
              </a:ext>
            </a:extLst>
          </p:cNvPr>
          <p:cNvSpPr/>
          <p:nvPr/>
        </p:nvSpPr>
        <p:spPr>
          <a:xfrm>
            <a:off x="7129147" y="810005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9C69207D-AF42-B556-2460-B089C987EB3E}"/>
              </a:ext>
            </a:extLst>
          </p:cNvPr>
          <p:cNvSpPr/>
          <p:nvPr/>
        </p:nvSpPr>
        <p:spPr>
          <a:xfrm>
            <a:off x="6077351" y="2978352"/>
            <a:ext cx="2259064" cy="825342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общеразвивающая программа «Призвание учителя – быть героем»</a:t>
            </a: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9C69207D-AF42-B556-2460-B089C987EB3E}"/>
              </a:ext>
            </a:extLst>
          </p:cNvPr>
          <p:cNvSpPr/>
          <p:nvPr/>
        </p:nvSpPr>
        <p:spPr>
          <a:xfrm>
            <a:off x="700208" y="2783268"/>
            <a:ext cx="2259064" cy="1116511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Индустриальный партнер МАДОУ №107, гимназия №22 (дошкольный и начальный уровни образования)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9C69207D-AF42-B556-2460-B089C987EB3E}"/>
              </a:ext>
            </a:extLst>
          </p:cNvPr>
          <p:cNvSpPr/>
          <p:nvPr/>
        </p:nvSpPr>
        <p:spPr>
          <a:xfrm>
            <a:off x="6106218" y="4215420"/>
            <a:ext cx="2259064" cy="855822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 </a:t>
            </a:r>
            <a:r>
              <a:rPr lang="ru-RU" sz="1200" dirty="0" err="1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профориентационных</a:t>
            </a:r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активностей, дополнительного образования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8578" y="3825085"/>
            <a:ext cx="274344" cy="371888"/>
          </a:xfrm>
          <a:prstGeom prst="rect">
            <a:avLst/>
          </a:prstGeom>
        </p:spPr>
      </p:pic>
      <p:pic>
        <p:nvPicPr>
          <p:cNvPr id="37" name="Picture 24" descr="Покупатель бесплатно иконка">
            <a:extLst>
              <a:ext uri="{FF2B5EF4-FFF2-40B4-BE49-F238E27FC236}">
                <a16:creationId xmlns:a16="http://schemas.microsoft.com/office/drawing/2014/main" id="{8E989BA8-55CE-B6CE-4D69-6A344CF2B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9" y="1466370"/>
            <a:ext cx="594251" cy="59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3B83544B-B617-7437-A1C3-D80BA0050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713" y="2686662"/>
            <a:ext cx="469574" cy="4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8" descr="Домашнее задание бесплатно иконка">
            <a:extLst>
              <a:ext uri="{FF2B5EF4-FFF2-40B4-BE49-F238E27FC236}">
                <a16:creationId xmlns:a16="http://schemas.microsoft.com/office/drawing/2014/main" id="{93654806-3CEF-31B8-86F3-5B878A448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9" y="2978352"/>
            <a:ext cx="604229" cy="60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28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73;g25f6b18ee1c_3_42">
            <a:extLst>
              <a:ext uri="{FF2B5EF4-FFF2-40B4-BE49-F238E27FC236}">
                <a16:creationId xmlns:a16="http://schemas.microsoft.com/office/drawing/2014/main" id="{C90E0B1F-EF02-4FDF-8ABE-7F021F6E5EF0}"/>
              </a:ext>
            </a:extLst>
          </p:cNvPr>
          <p:cNvSpPr/>
          <p:nvPr/>
        </p:nvSpPr>
        <p:spPr>
          <a:xfrm>
            <a:off x="0" y="0"/>
            <a:ext cx="9153739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24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класс</a:t>
            </a:r>
            <a:endParaRPr sz="24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098A033-8A36-8834-E1AB-4F19CDF3CD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0" y="73221"/>
            <a:ext cx="541758" cy="61555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B8E9229-EC6B-2BD6-4E89-2AB6F439E9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" b="100000" l="5090" r="96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1" y="51838"/>
            <a:ext cx="674475" cy="658321"/>
          </a:xfrm>
          <a:prstGeom prst="ellipse">
            <a:avLst/>
          </a:prstGeom>
        </p:spPr>
      </p:pic>
      <p:sp>
        <p:nvSpPr>
          <p:cNvPr id="18" name="Стрелка вниз 18">
            <a:extLst>
              <a:ext uri="{FF2B5EF4-FFF2-40B4-BE49-F238E27FC236}">
                <a16:creationId xmlns:a16="http://schemas.microsoft.com/office/drawing/2014/main" id="{611ED641-3682-4043-94D1-F22A820BA53C}"/>
              </a:ext>
            </a:extLst>
          </p:cNvPr>
          <p:cNvSpPr/>
          <p:nvPr/>
        </p:nvSpPr>
        <p:spPr>
          <a:xfrm>
            <a:off x="1715504" y="849215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sp>
        <p:nvSpPr>
          <p:cNvPr id="31" name="Стрелка вниз 18">
            <a:extLst>
              <a:ext uri="{FF2B5EF4-FFF2-40B4-BE49-F238E27FC236}">
                <a16:creationId xmlns:a16="http://schemas.microsoft.com/office/drawing/2014/main" id="{EF6A8CAF-8E64-40AF-87F3-88A03FA224C9}"/>
              </a:ext>
            </a:extLst>
          </p:cNvPr>
          <p:cNvSpPr/>
          <p:nvPr/>
        </p:nvSpPr>
        <p:spPr>
          <a:xfrm>
            <a:off x="7178396" y="849215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sp>
        <p:nvSpPr>
          <p:cNvPr id="35" name="Стрелка вниз 18">
            <a:extLst>
              <a:ext uri="{FF2B5EF4-FFF2-40B4-BE49-F238E27FC236}">
                <a16:creationId xmlns:a16="http://schemas.microsoft.com/office/drawing/2014/main" id="{FDB63B6E-E096-4944-9A0F-B9274CE750B1}"/>
              </a:ext>
            </a:extLst>
          </p:cNvPr>
          <p:cNvSpPr/>
          <p:nvPr/>
        </p:nvSpPr>
        <p:spPr>
          <a:xfrm>
            <a:off x="1744372" y="2396959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8396" y="2362704"/>
            <a:ext cx="274344" cy="371888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9C69207D-AF42-B556-2460-B089C987EB3E}"/>
              </a:ext>
            </a:extLst>
          </p:cNvPr>
          <p:cNvSpPr/>
          <p:nvPr/>
        </p:nvSpPr>
        <p:spPr>
          <a:xfrm>
            <a:off x="6186036" y="1235611"/>
            <a:ext cx="2259064" cy="1116511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Академический партнёр:</a:t>
            </a:r>
          </a:p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МСХА им К.А. Тимирязева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610532E7-E068-CFF6-4B1F-0098B2CFC811}"/>
              </a:ext>
            </a:extLst>
          </p:cNvPr>
          <p:cNvSpPr/>
          <p:nvPr/>
        </p:nvSpPr>
        <p:spPr>
          <a:xfrm>
            <a:off x="3561880" y="1238241"/>
            <a:ext cx="1925260" cy="785553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Индустриальные партнёры: «Хорошая поликлиника; «</a:t>
            </a:r>
            <a:r>
              <a:rPr lang="ru-RU" sz="1200" dirty="0" err="1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Горбольница</a:t>
            </a:r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2» </a:t>
            </a:r>
            <a:endParaRPr lang="ru-RU" sz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6A31F4AC-1903-D745-0C7C-6894834F9199}"/>
              </a:ext>
            </a:extLst>
          </p:cNvPr>
          <p:cNvSpPr/>
          <p:nvPr/>
        </p:nvSpPr>
        <p:spPr>
          <a:xfrm>
            <a:off x="727383" y="2794929"/>
            <a:ext cx="2259064" cy="1048818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84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 Основы профессиональных навыков врача – исследователя»</a:t>
            </a:r>
          </a:p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84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«Стоматология и ортопедия»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F9473846-6D13-1A64-BB2B-F1B11042E665}"/>
              </a:ext>
            </a:extLst>
          </p:cNvPr>
          <p:cNvSpPr/>
          <p:nvPr/>
        </p:nvSpPr>
        <p:spPr>
          <a:xfrm>
            <a:off x="3654113" y="2462849"/>
            <a:ext cx="1831909" cy="607058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Больничное </a:t>
            </a:r>
            <a:r>
              <a:rPr lang="ru-RU" sz="1200" dirty="0" err="1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endParaRPr lang="ru-RU" sz="1200" dirty="0">
              <a:ln>
                <a:solidFill>
                  <a:srgbClr val="0B68A0"/>
                </a:solidFill>
              </a:ln>
              <a:solidFill>
                <a:srgbClr val="0B68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n>
                <a:solidFill>
                  <a:srgbClr val="0B68A0"/>
                </a:solidFill>
              </a:ln>
              <a:solidFill>
                <a:srgbClr val="0B68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9C69207D-AF42-B556-2460-B089C987EB3E}"/>
              </a:ext>
            </a:extLst>
          </p:cNvPr>
          <p:cNvSpPr/>
          <p:nvPr/>
        </p:nvSpPr>
        <p:spPr>
          <a:xfrm>
            <a:off x="727383" y="1235611"/>
            <a:ext cx="2259064" cy="1116511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Академический партнёр:</a:t>
            </a:r>
          </a:p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БФУ им. И. Канта;</a:t>
            </a:r>
          </a:p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современных компетенций детей БФУ им. И. Канта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9C69207D-AF42-B556-2460-B089C987EB3E}"/>
              </a:ext>
            </a:extLst>
          </p:cNvPr>
          <p:cNvSpPr/>
          <p:nvPr/>
        </p:nvSpPr>
        <p:spPr>
          <a:xfrm>
            <a:off x="6186036" y="2766378"/>
            <a:ext cx="2259064" cy="1116511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 по </a:t>
            </a:r>
            <a:r>
              <a:rPr lang="ru-RU" sz="1200" dirty="0" err="1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агрообразованию</a:t>
            </a:r>
            <a:endParaRPr lang="ru-RU" sz="1200" dirty="0">
              <a:ln>
                <a:solidFill>
                  <a:srgbClr val="0B68A0"/>
                </a:solidFill>
              </a:ln>
              <a:solidFill>
                <a:srgbClr val="0B68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трелка вниз 18">
            <a:extLst>
              <a:ext uri="{FF2B5EF4-FFF2-40B4-BE49-F238E27FC236}">
                <a16:creationId xmlns:a16="http://schemas.microsoft.com/office/drawing/2014/main" id="{611ED641-3682-4043-94D1-F22A820BA53C}"/>
              </a:ext>
            </a:extLst>
          </p:cNvPr>
          <p:cNvSpPr/>
          <p:nvPr/>
        </p:nvSpPr>
        <p:spPr>
          <a:xfrm>
            <a:off x="4422236" y="828026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896" y="2086348"/>
            <a:ext cx="274344" cy="3718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892897-ACEA-476E-9D91-B276FFA81E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8996" y="3291545"/>
            <a:ext cx="2326007" cy="175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5616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73;g25f6b18ee1c_3_42">
            <a:extLst>
              <a:ext uri="{FF2B5EF4-FFF2-40B4-BE49-F238E27FC236}">
                <a16:creationId xmlns:a16="http://schemas.microsoft.com/office/drawing/2014/main" id="{C90E0B1F-EF02-4FDF-8ABE-7F021F6E5EF0}"/>
              </a:ext>
            </a:extLst>
          </p:cNvPr>
          <p:cNvSpPr/>
          <p:nvPr/>
        </p:nvSpPr>
        <p:spPr>
          <a:xfrm>
            <a:off x="0" y="0"/>
            <a:ext cx="9153739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24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Туристический класс</a:t>
            </a:r>
            <a:endParaRPr sz="24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098A033-8A36-8834-E1AB-4F19CDF3CD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0" y="73221"/>
            <a:ext cx="541758" cy="61555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B8E9229-EC6B-2BD6-4E89-2AB6F439E9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" b="100000" l="5090" r="96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1" y="51838"/>
            <a:ext cx="674475" cy="658321"/>
          </a:xfrm>
          <a:prstGeom prst="ellipse">
            <a:avLst/>
          </a:prstGeom>
        </p:spPr>
      </p:pic>
      <p:sp>
        <p:nvSpPr>
          <p:cNvPr id="18" name="Стрелка вниз 18">
            <a:extLst>
              <a:ext uri="{FF2B5EF4-FFF2-40B4-BE49-F238E27FC236}">
                <a16:creationId xmlns:a16="http://schemas.microsoft.com/office/drawing/2014/main" id="{611ED641-3682-4043-94D1-F22A820BA53C}"/>
              </a:ext>
            </a:extLst>
          </p:cNvPr>
          <p:cNvSpPr/>
          <p:nvPr/>
        </p:nvSpPr>
        <p:spPr>
          <a:xfrm>
            <a:off x="1680606" y="843379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sp>
        <p:nvSpPr>
          <p:cNvPr id="31" name="Стрелка вниз 18">
            <a:extLst>
              <a:ext uri="{FF2B5EF4-FFF2-40B4-BE49-F238E27FC236}">
                <a16:creationId xmlns:a16="http://schemas.microsoft.com/office/drawing/2014/main" id="{EF6A8CAF-8E64-40AF-87F3-88A03FA224C9}"/>
              </a:ext>
            </a:extLst>
          </p:cNvPr>
          <p:cNvSpPr/>
          <p:nvPr/>
        </p:nvSpPr>
        <p:spPr>
          <a:xfrm>
            <a:off x="7178396" y="849215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sp>
        <p:nvSpPr>
          <p:cNvPr id="35" name="Стрелка вниз 18">
            <a:extLst>
              <a:ext uri="{FF2B5EF4-FFF2-40B4-BE49-F238E27FC236}">
                <a16:creationId xmlns:a16="http://schemas.microsoft.com/office/drawing/2014/main" id="{FDB63B6E-E096-4944-9A0F-B9274CE750B1}"/>
              </a:ext>
            </a:extLst>
          </p:cNvPr>
          <p:cNvSpPr/>
          <p:nvPr/>
        </p:nvSpPr>
        <p:spPr>
          <a:xfrm>
            <a:off x="1680607" y="2395725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0276" y="2324664"/>
            <a:ext cx="274344" cy="371888"/>
          </a:xfrm>
          <a:prstGeom prst="rect">
            <a:avLst/>
          </a:prstGeom>
        </p:spPr>
      </p:pic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9C69207D-AF42-B556-2460-B089C987EB3E}"/>
              </a:ext>
            </a:extLst>
          </p:cNvPr>
          <p:cNvSpPr/>
          <p:nvPr/>
        </p:nvSpPr>
        <p:spPr>
          <a:xfrm>
            <a:off x="660166" y="1233310"/>
            <a:ext cx="2259064" cy="1116511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Академический партнёр: БФУ им. И. Канта;</a:t>
            </a:r>
          </a:p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ГАУ КОДО КОДЮЦКТ</a:t>
            </a:r>
          </a:p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610532E7-E068-CFF6-4B1F-0098B2CFC811}"/>
              </a:ext>
            </a:extLst>
          </p:cNvPr>
          <p:cNvSpPr/>
          <p:nvPr/>
        </p:nvSpPr>
        <p:spPr>
          <a:xfrm>
            <a:off x="826662" y="2785656"/>
            <a:ext cx="1925260" cy="785553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Индустриальный партнёр: ООО «Детский центр туризма»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6A31F4AC-1903-D745-0C7C-6894834F9199}"/>
              </a:ext>
            </a:extLst>
          </p:cNvPr>
          <p:cNvSpPr/>
          <p:nvPr/>
        </p:nvSpPr>
        <p:spPr>
          <a:xfrm>
            <a:off x="6157548" y="1233880"/>
            <a:ext cx="2259064" cy="1048818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84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«Звезда Будущего»; проект «Школа гостеприимства»</a:t>
            </a:r>
          </a:p>
          <a:p>
            <a:pPr algn="ctr"/>
            <a:endParaRPr lang="ru-RU" sz="1200" dirty="0">
              <a:ln>
                <a:solidFill>
                  <a:srgbClr val="0B68A0"/>
                </a:solidFill>
              </a:ln>
              <a:solidFill>
                <a:srgbClr val="084F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610532E7-E068-CFF6-4B1F-0098B2CFC811}"/>
              </a:ext>
            </a:extLst>
          </p:cNvPr>
          <p:cNvSpPr/>
          <p:nvPr/>
        </p:nvSpPr>
        <p:spPr>
          <a:xfrm>
            <a:off x="6324450" y="2737284"/>
            <a:ext cx="1925260" cy="785553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программа «Экскурсовод»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44D4B3-BC84-423C-B4AF-65DFCB103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4922" y="3140148"/>
            <a:ext cx="2574155" cy="1930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595C96-56A5-4CB8-97C3-18AF7C795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0280" y="843379"/>
            <a:ext cx="1635811" cy="2181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3780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>
          <a:extLst>
            <a:ext uri="{FF2B5EF4-FFF2-40B4-BE49-F238E27FC236}">
              <a16:creationId xmlns:a16="http://schemas.microsoft.com/office/drawing/2014/main" id="{3A0F9239-B756-52A9-99DC-EC5E97139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25ffc65d51e_0_3">
            <a:extLst>
              <a:ext uri="{FF2B5EF4-FFF2-40B4-BE49-F238E27FC236}">
                <a16:creationId xmlns:a16="http://schemas.microsoft.com/office/drawing/2014/main" id="{F6A10F57-AAFA-7A34-6D57-233EA9180BA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200" y="127810"/>
            <a:ext cx="506374" cy="50637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25ffc65d51e_0_3">
            <a:extLst>
              <a:ext uri="{FF2B5EF4-FFF2-40B4-BE49-F238E27FC236}">
                <a16:creationId xmlns:a16="http://schemas.microsoft.com/office/drawing/2014/main" id="{8AAB4B2E-C37C-2E0B-1074-0A64372D2541}"/>
              </a:ext>
            </a:extLst>
          </p:cNvPr>
          <p:cNvSpPr/>
          <p:nvPr/>
        </p:nvSpPr>
        <p:spPr>
          <a:xfrm>
            <a:off x="-22925" y="-7625"/>
            <a:ext cx="2023800" cy="5151000"/>
          </a:xfrm>
          <a:prstGeom prst="rect">
            <a:avLst/>
          </a:prstGeom>
          <a:solidFill>
            <a:srgbClr val="0072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25ffc65d51e_0_3">
            <a:extLst>
              <a:ext uri="{FF2B5EF4-FFF2-40B4-BE49-F238E27FC236}">
                <a16:creationId xmlns:a16="http://schemas.microsoft.com/office/drawing/2014/main" id="{00F1CCBB-526C-4D76-90E4-F27D4818C8AE}"/>
              </a:ext>
            </a:extLst>
          </p:cNvPr>
          <p:cNvSpPr/>
          <p:nvPr/>
        </p:nvSpPr>
        <p:spPr>
          <a:xfrm rot="5400000">
            <a:off x="1874163" y="2618525"/>
            <a:ext cx="366000" cy="192300"/>
          </a:xfrm>
          <a:prstGeom prst="triangle">
            <a:avLst>
              <a:gd name="adj" fmla="val 43249"/>
            </a:avLst>
          </a:prstGeom>
          <a:solidFill>
            <a:srgbClr val="0072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72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5592"/>
              </p:ext>
            </p:extLst>
          </p:nvPr>
        </p:nvGraphicFramePr>
        <p:xfrm>
          <a:off x="2219785" y="416161"/>
          <a:ext cx="6766561" cy="4231028"/>
        </p:xfrm>
        <a:graphic>
          <a:graphicData uri="http://schemas.openxmlformats.org/drawingml/2006/table">
            <a:tbl>
              <a:tblPr firstRow="1" firstCol="1" bandRow="1">
                <a:tableStyleId>{350FE01D-D9A6-4C8A-835F-07EE90FD332F}</a:tableStyleId>
              </a:tblPr>
              <a:tblGrid>
                <a:gridCol w="935141">
                  <a:extLst>
                    <a:ext uri="{9D8B030D-6E8A-4147-A177-3AD203B41FA5}">
                      <a16:colId xmlns:a16="http://schemas.microsoft.com/office/drawing/2014/main" val="1030459664"/>
                    </a:ext>
                  </a:extLst>
                </a:gridCol>
                <a:gridCol w="935141">
                  <a:extLst>
                    <a:ext uri="{9D8B030D-6E8A-4147-A177-3AD203B41FA5}">
                      <a16:colId xmlns:a16="http://schemas.microsoft.com/office/drawing/2014/main" val="4118426445"/>
                    </a:ext>
                  </a:extLst>
                </a:gridCol>
                <a:gridCol w="935141">
                  <a:extLst>
                    <a:ext uri="{9D8B030D-6E8A-4147-A177-3AD203B41FA5}">
                      <a16:colId xmlns:a16="http://schemas.microsoft.com/office/drawing/2014/main" val="3653674963"/>
                    </a:ext>
                  </a:extLst>
                </a:gridCol>
                <a:gridCol w="736933">
                  <a:extLst>
                    <a:ext uri="{9D8B030D-6E8A-4147-A177-3AD203B41FA5}">
                      <a16:colId xmlns:a16="http://schemas.microsoft.com/office/drawing/2014/main" val="3977313271"/>
                    </a:ext>
                  </a:extLst>
                </a:gridCol>
                <a:gridCol w="720330">
                  <a:extLst>
                    <a:ext uri="{9D8B030D-6E8A-4147-A177-3AD203B41FA5}">
                      <a16:colId xmlns:a16="http://schemas.microsoft.com/office/drawing/2014/main" val="1931084624"/>
                    </a:ext>
                  </a:extLst>
                </a:gridCol>
                <a:gridCol w="843660">
                  <a:extLst>
                    <a:ext uri="{9D8B030D-6E8A-4147-A177-3AD203B41FA5}">
                      <a16:colId xmlns:a16="http://schemas.microsoft.com/office/drawing/2014/main" val="790953787"/>
                    </a:ext>
                  </a:extLst>
                </a:gridCol>
                <a:gridCol w="945494">
                  <a:extLst>
                    <a:ext uri="{9D8B030D-6E8A-4147-A177-3AD203B41FA5}">
                      <a16:colId xmlns:a16="http://schemas.microsoft.com/office/drawing/2014/main" val="3098561547"/>
                    </a:ext>
                  </a:extLst>
                </a:gridCol>
                <a:gridCol w="714721">
                  <a:extLst>
                    <a:ext uri="{9D8B030D-6E8A-4147-A177-3AD203B41FA5}">
                      <a16:colId xmlns:a16="http://schemas.microsoft.com/office/drawing/2014/main" val="893681998"/>
                    </a:ext>
                  </a:extLst>
                </a:gridCol>
              </a:tblGrid>
              <a:tr h="231834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Предпрофессиональные классы (кол-во человек)</a:t>
                      </a:r>
                      <a:endParaRPr lang="ru-RU" sz="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143681"/>
                  </a:ext>
                </a:extLst>
              </a:tr>
              <a:tr h="695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судострои</a:t>
                      </a:r>
                      <a:r>
                        <a:rPr lang="ru-RU" sz="1000" b="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-тельный</a:t>
                      </a:r>
                      <a:endParaRPr lang="ru-RU" sz="1000" b="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космичес</a:t>
                      </a:r>
                      <a:r>
                        <a:rPr lang="ru-RU" sz="1000" b="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-кий</a:t>
                      </a:r>
                      <a:endParaRPr lang="ru-RU" sz="1000" b="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РЖД</a:t>
                      </a:r>
                      <a:endParaRPr lang="ru-RU" sz="1000" b="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медицинский</a:t>
                      </a:r>
                      <a:endParaRPr lang="ru-RU" sz="1000" b="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психолого-</a:t>
                      </a:r>
                      <a:r>
                        <a:rPr lang="ru-RU" sz="1000" b="0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</a:t>
                      </a:r>
                      <a:r>
                        <a:rPr lang="ru-RU" sz="1000" b="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-кий</a:t>
                      </a:r>
                      <a:endParaRPr lang="ru-RU" sz="1000" b="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туристи-ческий</a:t>
                      </a:r>
                      <a:endParaRPr lang="ru-RU" sz="1000" b="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048345"/>
                  </a:ext>
                </a:extLst>
              </a:tr>
              <a:tr h="35913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7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extLst>
                  <a:ext uri="{0D108BD9-81ED-4DB2-BD59-A6C34878D82A}">
                    <a16:rowId xmlns:a16="http://schemas.microsoft.com/office/drawing/2014/main" val="2239483565"/>
                  </a:ext>
                </a:extLst>
              </a:tr>
              <a:tr h="237676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распре-деленный класс - 16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extLst>
                  <a:ext uri="{0D108BD9-81ED-4DB2-BD59-A6C34878D82A}">
                    <a16:rowId xmlns:a16="http://schemas.microsoft.com/office/drawing/2014/main" val="1527388491"/>
                  </a:ext>
                </a:extLst>
              </a:tr>
              <a:tr h="4578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7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extLst>
                  <a:ext uri="{0D108BD9-81ED-4DB2-BD59-A6C34878D82A}">
                    <a16:rowId xmlns:a16="http://schemas.microsoft.com/office/drawing/2014/main" val="3304859424"/>
                  </a:ext>
                </a:extLst>
              </a:tr>
              <a:tr h="309917">
                <a:tc rowSpan="3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2024-2025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7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7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7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extLst>
                  <a:ext uri="{0D108BD9-81ED-4DB2-BD59-A6C34878D82A}">
                    <a16:rowId xmlns:a16="http://schemas.microsoft.com/office/drawing/2014/main" val="1305701172"/>
                  </a:ext>
                </a:extLst>
              </a:tr>
              <a:tr h="2900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7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extLst>
                  <a:ext uri="{0D108BD9-81ED-4DB2-BD59-A6C34878D82A}">
                    <a16:rowId xmlns:a16="http://schemas.microsoft.com/office/drawing/2014/main" val="2760118222"/>
                  </a:ext>
                </a:extLst>
              </a:tr>
              <a:tr h="4636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7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extLst>
                  <a:ext uri="{0D108BD9-81ED-4DB2-BD59-A6C34878D82A}">
                    <a16:rowId xmlns:a16="http://schemas.microsoft.com/office/drawing/2014/main" val="4271974722"/>
                  </a:ext>
                </a:extLst>
              </a:tr>
              <a:tr h="258080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2025-2026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7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7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7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extLst>
                  <a:ext uri="{0D108BD9-81ED-4DB2-BD59-A6C34878D82A}">
                    <a16:rowId xmlns:a16="http://schemas.microsoft.com/office/drawing/2014/main" val="3192313519"/>
                  </a:ext>
                </a:extLst>
              </a:tr>
              <a:tr h="4636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7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7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extLst>
                  <a:ext uri="{0D108BD9-81ED-4DB2-BD59-A6C34878D82A}">
                    <a16:rowId xmlns:a16="http://schemas.microsoft.com/office/drawing/2014/main" val="1863517636"/>
                  </a:ext>
                </a:extLst>
              </a:tr>
              <a:tr h="2318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7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7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7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extLst>
                  <a:ext uri="{0D108BD9-81ED-4DB2-BD59-A6C34878D82A}">
                    <a16:rowId xmlns:a16="http://schemas.microsoft.com/office/drawing/2014/main" val="2198675248"/>
                  </a:ext>
                </a:extLst>
              </a:tr>
              <a:tr h="2318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7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4" marR="46084" marT="0" marB="0" anchor="ctr"/>
                </a:tc>
                <a:extLst>
                  <a:ext uri="{0D108BD9-81ED-4DB2-BD59-A6C34878D82A}">
                    <a16:rowId xmlns:a16="http://schemas.microsoft.com/office/drawing/2014/main" val="2343657349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8" y="1953298"/>
            <a:ext cx="1156753" cy="115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34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>
          <a:extLst>
            <a:ext uri="{FF2B5EF4-FFF2-40B4-BE49-F238E27FC236}">
              <a16:creationId xmlns:a16="http://schemas.microsoft.com/office/drawing/2014/main" id="{3A0F9239-B756-52A9-99DC-EC5E97139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25ffc65d51e_0_3">
            <a:extLst>
              <a:ext uri="{FF2B5EF4-FFF2-40B4-BE49-F238E27FC236}">
                <a16:creationId xmlns:a16="http://schemas.microsoft.com/office/drawing/2014/main" id="{F6A10F57-AAFA-7A34-6D57-233EA9180BA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200" y="127810"/>
            <a:ext cx="506374" cy="50637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25ffc65d51e_0_3">
            <a:extLst>
              <a:ext uri="{FF2B5EF4-FFF2-40B4-BE49-F238E27FC236}">
                <a16:creationId xmlns:a16="http://schemas.microsoft.com/office/drawing/2014/main" id="{8AAB4B2E-C37C-2E0B-1074-0A64372D2541}"/>
              </a:ext>
            </a:extLst>
          </p:cNvPr>
          <p:cNvSpPr/>
          <p:nvPr/>
        </p:nvSpPr>
        <p:spPr>
          <a:xfrm>
            <a:off x="-22925" y="-7625"/>
            <a:ext cx="2023800" cy="5151000"/>
          </a:xfrm>
          <a:prstGeom prst="rect">
            <a:avLst/>
          </a:prstGeom>
          <a:solidFill>
            <a:srgbClr val="0072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25ffc65d51e_0_3">
            <a:extLst>
              <a:ext uri="{FF2B5EF4-FFF2-40B4-BE49-F238E27FC236}">
                <a16:creationId xmlns:a16="http://schemas.microsoft.com/office/drawing/2014/main" id="{F208723A-5415-530D-8501-776EB25A267E}"/>
              </a:ext>
            </a:extLst>
          </p:cNvPr>
          <p:cNvSpPr txBox="1"/>
          <p:nvPr/>
        </p:nvSpPr>
        <p:spPr>
          <a:xfrm>
            <a:off x="60014" y="1767686"/>
            <a:ext cx="19284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SzPts val="2000"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плана к действию!</a:t>
            </a:r>
            <a:endParaRPr sz="2000" b="1" i="0" u="none" strike="noStrike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7" name="Google Shape;257;g25ffc65d51e_0_3">
            <a:extLst>
              <a:ext uri="{FF2B5EF4-FFF2-40B4-BE49-F238E27FC236}">
                <a16:creationId xmlns:a16="http://schemas.microsoft.com/office/drawing/2014/main" id="{00F1CCBB-526C-4D76-90E4-F27D4818C8AE}"/>
              </a:ext>
            </a:extLst>
          </p:cNvPr>
          <p:cNvSpPr/>
          <p:nvPr/>
        </p:nvSpPr>
        <p:spPr>
          <a:xfrm rot="5400000">
            <a:off x="1874163" y="2618525"/>
            <a:ext cx="366000" cy="192300"/>
          </a:xfrm>
          <a:prstGeom prst="triangle">
            <a:avLst>
              <a:gd name="adj" fmla="val 43249"/>
            </a:avLst>
          </a:prstGeom>
          <a:solidFill>
            <a:srgbClr val="0072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72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FD6C82-ACFF-2836-DF01-BA2BE0DB87F9}"/>
              </a:ext>
            </a:extLst>
          </p:cNvPr>
          <p:cNvSpPr txBox="1"/>
          <p:nvPr/>
        </p:nvSpPr>
        <p:spPr>
          <a:xfrm>
            <a:off x="4075654" y="4040113"/>
            <a:ext cx="4396804" cy="819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ru-RU" sz="1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Цифровая среда: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Использование платформ для моделирования, прототипирования и дистанционного обучения.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493A93-2E20-9295-884D-7B75920081EC}"/>
              </a:ext>
            </a:extLst>
          </p:cNvPr>
          <p:cNvSpPr txBox="1"/>
          <p:nvPr/>
        </p:nvSpPr>
        <p:spPr>
          <a:xfrm>
            <a:off x="2706238" y="390509"/>
            <a:ext cx="4470226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ru-RU" sz="1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Ранний старт: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Погружение в мир профессий уже в детском саду и начальной школе.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05F175-1246-016D-F4B1-9DC0BCA49E50}"/>
              </a:ext>
            </a:extLst>
          </p:cNvPr>
          <p:cNvSpPr txBox="1"/>
          <p:nvPr/>
        </p:nvSpPr>
        <p:spPr>
          <a:xfrm>
            <a:off x="3067493" y="1634860"/>
            <a:ext cx="4582632" cy="572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ru-RU" sz="1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Практика как основа: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Замена теоретических схем на проекты, мастер-классы и лабораторные опыты.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A223E7-EBD2-1DE3-44DF-FC59AAF929E7}"/>
              </a:ext>
            </a:extLst>
          </p:cNvPr>
          <p:cNvSpPr txBox="1"/>
          <p:nvPr/>
        </p:nvSpPr>
        <p:spPr>
          <a:xfrm>
            <a:off x="3597430" y="2848408"/>
            <a:ext cx="4582632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ru-RU" sz="1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Мосты в реальный сектор: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Глубокое вовлечение академических и индустриальных партнёров.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714A84E-FC65-9601-DD02-A5C8E8554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180" y="460066"/>
            <a:ext cx="680789" cy="680789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символ, круг, График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A9EFBB1-F31F-6691-5303-F70B8A567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348" y="1619750"/>
            <a:ext cx="572145" cy="57214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шестерня, круг, металлоизделия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668E8A3-EEAA-CA1E-5C2D-02C112543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690" y="4166053"/>
            <a:ext cx="693964" cy="69396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снимок экрана, Графика, дизайн, графическая вста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E823325-FF38-8021-1694-F4E4DF355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286" y="2869879"/>
            <a:ext cx="572144" cy="5721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8A0C1BF-92DF-BB01-6491-D2D0E668CA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077" y="127810"/>
            <a:ext cx="982659" cy="98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83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>
          <a:extLst>
            <a:ext uri="{FF2B5EF4-FFF2-40B4-BE49-F238E27FC236}">
              <a16:creationId xmlns:a16="http://schemas.microsoft.com/office/drawing/2014/main" id="{C2D8BCEB-0F70-3B5A-B697-EE05C146E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25ffc65d51e_0_3">
            <a:extLst>
              <a:ext uri="{FF2B5EF4-FFF2-40B4-BE49-F238E27FC236}">
                <a16:creationId xmlns:a16="http://schemas.microsoft.com/office/drawing/2014/main" id="{E8417B97-4DD9-A96E-C933-9B8126FEAF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200" y="127810"/>
            <a:ext cx="506374" cy="50637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25ffc65d51e_0_3">
            <a:extLst>
              <a:ext uri="{FF2B5EF4-FFF2-40B4-BE49-F238E27FC236}">
                <a16:creationId xmlns:a16="http://schemas.microsoft.com/office/drawing/2014/main" id="{F6872DF1-3F65-BA1D-8893-0D9DE58F86BE}"/>
              </a:ext>
            </a:extLst>
          </p:cNvPr>
          <p:cNvSpPr/>
          <p:nvPr/>
        </p:nvSpPr>
        <p:spPr>
          <a:xfrm>
            <a:off x="-22925" y="-7625"/>
            <a:ext cx="2023800" cy="5151000"/>
          </a:xfrm>
          <a:prstGeom prst="rect">
            <a:avLst/>
          </a:prstGeom>
          <a:solidFill>
            <a:srgbClr val="0072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25ffc65d51e_0_3">
            <a:extLst>
              <a:ext uri="{FF2B5EF4-FFF2-40B4-BE49-F238E27FC236}">
                <a16:creationId xmlns:a16="http://schemas.microsoft.com/office/drawing/2014/main" id="{5ED0EF55-C546-95B8-64AE-431AD313C403}"/>
              </a:ext>
            </a:extLst>
          </p:cNvPr>
          <p:cNvSpPr txBox="1"/>
          <p:nvPr/>
        </p:nvSpPr>
        <p:spPr>
          <a:xfrm>
            <a:off x="245464" y="1860004"/>
            <a:ext cx="20238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эффекты и показатели успеха</a:t>
            </a:r>
          </a:p>
        </p:txBody>
      </p:sp>
      <p:sp>
        <p:nvSpPr>
          <p:cNvPr id="257" name="Google Shape;257;g25ffc65d51e_0_3">
            <a:extLst>
              <a:ext uri="{FF2B5EF4-FFF2-40B4-BE49-F238E27FC236}">
                <a16:creationId xmlns:a16="http://schemas.microsoft.com/office/drawing/2014/main" id="{7EB9A90C-342F-B793-36CB-3C19F27B2C05}"/>
              </a:ext>
            </a:extLst>
          </p:cNvPr>
          <p:cNvSpPr/>
          <p:nvPr/>
        </p:nvSpPr>
        <p:spPr>
          <a:xfrm rot="5400000">
            <a:off x="1874163" y="2618525"/>
            <a:ext cx="366000" cy="192300"/>
          </a:xfrm>
          <a:prstGeom prst="triangle">
            <a:avLst>
              <a:gd name="adj" fmla="val 43249"/>
            </a:avLst>
          </a:prstGeom>
          <a:solidFill>
            <a:srgbClr val="0072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72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15CE4A-7D1F-9D7E-3853-790668D06220}"/>
              </a:ext>
            </a:extLst>
          </p:cNvPr>
          <p:cNvSpPr txBox="1"/>
          <p:nvPr/>
        </p:nvSpPr>
        <p:spPr>
          <a:xfrm>
            <a:off x="2411064" y="3993393"/>
            <a:ext cx="5967523" cy="835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ru-RU" sz="1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культуры: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гимназии появляется </a:t>
            </a:r>
            <a:r>
              <a:rPr lang="ru-RU" sz="1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среда, где быть ориентированным на профессию — это интересно, престижно и перспективно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03BC06-AEBA-0741-8759-4C68DB88E777}"/>
              </a:ext>
            </a:extLst>
          </p:cNvPr>
          <p:cNvSpPr txBox="1"/>
          <p:nvPr/>
        </p:nvSpPr>
        <p:spPr>
          <a:xfrm>
            <a:off x="2315000" y="258491"/>
            <a:ext cx="5244509" cy="835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ru-RU" sz="1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Качественный рост интереса: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Ученики не просто «занимаются в кружке», а </a:t>
            </a:r>
            <a:r>
              <a:rPr lang="ru-RU" sz="1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осознанно выбирают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направления, связывая их с будущей профессией.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A4EDFA-BFC3-90EF-3AB7-C650263CD6B5}"/>
              </a:ext>
            </a:extLst>
          </p:cNvPr>
          <p:cNvSpPr txBox="1"/>
          <p:nvPr/>
        </p:nvSpPr>
        <p:spPr>
          <a:xfrm>
            <a:off x="3790639" y="1250823"/>
            <a:ext cx="4949764" cy="835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ru-RU" sz="1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Эволюция педагогов: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Наши воспитатели и учителя осваивают роли </a:t>
            </a:r>
            <a:r>
              <a:rPr lang="ru-RU" sz="1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мастеров производственного обучения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способных руководить профессиональными  проектами.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62FCB1-DCC1-563B-40C2-785F1D08182A}"/>
              </a:ext>
            </a:extLst>
          </p:cNvPr>
          <p:cNvSpPr txBox="1"/>
          <p:nvPr/>
        </p:nvSpPr>
        <p:spPr>
          <a:xfrm>
            <a:off x="3716424" y="2652036"/>
            <a:ext cx="5127420" cy="819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ru-RU" sz="1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Глубина партнёрств: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 протоколов о намерениях мы перешли к </a:t>
            </a:r>
            <a:r>
              <a:rPr lang="ru-RU" sz="1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совместным проектам и критериям оценки результатов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Изображение выглядит как Графика, Шрифт, логотип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D69170C-1EF8-4523-6957-9207A5863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00" y="3471940"/>
            <a:ext cx="1164010" cy="11640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A0C1BF-92DF-BB01-6491-D2D0E668C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077" y="127810"/>
            <a:ext cx="982659" cy="98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05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6007166366_1_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64" name="Google Shape;264;g26007166366_1_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65" name="Google Shape;265;g26007166366_1_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17</a:t>
            </a:fld>
            <a:endParaRPr/>
          </a:p>
        </p:txBody>
      </p:sp>
      <p:sp>
        <p:nvSpPr>
          <p:cNvPr id="266" name="Google Shape;266;g26007166366_1_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2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26007166366_1_2"/>
          <p:cNvSpPr txBox="1"/>
          <p:nvPr/>
        </p:nvSpPr>
        <p:spPr>
          <a:xfrm>
            <a:off x="311700" y="731375"/>
            <a:ext cx="70692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300" b="1" i="0" u="none" strike="noStrike" cap="none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Контактная информация:</a:t>
            </a:r>
            <a:endParaRPr sz="1100" b="0" i="0" u="none" strike="noStrike" cap="none" dirty="0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grpSp>
        <p:nvGrpSpPr>
          <p:cNvPr id="271" name="Google Shape;271;g26007166366_1_2"/>
          <p:cNvGrpSpPr/>
          <p:nvPr/>
        </p:nvGrpSpPr>
        <p:grpSpPr>
          <a:xfrm>
            <a:off x="775704" y="2243917"/>
            <a:ext cx="4607535" cy="357446"/>
            <a:chOff x="417345" y="2724155"/>
            <a:chExt cx="4607535" cy="357446"/>
          </a:xfrm>
        </p:grpSpPr>
        <p:sp>
          <p:nvSpPr>
            <p:cNvPr id="272" name="Google Shape;272;g26007166366_1_2"/>
            <p:cNvSpPr txBox="1"/>
            <p:nvPr/>
          </p:nvSpPr>
          <p:spPr>
            <a:xfrm>
              <a:off x="870480" y="2729227"/>
              <a:ext cx="4154400" cy="3523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Montserrat"/>
                <a:buNone/>
              </a:pPr>
              <a:r>
                <a:rPr lang="ru-RU" sz="1600" b="0" i="0" u="none" strike="noStrike" cap="none" dirty="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+7 (4012) 64-65-42</a:t>
              </a:r>
              <a:endParaRPr sz="1600" b="0" i="0" u="none" strike="noStrike" cap="none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  <p:pic>
          <p:nvPicPr>
            <p:cNvPr id="273" name="Google Shape;273;g26007166366_1_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7345" y="2724155"/>
              <a:ext cx="263492" cy="2785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4" name="Google Shape;274;g26007166366_1_2"/>
          <p:cNvGrpSpPr/>
          <p:nvPr/>
        </p:nvGrpSpPr>
        <p:grpSpPr>
          <a:xfrm>
            <a:off x="775704" y="2939850"/>
            <a:ext cx="6993135" cy="353557"/>
            <a:chOff x="398677" y="3325689"/>
            <a:chExt cx="6993135" cy="353557"/>
          </a:xfrm>
        </p:grpSpPr>
        <p:sp>
          <p:nvSpPr>
            <p:cNvPr id="275" name="Google Shape;275;g26007166366_1_2"/>
            <p:cNvSpPr txBox="1"/>
            <p:nvPr/>
          </p:nvSpPr>
          <p:spPr>
            <a:xfrm>
              <a:off x="851812" y="3326872"/>
              <a:ext cx="6540000" cy="3523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lvl="0">
                <a:lnSpc>
                  <a:spcPct val="115000"/>
                </a:lnSpc>
                <a:buClr>
                  <a:srgbClr val="FFFFFF"/>
                </a:buClr>
                <a:buSzPts val="1400"/>
              </a:pPr>
              <a:r>
                <a:rPr lang="en-US" sz="1600" dirty="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maougimn22@edu.klgd.ru</a:t>
              </a:r>
              <a:endParaRPr sz="1600" b="0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  <p:pic>
          <p:nvPicPr>
            <p:cNvPr id="276" name="Google Shape;276;g26007166366_1_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8677" y="3325689"/>
              <a:ext cx="300827" cy="3179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7" name="Google Shape;277;g26007166366_1_2"/>
          <p:cNvGrpSpPr/>
          <p:nvPr/>
        </p:nvGrpSpPr>
        <p:grpSpPr>
          <a:xfrm>
            <a:off x="775704" y="1566815"/>
            <a:ext cx="7004004" cy="369413"/>
            <a:chOff x="398678" y="3941132"/>
            <a:chExt cx="7004004" cy="369413"/>
          </a:xfrm>
        </p:grpSpPr>
        <p:sp>
          <p:nvSpPr>
            <p:cNvPr id="278" name="Google Shape;278;g26007166366_1_2"/>
            <p:cNvSpPr txBox="1"/>
            <p:nvPr/>
          </p:nvSpPr>
          <p:spPr>
            <a:xfrm>
              <a:off x="862682" y="3941132"/>
              <a:ext cx="6540000" cy="3523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lvl="0">
                <a:lnSpc>
                  <a:spcPct val="115000"/>
                </a:lnSpc>
                <a:buClr>
                  <a:srgbClr val="FFFFFF"/>
                </a:buClr>
                <a:buSzPts val="1400"/>
              </a:pPr>
              <a:r>
                <a:rPr lang="en-US" sz="1600" dirty="0">
                  <a:solidFill>
                    <a:schemeClr val="bg1"/>
                  </a:solidFill>
                  <a:latin typeface="Exo 2"/>
                  <a:ea typeface="Exo 2"/>
                  <a:cs typeface="Exo 2"/>
                  <a:sym typeface="Exo 2"/>
                </a:rPr>
                <a:t>https://gimnazia22.gosuslugi.ru/</a:t>
              </a:r>
              <a:endParaRPr sz="1600" b="0" i="0" u="none" strike="noStrike" cap="none" dirty="0">
                <a:solidFill>
                  <a:schemeClr val="bg1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  <p:pic>
          <p:nvPicPr>
            <p:cNvPr id="279" name="Google Shape;279;g26007166366_1_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8678" y="4009700"/>
              <a:ext cx="300826" cy="3008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E03DD8-F1C8-4AB3-9BF3-932D2D2DB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395" y="1964836"/>
            <a:ext cx="2899583" cy="28995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25ffc65d51e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200" y="127810"/>
            <a:ext cx="506374" cy="50637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25ffc65d51e_0_3"/>
          <p:cNvSpPr/>
          <p:nvPr/>
        </p:nvSpPr>
        <p:spPr>
          <a:xfrm>
            <a:off x="0" y="0"/>
            <a:ext cx="2023800" cy="5151000"/>
          </a:xfrm>
          <a:prstGeom prst="rect">
            <a:avLst/>
          </a:prstGeom>
          <a:solidFill>
            <a:srgbClr val="0072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25ffc65d51e_0_3"/>
          <p:cNvSpPr txBox="1"/>
          <p:nvPr/>
        </p:nvSpPr>
        <p:spPr>
          <a:xfrm>
            <a:off x="95400" y="2008470"/>
            <a:ext cx="19284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buSzPts val="2000"/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мы строим? </a:t>
            </a:r>
            <a:endParaRPr sz="2800" b="1" i="0" u="none" strike="noStrike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7" name="Google Shape;257;g25ffc65d51e_0_3"/>
          <p:cNvSpPr/>
          <p:nvPr/>
        </p:nvSpPr>
        <p:spPr>
          <a:xfrm rot="5400000">
            <a:off x="1874163" y="2618525"/>
            <a:ext cx="366000" cy="192300"/>
          </a:xfrm>
          <a:prstGeom prst="triangle">
            <a:avLst>
              <a:gd name="adj" fmla="val 43249"/>
            </a:avLst>
          </a:prstGeom>
          <a:solidFill>
            <a:srgbClr val="0072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72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C88183-F342-5A32-0E3F-2ADB71D3E1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43" t="39639" r="14686" b="15874"/>
          <a:stretch>
            <a:fillRect/>
          </a:stretch>
        </p:blipFill>
        <p:spPr bwMode="auto">
          <a:xfrm>
            <a:off x="2302539" y="330212"/>
            <a:ext cx="5613580" cy="4475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A0C1BF-92DF-BB01-6491-D2D0E668C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077" y="127810"/>
            <a:ext cx="982659" cy="98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25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45EA8EE-7FE8-4C45-82F0-30AD00F7A5CB}"/>
              </a:ext>
            </a:extLst>
          </p:cNvPr>
          <p:cNvGrpSpPr/>
          <p:nvPr/>
        </p:nvGrpSpPr>
        <p:grpSpPr>
          <a:xfrm>
            <a:off x="1159355" y="809966"/>
            <a:ext cx="6932066" cy="494896"/>
            <a:chOff x="1162006" y="1066039"/>
            <a:chExt cx="6932066" cy="494896"/>
          </a:xfrm>
        </p:grpSpPr>
        <p:sp>
          <p:nvSpPr>
            <p:cNvPr id="4" name="Стрелка вниз 3">
              <a:extLst>
                <a:ext uri="{FF2B5EF4-FFF2-40B4-BE49-F238E27FC236}">
                  <a16:creationId xmlns:a16="http://schemas.microsoft.com/office/drawing/2014/main" id="{2DC042D2-421C-7568-D5DF-3C42C5B5C880}"/>
                </a:ext>
              </a:extLst>
            </p:cNvPr>
            <p:cNvSpPr/>
            <p:nvPr/>
          </p:nvSpPr>
          <p:spPr>
            <a:xfrm>
              <a:off x="1162006" y="1084350"/>
              <a:ext cx="217369" cy="476585"/>
            </a:xfrm>
            <a:prstGeom prst="downArrow">
              <a:avLst/>
            </a:prstGeom>
            <a:gradFill flip="none" rotWithShape="1">
              <a:gsLst>
                <a:gs pos="0">
                  <a:srgbClr val="0B68A0">
                    <a:tint val="66000"/>
                    <a:satMod val="160000"/>
                  </a:srgbClr>
                </a:gs>
                <a:gs pos="50000">
                  <a:srgbClr val="0B68A0">
                    <a:tint val="44500"/>
                    <a:satMod val="160000"/>
                  </a:srgbClr>
                </a:gs>
                <a:gs pos="100000">
                  <a:srgbClr val="0B68A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solidFill>
                <a:srgbClr val="0B6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5" name="Стрелка вниз 4">
              <a:extLst>
                <a:ext uri="{FF2B5EF4-FFF2-40B4-BE49-F238E27FC236}">
                  <a16:creationId xmlns:a16="http://schemas.microsoft.com/office/drawing/2014/main" id="{C94FD027-2F7E-46F7-0399-9D3D77762F26}"/>
                </a:ext>
              </a:extLst>
            </p:cNvPr>
            <p:cNvSpPr/>
            <p:nvPr/>
          </p:nvSpPr>
          <p:spPr>
            <a:xfrm>
              <a:off x="7876703" y="1066039"/>
              <a:ext cx="217369" cy="476585"/>
            </a:xfrm>
            <a:prstGeom prst="downArrow">
              <a:avLst/>
            </a:prstGeom>
            <a:gradFill flip="none" rotWithShape="1">
              <a:gsLst>
                <a:gs pos="0">
                  <a:srgbClr val="0B68A0">
                    <a:tint val="66000"/>
                    <a:satMod val="160000"/>
                  </a:srgbClr>
                </a:gs>
                <a:gs pos="50000">
                  <a:srgbClr val="0B68A0">
                    <a:tint val="44500"/>
                    <a:satMod val="160000"/>
                  </a:srgbClr>
                </a:gs>
                <a:gs pos="100000">
                  <a:srgbClr val="0B68A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solidFill>
                <a:srgbClr val="0B6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6" name="Стрелка вниз 5">
              <a:extLst>
                <a:ext uri="{FF2B5EF4-FFF2-40B4-BE49-F238E27FC236}">
                  <a16:creationId xmlns:a16="http://schemas.microsoft.com/office/drawing/2014/main" id="{D22CB3A5-AE9B-9EE1-1FC5-073D66B40044}"/>
                </a:ext>
              </a:extLst>
            </p:cNvPr>
            <p:cNvSpPr/>
            <p:nvPr/>
          </p:nvSpPr>
          <p:spPr>
            <a:xfrm>
              <a:off x="5695222" y="1084350"/>
              <a:ext cx="217369" cy="476585"/>
            </a:xfrm>
            <a:prstGeom prst="downArrow">
              <a:avLst/>
            </a:prstGeom>
            <a:gradFill flip="none" rotWithShape="1">
              <a:gsLst>
                <a:gs pos="0">
                  <a:srgbClr val="0B68A0">
                    <a:tint val="66000"/>
                    <a:satMod val="160000"/>
                  </a:srgbClr>
                </a:gs>
                <a:gs pos="50000">
                  <a:srgbClr val="0B68A0">
                    <a:tint val="44500"/>
                    <a:satMod val="160000"/>
                  </a:srgbClr>
                </a:gs>
                <a:gs pos="100000">
                  <a:srgbClr val="0B68A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solidFill>
                <a:srgbClr val="0B6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9" name="Стрелка вниз 8">
              <a:extLst>
                <a:ext uri="{FF2B5EF4-FFF2-40B4-BE49-F238E27FC236}">
                  <a16:creationId xmlns:a16="http://schemas.microsoft.com/office/drawing/2014/main" id="{79AE17C7-1DD2-BEA3-2C5F-05CCCE517DE8}"/>
                </a:ext>
              </a:extLst>
            </p:cNvPr>
            <p:cNvSpPr/>
            <p:nvPr/>
          </p:nvSpPr>
          <p:spPr>
            <a:xfrm>
              <a:off x="3339982" y="1079448"/>
              <a:ext cx="217369" cy="476585"/>
            </a:xfrm>
            <a:prstGeom prst="downArrow">
              <a:avLst/>
            </a:prstGeom>
            <a:gradFill flip="none" rotWithShape="1">
              <a:gsLst>
                <a:gs pos="0">
                  <a:srgbClr val="0B68A0">
                    <a:tint val="66000"/>
                    <a:satMod val="160000"/>
                  </a:srgbClr>
                </a:gs>
                <a:gs pos="50000">
                  <a:srgbClr val="0B68A0">
                    <a:tint val="44500"/>
                    <a:satMod val="160000"/>
                  </a:srgbClr>
                </a:gs>
                <a:gs pos="100000">
                  <a:srgbClr val="0B68A0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>
              <a:solidFill>
                <a:srgbClr val="0B6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740BB2D-AD8B-7C08-EBCB-8209BD70FF92}"/>
              </a:ext>
            </a:extLst>
          </p:cNvPr>
          <p:cNvGrpSpPr/>
          <p:nvPr/>
        </p:nvGrpSpPr>
        <p:grpSpPr>
          <a:xfrm>
            <a:off x="160030" y="1429510"/>
            <a:ext cx="8827100" cy="2012599"/>
            <a:chOff x="184984" y="2704240"/>
            <a:chExt cx="11769466" cy="2683465"/>
          </a:xfrm>
        </p:grpSpPr>
        <p:sp>
          <p:nvSpPr>
            <p:cNvPr id="11" name="Скругленный прямоугольник 10">
              <a:extLst>
                <a:ext uri="{FF2B5EF4-FFF2-40B4-BE49-F238E27FC236}">
                  <a16:creationId xmlns:a16="http://schemas.microsoft.com/office/drawing/2014/main" id="{7276BB23-DBDE-31D4-4AF5-5DEABBAE5E45}"/>
                </a:ext>
              </a:extLst>
            </p:cNvPr>
            <p:cNvSpPr/>
            <p:nvPr/>
          </p:nvSpPr>
          <p:spPr>
            <a:xfrm>
              <a:off x="6328438" y="2711251"/>
              <a:ext cx="2552007" cy="1047404"/>
            </a:xfrm>
            <a:prstGeom prst="roundRect">
              <a:avLst/>
            </a:prstGeom>
            <a:noFill/>
            <a:ln>
              <a:solidFill>
                <a:srgbClr val="0B6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b="1" dirty="0">
                  <a:ln>
                    <a:solidFill>
                      <a:srgbClr val="0B68A0"/>
                    </a:solidFill>
                  </a:ln>
                  <a:solidFill>
                    <a:srgbClr val="0B68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Основная школа</a:t>
              </a:r>
            </a:p>
          </p:txBody>
        </p:sp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id="{467EB31F-D981-AD2C-C619-0CB998A807EC}"/>
                </a:ext>
              </a:extLst>
            </p:cNvPr>
            <p:cNvSpPr/>
            <p:nvPr/>
          </p:nvSpPr>
          <p:spPr>
            <a:xfrm>
              <a:off x="243521" y="2711251"/>
              <a:ext cx="2552007" cy="1047404"/>
            </a:xfrm>
            <a:prstGeom prst="roundRect">
              <a:avLst/>
            </a:prstGeom>
            <a:noFill/>
            <a:ln>
              <a:solidFill>
                <a:srgbClr val="0B6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b="1" dirty="0">
                  <a:ln>
                    <a:solidFill>
                      <a:srgbClr val="0B68A0"/>
                    </a:solidFill>
                  </a:ln>
                  <a:solidFill>
                    <a:srgbClr val="0B68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Дошкольное образование</a:t>
              </a:r>
            </a:p>
          </p:txBody>
        </p:sp>
        <p:sp>
          <p:nvSpPr>
            <p:cNvPr id="13" name="Скругленный прямоугольник 12">
              <a:extLst>
                <a:ext uri="{FF2B5EF4-FFF2-40B4-BE49-F238E27FC236}">
                  <a16:creationId xmlns:a16="http://schemas.microsoft.com/office/drawing/2014/main" id="{A77A8F2E-C061-51FF-CBD2-AF59C8A4747B}"/>
                </a:ext>
              </a:extLst>
            </p:cNvPr>
            <p:cNvSpPr/>
            <p:nvPr/>
          </p:nvSpPr>
          <p:spPr>
            <a:xfrm>
              <a:off x="3254433" y="2711251"/>
              <a:ext cx="2552007" cy="1047404"/>
            </a:xfrm>
            <a:prstGeom prst="roundRect">
              <a:avLst/>
            </a:prstGeom>
            <a:noFill/>
            <a:ln>
              <a:solidFill>
                <a:srgbClr val="0B6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b="1" dirty="0">
                  <a:ln>
                    <a:solidFill>
                      <a:srgbClr val="0B68A0"/>
                    </a:solidFill>
                  </a:ln>
                  <a:solidFill>
                    <a:srgbClr val="0B68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Начальная школа</a:t>
              </a:r>
            </a:p>
          </p:txBody>
        </p:sp>
        <p:sp>
          <p:nvSpPr>
            <p:cNvPr id="15" name="Скругленный прямоугольник 14">
              <a:extLst>
                <a:ext uri="{FF2B5EF4-FFF2-40B4-BE49-F238E27FC236}">
                  <a16:creationId xmlns:a16="http://schemas.microsoft.com/office/drawing/2014/main" id="{E1CE3E27-8B0E-FA4D-CFBF-213C3BD62578}"/>
                </a:ext>
              </a:extLst>
            </p:cNvPr>
            <p:cNvSpPr/>
            <p:nvPr/>
          </p:nvSpPr>
          <p:spPr>
            <a:xfrm>
              <a:off x="9402443" y="2704240"/>
              <a:ext cx="2552007" cy="1047404"/>
            </a:xfrm>
            <a:prstGeom prst="roundRect">
              <a:avLst/>
            </a:prstGeom>
            <a:noFill/>
            <a:ln>
              <a:solidFill>
                <a:srgbClr val="0B6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b="1" dirty="0">
                  <a:ln>
                    <a:solidFill>
                      <a:srgbClr val="0B68A0"/>
                    </a:solidFill>
                  </a:ln>
                  <a:solidFill>
                    <a:srgbClr val="0B68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Старшая школа</a:t>
              </a:r>
            </a:p>
          </p:txBody>
        </p:sp>
        <p:sp>
          <p:nvSpPr>
            <p:cNvPr id="16" name="Двойная стрелка влево/вправо 15">
              <a:extLst>
                <a:ext uri="{FF2B5EF4-FFF2-40B4-BE49-F238E27FC236}">
                  <a16:creationId xmlns:a16="http://schemas.microsoft.com/office/drawing/2014/main" id="{4F4A29D9-E157-1CCB-F0C1-8F76721EFE8A}"/>
                </a:ext>
              </a:extLst>
            </p:cNvPr>
            <p:cNvSpPr/>
            <p:nvPr/>
          </p:nvSpPr>
          <p:spPr>
            <a:xfrm flipV="1">
              <a:off x="2761530" y="3093636"/>
              <a:ext cx="492903" cy="282633"/>
            </a:xfrm>
            <a:prstGeom prst="leftRightArrow">
              <a:avLst/>
            </a:prstGeom>
            <a:gradFill flip="none" rotWithShape="1">
              <a:gsLst>
                <a:gs pos="0">
                  <a:srgbClr val="0B68A0">
                    <a:tint val="66000"/>
                    <a:satMod val="160000"/>
                  </a:srgbClr>
                </a:gs>
                <a:gs pos="50000">
                  <a:srgbClr val="0B68A0">
                    <a:tint val="44500"/>
                    <a:satMod val="160000"/>
                  </a:srgbClr>
                </a:gs>
                <a:gs pos="100000">
                  <a:srgbClr val="0B68A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solidFill>
                <a:srgbClr val="0B6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7" name="Двойная стрелка влево/вправо 16">
              <a:extLst>
                <a:ext uri="{FF2B5EF4-FFF2-40B4-BE49-F238E27FC236}">
                  <a16:creationId xmlns:a16="http://schemas.microsoft.com/office/drawing/2014/main" id="{EFCD9052-0066-5E25-BB97-65784659DBDB}"/>
                </a:ext>
              </a:extLst>
            </p:cNvPr>
            <p:cNvSpPr/>
            <p:nvPr/>
          </p:nvSpPr>
          <p:spPr>
            <a:xfrm flipV="1">
              <a:off x="8893448" y="3093636"/>
              <a:ext cx="492903" cy="282633"/>
            </a:xfrm>
            <a:prstGeom prst="leftRightArrow">
              <a:avLst/>
            </a:prstGeom>
            <a:gradFill flip="none" rotWithShape="1">
              <a:gsLst>
                <a:gs pos="0">
                  <a:srgbClr val="0B68A0">
                    <a:tint val="66000"/>
                    <a:satMod val="160000"/>
                  </a:srgbClr>
                </a:gs>
                <a:gs pos="50000">
                  <a:srgbClr val="0B68A0">
                    <a:tint val="44500"/>
                    <a:satMod val="160000"/>
                  </a:srgbClr>
                </a:gs>
                <a:gs pos="100000">
                  <a:srgbClr val="0B68A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solidFill>
                <a:srgbClr val="0B6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8" name="Двойная стрелка влево/вправо 17">
              <a:extLst>
                <a:ext uri="{FF2B5EF4-FFF2-40B4-BE49-F238E27FC236}">
                  <a16:creationId xmlns:a16="http://schemas.microsoft.com/office/drawing/2014/main" id="{8F9FDF82-6129-3743-7486-1B87B0183671}"/>
                </a:ext>
              </a:extLst>
            </p:cNvPr>
            <p:cNvSpPr/>
            <p:nvPr/>
          </p:nvSpPr>
          <p:spPr>
            <a:xfrm flipV="1">
              <a:off x="5822532" y="3108792"/>
              <a:ext cx="492903" cy="282633"/>
            </a:xfrm>
            <a:prstGeom prst="leftRightArrow">
              <a:avLst/>
            </a:prstGeom>
            <a:gradFill flip="none" rotWithShape="1">
              <a:gsLst>
                <a:gs pos="0">
                  <a:srgbClr val="0B68A0">
                    <a:tint val="66000"/>
                    <a:satMod val="160000"/>
                  </a:srgbClr>
                </a:gs>
                <a:gs pos="50000">
                  <a:srgbClr val="0B68A0">
                    <a:tint val="44500"/>
                    <a:satMod val="160000"/>
                  </a:srgbClr>
                </a:gs>
                <a:gs pos="100000">
                  <a:srgbClr val="0B68A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solidFill>
                <a:srgbClr val="0B6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9" name="Скругленный прямоугольник 18">
              <a:extLst>
                <a:ext uri="{FF2B5EF4-FFF2-40B4-BE49-F238E27FC236}">
                  <a16:creationId xmlns:a16="http://schemas.microsoft.com/office/drawing/2014/main" id="{BB2C3D63-792D-4166-984A-2994E5F44EC5}"/>
                </a:ext>
              </a:extLst>
            </p:cNvPr>
            <p:cNvSpPr/>
            <p:nvPr/>
          </p:nvSpPr>
          <p:spPr>
            <a:xfrm>
              <a:off x="184984" y="3966115"/>
              <a:ext cx="2552007" cy="1398424"/>
            </a:xfrm>
            <a:prstGeom prst="roundRect">
              <a:avLst/>
            </a:prstGeom>
            <a:noFill/>
            <a:ln>
              <a:solidFill>
                <a:srgbClr val="0B6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n>
                    <a:solidFill>
                      <a:srgbClr val="0B68A0"/>
                    </a:solidFill>
                  </a:ln>
                  <a:solidFill>
                    <a:srgbClr val="0B68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 общеразвивающих групп – </a:t>
              </a:r>
              <a:endParaRPr lang="en-US" b="1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b="1" dirty="0">
                  <a:ln>
                    <a:solidFill>
                      <a:srgbClr val="0B68A0"/>
                    </a:solidFill>
                  </a:ln>
                  <a:solidFill>
                    <a:srgbClr val="0B68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420 человек</a:t>
              </a:r>
            </a:p>
          </p:txBody>
        </p:sp>
        <p:sp>
          <p:nvSpPr>
            <p:cNvPr id="20" name="Скругленный прямоугольник 19">
              <a:extLst>
                <a:ext uri="{FF2B5EF4-FFF2-40B4-BE49-F238E27FC236}">
                  <a16:creationId xmlns:a16="http://schemas.microsoft.com/office/drawing/2014/main" id="{CE790EF1-0CD5-FA47-C813-2843BFE168D0}"/>
                </a:ext>
              </a:extLst>
            </p:cNvPr>
            <p:cNvSpPr/>
            <p:nvPr/>
          </p:nvSpPr>
          <p:spPr>
            <a:xfrm>
              <a:off x="3295942" y="3966115"/>
              <a:ext cx="2552007" cy="1398424"/>
            </a:xfrm>
            <a:prstGeom prst="roundRect">
              <a:avLst/>
            </a:prstGeom>
            <a:noFill/>
            <a:ln>
              <a:solidFill>
                <a:srgbClr val="0B6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n>
                    <a:solidFill>
                      <a:srgbClr val="0B68A0"/>
                    </a:solidFill>
                  </a:ln>
                  <a:solidFill>
                    <a:srgbClr val="0B68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 класса – </a:t>
              </a:r>
            </a:p>
            <a:p>
              <a:pPr algn="ctr"/>
              <a:r>
                <a:rPr lang="ru-RU" b="1" dirty="0">
                  <a:ln>
                    <a:solidFill>
                      <a:srgbClr val="0B68A0"/>
                    </a:solidFill>
                  </a:ln>
                  <a:solidFill>
                    <a:srgbClr val="0B68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b="1" dirty="0">
                  <a:ln>
                    <a:solidFill>
                      <a:srgbClr val="0B68A0"/>
                    </a:solidFill>
                  </a:ln>
                  <a:solidFill>
                    <a:srgbClr val="0B68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88</a:t>
              </a:r>
              <a:r>
                <a:rPr lang="ru-RU" b="1" dirty="0">
                  <a:ln>
                    <a:solidFill>
                      <a:srgbClr val="0B68A0"/>
                    </a:solidFill>
                  </a:ln>
                  <a:solidFill>
                    <a:srgbClr val="0B68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человек</a:t>
              </a:r>
            </a:p>
          </p:txBody>
        </p:sp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D283197B-E1D1-76C5-C8A6-651A634F7D5B}"/>
                </a:ext>
              </a:extLst>
            </p:cNvPr>
            <p:cNvSpPr/>
            <p:nvPr/>
          </p:nvSpPr>
          <p:spPr>
            <a:xfrm>
              <a:off x="9402443" y="3926939"/>
              <a:ext cx="2552007" cy="1398424"/>
            </a:xfrm>
            <a:prstGeom prst="roundRect">
              <a:avLst/>
            </a:prstGeom>
            <a:noFill/>
            <a:ln>
              <a:solidFill>
                <a:srgbClr val="0B6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>
                    <a:solidFill>
                      <a:srgbClr val="0B68A0"/>
                    </a:solidFill>
                  </a:ln>
                  <a:solidFill>
                    <a:srgbClr val="0B68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ru-RU" b="1" dirty="0">
                  <a:ln>
                    <a:solidFill>
                      <a:srgbClr val="0B68A0"/>
                    </a:solidFill>
                  </a:ln>
                  <a:solidFill>
                    <a:srgbClr val="0B68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классов – </a:t>
              </a:r>
              <a:endParaRPr lang="en-US" b="1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b="1" dirty="0">
                  <a:ln>
                    <a:solidFill>
                      <a:srgbClr val="0B68A0"/>
                    </a:solidFill>
                  </a:ln>
                  <a:solidFill>
                    <a:srgbClr val="0B68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b="1" dirty="0">
                  <a:ln>
                    <a:solidFill>
                      <a:srgbClr val="0B68A0"/>
                    </a:solidFill>
                  </a:ln>
                  <a:solidFill>
                    <a:srgbClr val="0B68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81</a:t>
              </a:r>
              <a:r>
                <a:rPr lang="ru-RU" b="1" dirty="0">
                  <a:ln>
                    <a:solidFill>
                      <a:srgbClr val="0B68A0"/>
                    </a:solidFill>
                  </a:ln>
                  <a:solidFill>
                    <a:srgbClr val="0B68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человек</a:t>
              </a:r>
            </a:p>
          </p:txBody>
        </p:sp>
        <p:sp>
          <p:nvSpPr>
            <p:cNvPr id="22" name="Скругленный прямоугольник 21">
              <a:extLst>
                <a:ext uri="{FF2B5EF4-FFF2-40B4-BE49-F238E27FC236}">
                  <a16:creationId xmlns:a16="http://schemas.microsoft.com/office/drawing/2014/main" id="{95C2DA97-0369-4C28-AE27-BC1A297C6392}"/>
                </a:ext>
              </a:extLst>
            </p:cNvPr>
            <p:cNvSpPr/>
            <p:nvPr/>
          </p:nvSpPr>
          <p:spPr>
            <a:xfrm>
              <a:off x="6394753" y="3989281"/>
              <a:ext cx="2552007" cy="1398424"/>
            </a:xfrm>
            <a:prstGeom prst="roundRect">
              <a:avLst/>
            </a:prstGeom>
            <a:noFill/>
            <a:ln>
              <a:solidFill>
                <a:srgbClr val="0B6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n>
                    <a:solidFill>
                      <a:srgbClr val="0B68A0"/>
                    </a:solidFill>
                  </a:ln>
                  <a:solidFill>
                    <a:srgbClr val="0B68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b="1" dirty="0">
                  <a:ln>
                    <a:solidFill>
                      <a:srgbClr val="0B68A0"/>
                    </a:solidFill>
                  </a:ln>
                  <a:solidFill>
                    <a:srgbClr val="0B68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ru-RU" b="1" dirty="0">
                  <a:ln>
                    <a:solidFill>
                      <a:srgbClr val="0B68A0"/>
                    </a:solidFill>
                  </a:ln>
                  <a:solidFill>
                    <a:srgbClr val="0B68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классов – </a:t>
              </a:r>
            </a:p>
            <a:p>
              <a:pPr algn="ctr"/>
              <a:r>
                <a:rPr lang="ru-RU" b="1" dirty="0">
                  <a:ln>
                    <a:solidFill>
                      <a:srgbClr val="0B68A0"/>
                    </a:solidFill>
                  </a:ln>
                  <a:solidFill>
                    <a:srgbClr val="0B68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en-US" b="1" dirty="0">
                  <a:ln>
                    <a:solidFill>
                      <a:srgbClr val="0B68A0"/>
                    </a:solidFill>
                  </a:ln>
                  <a:solidFill>
                    <a:srgbClr val="0B68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78</a:t>
              </a:r>
              <a:r>
                <a:rPr lang="ru-RU" b="1" dirty="0">
                  <a:ln>
                    <a:solidFill>
                      <a:srgbClr val="0B68A0"/>
                    </a:solidFill>
                  </a:ln>
                  <a:solidFill>
                    <a:srgbClr val="0B68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человек</a:t>
              </a:r>
            </a:p>
          </p:txBody>
        </p:sp>
      </p:grpSp>
      <p:sp>
        <p:nvSpPr>
          <p:cNvPr id="27" name="Google Shape;73;g25f6b18ee1c_3_42">
            <a:extLst>
              <a:ext uri="{FF2B5EF4-FFF2-40B4-BE49-F238E27FC236}">
                <a16:creationId xmlns:a16="http://schemas.microsoft.com/office/drawing/2014/main" id="{C90E0B1F-EF02-4FDF-8ABE-7F021F6E5EF0}"/>
              </a:ext>
            </a:extLst>
          </p:cNvPr>
          <p:cNvSpPr/>
          <p:nvPr/>
        </p:nvSpPr>
        <p:spPr>
          <a:xfrm>
            <a:off x="0" y="0"/>
            <a:ext cx="9153739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20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общеобразовательное учреждение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20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Калининграда гимназия №22</a:t>
            </a:r>
            <a:endParaRPr sz="20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098A033-8A36-8834-E1AB-4F19CDF3CD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0" y="73221"/>
            <a:ext cx="541758" cy="61555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B8E9229-EC6B-2BD6-4E89-2AB6F439E9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" b="100000" l="5090" r="96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1" y="51838"/>
            <a:ext cx="674475" cy="6583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36973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73;g25f6b18ee1c_3_42">
            <a:extLst>
              <a:ext uri="{FF2B5EF4-FFF2-40B4-BE49-F238E27FC236}">
                <a16:creationId xmlns:a16="http://schemas.microsoft.com/office/drawing/2014/main" id="{C90E0B1F-EF02-4FDF-8ABE-7F021F6E5EF0}"/>
              </a:ext>
            </a:extLst>
          </p:cNvPr>
          <p:cNvSpPr/>
          <p:nvPr/>
        </p:nvSpPr>
        <p:spPr>
          <a:xfrm>
            <a:off x="0" y="0"/>
            <a:ext cx="9153739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32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Дошкольный уровень образования</a:t>
            </a:r>
            <a:endParaRPr sz="32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098A033-8A36-8834-E1AB-4F19CDF3CD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0" y="73221"/>
            <a:ext cx="541758" cy="61555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B8E9229-EC6B-2BD6-4E89-2AB6F439E9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" b="100000" l="5090" r="96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1" y="51838"/>
            <a:ext cx="674475" cy="658321"/>
          </a:xfrm>
          <a:prstGeom prst="ellipse">
            <a:avLst/>
          </a:prstGeom>
        </p:spPr>
      </p:pic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D2220AFA-168E-4F35-9361-0F8C25B80BF6}"/>
              </a:ext>
            </a:extLst>
          </p:cNvPr>
          <p:cNvSpPr txBox="1">
            <a:spLocks/>
          </p:cNvSpPr>
          <p:nvPr/>
        </p:nvSpPr>
        <p:spPr>
          <a:xfrm>
            <a:off x="442648" y="933910"/>
            <a:ext cx="2425394" cy="7965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Естественно-научное направление</a:t>
            </a:r>
          </a:p>
        </p:txBody>
      </p:sp>
      <p:sp>
        <p:nvSpPr>
          <p:cNvPr id="47" name="Скругленный прямоугольник 6">
            <a:extLst>
              <a:ext uri="{FF2B5EF4-FFF2-40B4-BE49-F238E27FC236}">
                <a16:creationId xmlns:a16="http://schemas.microsoft.com/office/drawing/2014/main" id="{1A60F81E-838D-4830-BD68-45933D7D1CF2}"/>
              </a:ext>
            </a:extLst>
          </p:cNvPr>
          <p:cNvSpPr/>
          <p:nvPr/>
        </p:nvSpPr>
        <p:spPr>
          <a:xfrm>
            <a:off x="3371432" y="2082747"/>
            <a:ext cx="1306895" cy="489004"/>
          </a:xfrm>
          <a:prstGeom prst="roundRect">
            <a:avLst/>
          </a:prstGeom>
          <a:ln>
            <a:solidFill>
              <a:srgbClr val="0B68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05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развитие</a:t>
            </a:r>
          </a:p>
        </p:txBody>
      </p:sp>
      <p:sp>
        <p:nvSpPr>
          <p:cNvPr id="48" name="Скругленный прямоугольник 8">
            <a:extLst>
              <a:ext uri="{FF2B5EF4-FFF2-40B4-BE49-F238E27FC236}">
                <a16:creationId xmlns:a16="http://schemas.microsoft.com/office/drawing/2014/main" id="{6C9DDA60-A5B5-48FF-8502-766AC147A76F}"/>
              </a:ext>
            </a:extLst>
          </p:cNvPr>
          <p:cNvSpPr/>
          <p:nvPr/>
        </p:nvSpPr>
        <p:spPr>
          <a:xfrm>
            <a:off x="3698849" y="3087000"/>
            <a:ext cx="2076894" cy="309780"/>
          </a:xfrm>
          <a:prstGeom prst="roundRect">
            <a:avLst/>
          </a:prstGeom>
          <a:ln>
            <a:solidFill>
              <a:srgbClr val="0B68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05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Робототехника</a:t>
            </a:r>
          </a:p>
        </p:txBody>
      </p:sp>
      <p:sp>
        <p:nvSpPr>
          <p:cNvPr id="49" name="Стрелка вниз 9">
            <a:extLst>
              <a:ext uri="{FF2B5EF4-FFF2-40B4-BE49-F238E27FC236}">
                <a16:creationId xmlns:a16="http://schemas.microsoft.com/office/drawing/2014/main" id="{A3B6B434-E073-49ED-A4B3-8ADFD6F73E08}"/>
              </a:ext>
            </a:extLst>
          </p:cNvPr>
          <p:cNvSpPr/>
          <p:nvPr/>
        </p:nvSpPr>
        <p:spPr>
          <a:xfrm>
            <a:off x="743300" y="1749004"/>
            <a:ext cx="217369" cy="289943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50" name="Стрелка вниз 12">
            <a:extLst>
              <a:ext uri="{FF2B5EF4-FFF2-40B4-BE49-F238E27FC236}">
                <a16:creationId xmlns:a16="http://schemas.microsoft.com/office/drawing/2014/main" id="{C035993D-6126-4535-8CA3-97BE6CE3F70E}"/>
              </a:ext>
            </a:extLst>
          </p:cNvPr>
          <p:cNvSpPr/>
          <p:nvPr/>
        </p:nvSpPr>
        <p:spPr>
          <a:xfrm>
            <a:off x="5265301" y="1757434"/>
            <a:ext cx="217369" cy="302257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51" name="Стрелка вниз 13">
            <a:extLst>
              <a:ext uri="{FF2B5EF4-FFF2-40B4-BE49-F238E27FC236}">
                <a16:creationId xmlns:a16="http://schemas.microsoft.com/office/drawing/2014/main" id="{C981E030-10D3-40F6-9D76-B7277840C7EF}"/>
              </a:ext>
            </a:extLst>
          </p:cNvPr>
          <p:cNvSpPr/>
          <p:nvPr/>
        </p:nvSpPr>
        <p:spPr>
          <a:xfrm>
            <a:off x="2336954" y="1734267"/>
            <a:ext cx="217369" cy="325424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52" name="Скругленный прямоугольник 14">
            <a:extLst>
              <a:ext uri="{FF2B5EF4-FFF2-40B4-BE49-F238E27FC236}">
                <a16:creationId xmlns:a16="http://schemas.microsoft.com/office/drawing/2014/main" id="{F081A74E-ED54-484C-AD59-8545B4605682}"/>
              </a:ext>
            </a:extLst>
          </p:cNvPr>
          <p:cNvSpPr/>
          <p:nvPr/>
        </p:nvSpPr>
        <p:spPr>
          <a:xfrm>
            <a:off x="158450" y="2082746"/>
            <a:ext cx="1713708" cy="639189"/>
          </a:xfrm>
          <a:prstGeom prst="roundRect">
            <a:avLst/>
          </a:prstGeom>
          <a:ln>
            <a:solidFill>
              <a:srgbClr val="0B68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05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 с живой и неживой природой</a:t>
            </a:r>
          </a:p>
        </p:txBody>
      </p:sp>
      <p:sp>
        <p:nvSpPr>
          <p:cNvPr id="53" name="Стрелка вниз 15">
            <a:extLst>
              <a:ext uri="{FF2B5EF4-FFF2-40B4-BE49-F238E27FC236}">
                <a16:creationId xmlns:a16="http://schemas.microsoft.com/office/drawing/2014/main" id="{17B91AC5-08C3-43C1-85DF-8A27806CFEAE}"/>
              </a:ext>
            </a:extLst>
          </p:cNvPr>
          <p:cNvSpPr/>
          <p:nvPr/>
        </p:nvSpPr>
        <p:spPr>
          <a:xfrm>
            <a:off x="4695752" y="1754635"/>
            <a:ext cx="217369" cy="1289826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54" name="Скругленный прямоугольник 16">
            <a:extLst>
              <a:ext uri="{FF2B5EF4-FFF2-40B4-BE49-F238E27FC236}">
                <a16:creationId xmlns:a16="http://schemas.microsoft.com/office/drawing/2014/main" id="{667A75DF-783E-4CBC-B0D0-00A9B48512F3}"/>
              </a:ext>
            </a:extLst>
          </p:cNvPr>
          <p:cNvSpPr/>
          <p:nvPr/>
        </p:nvSpPr>
        <p:spPr>
          <a:xfrm>
            <a:off x="4913121" y="2082747"/>
            <a:ext cx="1381024" cy="489004"/>
          </a:xfrm>
          <a:prstGeom prst="roundRect">
            <a:avLst/>
          </a:prstGeom>
          <a:ln>
            <a:solidFill>
              <a:srgbClr val="0B68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05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ru-RU" sz="105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конструирование</a:t>
            </a:r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id="{21054715-16BD-4B84-ACD5-B90E9A8CE270}"/>
              </a:ext>
            </a:extLst>
          </p:cNvPr>
          <p:cNvSpPr txBox="1">
            <a:spLocks/>
          </p:cNvSpPr>
          <p:nvPr/>
        </p:nvSpPr>
        <p:spPr>
          <a:xfrm>
            <a:off x="6478140" y="919419"/>
            <a:ext cx="2173079" cy="7965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Лингвистическое образование</a:t>
            </a:r>
          </a:p>
        </p:txBody>
      </p:sp>
      <p:sp>
        <p:nvSpPr>
          <p:cNvPr id="56" name="Скругленный прямоугольник 23">
            <a:extLst>
              <a:ext uri="{FF2B5EF4-FFF2-40B4-BE49-F238E27FC236}">
                <a16:creationId xmlns:a16="http://schemas.microsoft.com/office/drawing/2014/main" id="{3107FE43-91C3-45D7-871E-EA7CE165B285}"/>
              </a:ext>
            </a:extLst>
          </p:cNvPr>
          <p:cNvSpPr/>
          <p:nvPr/>
        </p:nvSpPr>
        <p:spPr>
          <a:xfrm>
            <a:off x="6364038" y="2070393"/>
            <a:ext cx="1381024" cy="1950442"/>
          </a:xfrm>
          <a:prstGeom prst="roundRect">
            <a:avLst/>
          </a:prstGeom>
          <a:ln>
            <a:solidFill>
              <a:srgbClr val="0B68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05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Модули погружения в языковую среду в рамках образовательных областей: познавательное, речевое художественно – эстетическое развитие</a:t>
            </a:r>
          </a:p>
        </p:txBody>
      </p:sp>
      <p:sp>
        <p:nvSpPr>
          <p:cNvPr id="57" name="Скругленный прямоугольник 24">
            <a:extLst>
              <a:ext uri="{FF2B5EF4-FFF2-40B4-BE49-F238E27FC236}">
                <a16:creationId xmlns:a16="http://schemas.microsoft.com/office/drawing/2014/main" id="{B7105EF6-5E77-4951-BDFB-32BAC10589F5}"/>
              </a:ext>
            </a:extLst>
          </p:cNvPr>
          <p:cNvSpPr/>
          <p:nvPr/>
        </p:nvSpPr>
        <p:spPr>
          <a:xfrm>
            <a:off x="7807785" y="2082745"/>
            <a:ext cx="1161502" cy="1177905"/>
          </a:xfrm>
          <a:prstGeom prst="roundRect">
            <a:avLst/>
          </a:prstGeom>
          <a:ln>
            <a:solidFill>
              <a:srgbClr val="0B68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05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английского языка в рамках парциальной программы</a:t>
            </a:r>
          </a:p>
        </p:txBody>
      </p:sp>
      <p:sp>
        <p:nvSpPr>
          <p:cNvPr id="60" name="Заголовок 1">
            <a:extLst>
              <a:ext uri="{FF2B5EF4-FFF2-40B4-BE49-F238E27FC236}">
                <a16:creationId xmlns:a16="http://schemas.microsoft.com/office/drawing/2014/main" id="{57BCB2E5-8077-4F75-9BFD-B8B4F8F092BC}"/>
              </a:ext>
            </a:extLst>
          </p:cNvPr>
          <p:cNvSpPr txBox="1">
            <a:spLocks/>
          </p:cNvSpPr>
          <p:nvPr/>
        </p:nvSpPr>
        <p:spPr>
          <a:xfrm>
            <a:off x="3356459" y="933910"/>
            <a:ext cx="2285965" cy="7965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направление</a:t>
            </a:r>
          </a:p>
        </p:txBody>
      </p:sp>
      <p:sp>
        <p:nvSpPr>
          <p:cNvPr id="61" name="Стрелка вниз 31">
            <a:extLst>
              <a:ext uri="{FF2B5EF4-FFF2-40B4-BE49-F238E27FC236}">
                <a16:creationId xmlns:a16="http://schemas.microsoft.com/office/drawing/2014/main" id="{458192F6-2EF4-4D4D-8F5F-1E3D52E06A41}"/>
              </a:ext>
            </a:extLst>
          </p:cNvPr>
          <p:cNvSpPr/>
          <p:nvPr/>
        </p:nvSpPr>
        <p:spPr>
          <a:xfrm>
            <a:off x="3849669" y="1755458"/>
            <a:ext cx="217369" cy="302257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62" name="Скругленный прямоугольник 42">
            <a:extLst>
              <a:ext uri="{FF2B5EF4-FFF2-40B4-BE49-F238E27FC236}">
                <a16:creationId xmlns:a16="http://schemas.microsoft.com/office/drawing/2014/main" id="{32A3E204-9522-4F2B-B2C7-502CE7BA93CF}"/>
              </a:ext>
            </a:extLst>
          </p:cNvPr>
          <p:cNvSpPr/>
          <p:nvPr/>
        </p:nvSpPr>
        <p:spPr>
          <a:xfrm>
            <a:off x="1939254" y="2082745"/>
            <a:ext cx="1352848" cy="489005"/>
          </a:xfrm>
          <a:prstGeom prst="roundRect">
            <a:avLst/>
          </a:prstGeom>
          <a:ln>
            <a:solidFill>
              <a:srgbClr val="0B68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05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Эко-лаборатория «Росток»</a:t>
            </a:r>
          </a:p>
        </p:txBody>
      </p:sp>
      <p:sp>
        <p:nvSpPr>
          <p:cNvPr id="63" name="Стрелка вниз 12">
            <a:extLst>
              <a:ext uri="{FF2B5EF4-FFF2-40B4-BE49-F238E27FC236}">
                <a16:creationId xmlns:a16="http://schemas.microsoft.com/office/drawing/2014/main" id="{D4065AD3-D76C-4AF4-A7A1-B6ED0EF1B790}"/>
              </a:ext>
            </a:extLst>
          </p:cNvPr>
          <p:cNvSpPr/>
          <p:nvPr/>
        </p:nvSpPr>
        <p:spPr>
          <a:xfrm>
            <a:off x="6958015" y="1741274"/>
            <a:ext cx="217369" cy="302257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64" name="Стрелка вниз 12">
            <a:extLst>
              <a:ext uri="{FF2B5EF4-FFF2-40B4-BE49-F238E27FC236}">
                <a16:creationId xmlns:a16="http://schemas.microsoft.com/office/drawing/2014/main" id="{B04FDFAA-D199-4946-8823-07E9D8659115}"/>
              </a:ext>
            </a:extLst>
          </p:cNvPr>
          <p:cNvSpPr/>
          <p:nvPr/>
        </p:nvSpPr>
        <p:spPr>
          <a:xfrm>
            <a:off x="8253361" y="1748212"/>
            <a:ext cx="217369" cy="302257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399" y="3074254"/>
            <a:ext cx="1603207" cy="1791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9411" y="3074254"/>
            <a:ext cx="1215633" cy="1803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2600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73;g25f6b18ee1c_3_42">
            <a:extLst>
              <a:ext uri="{FF2B5EF4-FFF2-40B4-BE49-F238E27FC236}">
                <a16:creationId xmlns:a16="http://schemas.microsoft.com/office/drawing/2014/main" id="{C90E0B1F-EF02-4FDF-8ABE-7F021F6E5EF0}"/>
              </a:ext>
            </a:extLst>
          </p:cNvPr>
          <p:cNvSpPr/>
          <p:nvPr/>
        </p:nvSpPr>
        <p:spPr>
          <a:xfrm>
            <a:off x="0" y="0"/>
            <a:ext cx="9153739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32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Начальная школа</a:t>
            </a:r>
            <a:endParaRPr sz="32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098A033-8A36-8834-E1AB-4F19CDF3CD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0" y="73221"/>
            <a:ext cx="541758" cy="61555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B8E9229-EC6B-2BD6-4E89-2AB6F439E9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" b="100000" l="5090" r="96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1" y="51838"/>
            <a:ext cx="674475" cy="658321"/>
          </a:xfrm>
          <a:prstGeom prst="ellipse">
            <a:avLst/>
          </a:prstGeom>
        </p:spPr>
      </p:pic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D2220AFA-168E-4F35-9361-0F8C25B80BF6}"/>
              </a:ext>
            </a:extLst>
          </p:cNvPr>
          <p:cNvSpPr txBox="1">
            <a:spLocks/>
          </p:cNvSpPr>
          <p:nvPr/>
        </p:nvSpPr>
        <p:spPr>
          <a:xfrm>
            <a:off x="442648" y="933910"/>
            <a:ext cx="2425394" cy="7965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Естественно-научное направление</a:t>
            </a:r>
          </a:p>
        </p:txBody>
      </p:sp>
      <p:sp>
        <p:nvSpPr>
          <p:cNvPr id="49" name="Стрелка вниз 9">
            <a:extLst>
              <a:ext uri="{FF2B5EF4-FFF2-40B4-BE49-F238E27FC236}">
                <a16:creationId xmlns:a16="http://schemas.microsoft.com/office/drawing/2014/main" id="{A3B6B434-E073-49ED-A4B3-8ADFD6F73E08}"/>
              </a:ext>
            </a:extLst>
          </p:cNvPr>
          <p:cNvSpPr/>
          <p:nvPr/>
        </p:nvSpPr>
        <p:spPr>
          <a:xfrm>
            <a:off x="743300" y="1749004"/>
            <a:ext cx="217369" cy="289943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50" name="Стрелка вниз 12">
            <a:extLst>
              <a:ext uri="{FF2B5EF4-FFF2-40B4-BE49-F238E27FC236}">
                <a16:creationId xmlns:a16="http://schemas.microsoft.com/office/drawing/2014/main" id="{C035993D-6126-4535-8CA3-97BE6CE3F70E}"/>
              </a:ext>
            </a:extLst>
          </p:cNvPr>
          <p:cNvSpPr/>
          <p:nvPr/>
        </p:nvSpPr>
        <p:spPr>
          <a:xfrm>
            <a:off x="5265301" y="1757434"/>
            <a:ext cx="217369" cy="302257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51" name="Стрелка вниз 13">
            <a:extLst>
              <a:ext uri="{FF2B5EF4-FFF2-40B4-BE49-F238E27FC236}">
                <a16:creationId xmlns:a16="http://schemas.microsoft.com/office/drawing/2014/main" id="{C981E030-10D3-40F6-9D76-B7277840C7EF}"/>
              </a:ext>
            </a:extLst>
          </p:cNvPr>
          <p:cNvSpPr/>
          <p:nvPr/>
        </p:nvSpPr>
        <p:spPr>
          <a:xfrm>
            <a:off x="2336954" y="1734267"/>
            <a:ext cx="217369" cy="325424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53" name="Стрелка вниз 15">
            <a:extLst>
              <a:ext uri="{FF2B5EF4-FFF2-40B4-BE49-F238E27FC236}">
                <a16:creationId xmlns:a16="http://schemas.microsoft.com/office/drawing/2014/main" id="{17B91AC5-08C3-43C1-85DF-8A27806CFEAE}"/>
              </a:ext>
            </a:extLst>
          </p:cNvPr>
          <p:cNvSpPr/>
          <p:nvPr/>
        </p:nvSpPr>
        <p:spPr>
          <a:xfrm>
            <a:off x="4696613" y="1730427"/>
            <a:ext cx="203858" cy="1009858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id="{21054715-16BD-4B84-ACD5-B90E9A8CE270}"/>
              </a:ext>
            </a:extLst>
          </p:cNvPr>
          <p:cNvSpPr txBox="1">
            <a:spLocks/>
          </p:cNvSpPr>
          <p:nvPr/>
        </p:nvSpPr>
        <p:spPr>
          <a:xfrm>
            <a:off x="6478140" y="919419"/>
            <a:ext cx="2173079" cy="7965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Лингвистическое образование</a:t>
            </a:r>
          </a:p>
        </p:txBody>
      </p:sp>
      <p:sp>
        <p:nvSpPr>
          <p:cNvPr id="60" name="Заголовок 1">
            <a:extLst>
              <a:ext uri="{FF2B5EF4-FFF2-40B4-BE49-F238E27FC236}">
                <a16:creationId xmlns:a16="http://schemas.microsoft.com/office/drawing/2014/main" id="{57BCB2E5-8077-4F75-9BFD-B8B4F8F092BC}"/>
              </a:ext>
            </a:extLst>
          </p:cNvPr>
          <p:cNvSpPr txBox="1">
            <a:spLocks/>
          </p:cNvSpPr>
          <p:nvPr/>
        </p:nvSpPr>
        <p:spPr>
          <a:xfrm>
            <a:off x="3122687" y="933910"/>
            <a:ext cx="2923694" cy="7965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направление</a:t>
            </a:r>
          </a:p>
        </p:txBody>
      </p:sp>
      <p:sp>
        <p:nvSpPr>
          <p:cNvPr id="61" name="Стрелка вниз 31">
            <a:extLst>
              <a:ext uri="{FF2B5EF4-FFF2-40B4-BE49-F238E27FC236}">
                <a16:creationId xmlns:a16="http://schemas.microsoft.com/office/drawing/2014/main" id="{458192F6-2EF4-4D4D-8F5F-1E3D52E06A41}"/>
              </a:ext>
            </a:extLst>
          </p:cNvPr>
          <p:cNvSpPr/>
          <p:nvPr/>
        </p:nvSpPr>
        <p:spPr>
          <a:xfrm>
            <a:off x="3871307" y="1748212"/>
            <a:ext cx="217369" cy="302257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63" name="Стрелка вниз 12">
            <a:extLst>
              <a:ext uri="{FF2B5EF4-FFF2-40B4-BE49-F238E27FC236}">
                <a16:creationId xmlns:a16="http://schemas.microsoft.com/office/drawing/2014/main" id="{D4065AD3-D76C-4AF4-A7A1-B6ED0EF1B790}"/>
              </a:ext>
            </a:extLst>
          </p:cNvPr>
          <p:cNvSpPr/>
          <p:nvPr/>
        </p:nvSpPr>
        <p:spPr>
          <a:xfrm>
            <a:off x="6958015" y="1741274"/>
            <a:ext cx="217369" cy="302257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64" name="Стрелка вниз 12">
            <a:extLst>
              <a:ext uri="{FF2B5EF4-FFF2-40B4-BE49-F238E27FC236}">
                <a16:creationId xmlns:a16="http://schemas.microsoft.com/office/drawing/2014/main" id="{B04FDFAA-D199-4946-8823-07E9D8659115}"/>
              </a:ext>
            </a:extLst>
          </p:cNvPr>
          <p:cNvSpPr/>
          <p:nvPr/>
        </p:nvSpPr>
        <p:spPr>
          <a:xfrm>
            <a:off x="8253361" y="1748212"/>
            <a:ext cx="217369" cy="302257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2" name="Скругленный прямоугольник 6">
            <a:extLst>
              <a:ext uri="{FF2B5EF4-FFF2-40B4-BE49-F238E27FC236}">
                <a16:creationId xmlns:a16="http://schemas.microsoft.com/office/drawing/2014/main" id="{63BA3429-C25C-4CCD-92BF-7FF6801F5A5C}"/>
              </a:ext>
            </a:extLst>
          </p:cNvPr>
          <p:cNvSpPr/>
          <p:nvPr/>
        </p:nvSpPr>
        <p:spPr>
          <a:xfrm>
            <a:off x="3374591" y="2080960"/>
            <a:ext cx="1306895" cy="478706"/>
          </a:xfrm>
          <a:prstGeom prst="roundRect">
            <a:avLst/>
          </a:prstGeom>
          <a:ln>
            <a:solidFill>
              <a:srgbClr val="0B68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05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развитие</a:t>
            </a:r>
          </a:p>
        </p:txBody>
      </p:sp>
      <p:sp>
        <p:nvSpPr>
          <p:cNvPr id="23" name="Скругленный прямоугольник 8">
            <a:extLst>
              <a:ext uri="{FF2B5EF4-FFF2-40B4-BE49-F238E27FC236}">
                <a16:creationId xmlns:a16="http://schemas.microsoft.com/office/drawing/2014/main" id="{E86BD40D-4723-4259-BD25-D433D625B624}"/>
              </a:ext>
            </a:extLst>
          </p:cNvPr>
          <p:cNvSpPr/>
          <p:nvPr/>
        </p:nvSpPr>
        <p:spPr>
          <a:xfrm>
            <a:off x="4264728" y="2768380"/>
            <a:ext cx="1190159" cy="346431"/>
          </a:xfrm>
          <a:prstGeom prst="roundRect">
            <a:avLst/>
          </a:prstGeom>
          <a:ln>
            <a:solidFill>
              <a:srgbClr val="0B68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05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Робототехника</a:t>
            </a:r>
          </a:p>
        </p:txBody>
      </p:sp>
      <p:sp>
        <p:nvSpPr>
          <p:cNvPr id="24" name="Скругленный прямоугольник 14">
            <a:extLst>
              <a:ext uri="{FF2B5EF4-FFF2-40B4-BE49-F238E27FC236}">
                <a16:creationId xmlns:a16="http://schemas.microsoft.com/office/drawing/2014/main" id="{A3A5AF99-A08B-42AC-8FC1-05C8613F2B3F}"/>
              </a:ext>
            </a:extLst>
          </p:cNvPr>
          <p:cNvSpPr/>
          <p:nvPr/>
        </p:nvSpPr>
        <p:spPr>
          <a:xfrm>
            <a:off x="148691" y="2055196"/>
            <a:ext cx="1619899" cy="668071"/>
          </a:xfrm>
          <a:prstGeom prst="roundRect">
            <a:avLst/>
          </a:prstGeom>
          <a:ln>
            <a:solidFill>
              <a:srgbClr val="0B68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05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 с живой и неживой природой</a:t>
            </a:r>
          </a:p>
        </p:txBody>
      </p:sp>
      <p:sp>
        <p:nvSpPr>
          <p:cNvPr id="28" name="Скругленный прямоугольник 16">
            <a:extLst>
              <a:ext uri="{FF2B5EF4-FFF2-40B4-BE49-F238E27FC236}">
                <a16:creationId xmlns:a16="http://schemas.microsoft.com/office/drawing/2014/main" id="{C9F4D319-15B9-45E4-BBE3-BC8AE22DC4DB}"/>
              </a:ext>
            </a:extLst>
          </p:cNvPr>
          <p:cNvSpPr/>
          <p:nvPr/>
        </p:nvSpPr>
        <p:spPr>
          <a:xfrm>
            <a:off x="4902130" y="2085897"/>
            <a:ext cx="1446885" cy="346431"/>
          </a:xfrm>
          <a:prstGeom prst="roundRect">
            <a:avLst/>
          </a:prstGeom>
          <a:ln>
            <a:solidFill>
              <a:srgbClr val="0B68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05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Программирование</a:t>
            </a:r>
          </a:p>
        </p:txBody>
      </p:sp>
      <p:sp>
        <p:nvSpPr>
          <p:cNvPr id="29" name="Скругленный прямоугольник 23">
            <a:extLst>
              <a:ext uri="{FF2B5EF4-FFF2-40B4-BE49-F238E27FC236}">
                <a16:creationId xmlns:a16="http://schemas.microsoft.com/office/drawing/2014/main" id="{905846B2-1C64-4453-BC39-B4E2860B1A72}"/>
              </a:ext>
            </a:extLst>
          </p:cNvPr>
          <p:cNvSpPr/>
          <p:nvPr/>
        </p:nvSpPr>
        <p:spPr>
          <a:xfrm>
            <a:off x="6429118" y="2082745"/>
            <a:ext cx="1388625" cy="1950442"/>
          </a:xfrm>
          <a:prstGeom prst="roundRect">
            <a:avLst/>
          </a:prstGeom>
          <a:ln>
            <a:solidFill>
              <a:srgbClr val="0B68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05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Модули погружения в языковую среду в рамках образовательных областей: познавательное, речевое художественно-эстетическое развитие</a:t>
            </a:r>
          </a:p>
        </p:txBody>
      </p:sp>
      <p:sp>
        <p:nvSpPr>
          <p:cNvPr id="30" name="Скругленный прямоугольник 24">
            <a:extLst>
              <a:ext uri="{FF2B5EF4-FFF2-40B4-BE49-F238E27FC236}">
                <a16:creationId xmlns:a16="http://schemas.microsoft.com/office/drawing/2014/main" id="{A3FB725D-6441-485D-8CB1-82313663E529}"/>
              </a:ext>
            </a:extLst>
          </p:cNvPr>
          <p:cNvSpPr/>
          <p:nvPr/>
        </p:nvSpPr>
        <p:spPr>
          <a:xfrm>
            <a:off x="7903535" y="2082745"/>
            <a:ext cx="1097156" cy="1220436"/>
          </a:xfrm>
          <a:prstGeom prst="roundRect">
            <a:avLst/>
          </a:prstGeom>
          <a:ln>
            <a:solidFill>
              <a:srgbClr val="0B68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05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английского языка в рамках парциальной программы</a:t>
            </a:r>
          </a:p>
        </p:txBody>
      </p:sp>
      <p:sp>
        <p:nvSpPr>
          <p:cNvPr id="31" name="Скругленный прямоугольник 27">
            <a:extLst>
              <a:ext uri="{FF2B5EF4-FFF2-40B4-BE49-F238E27FC236}">
                <a16:creationId xmlns:a16="http://schemas.microsoft.com/office/drawing/2014/main" id="{235B7805-9806-48DF-BCA1-999D1F5A1A29}"/>
              </a:ext>
            </a:extLst>
          </p:cNvPr>
          <p:cNvSpPr/>
          <p:nvPr/>
        </p:nvSpPr>
        <p:spPr>
          <a:xfrm>
            <a:off x="1836823" y="2072214"/>
            <a:ext cx="1246966" cy="668071"/>
          </a:xfrm>
          <a:prstGeom prst="roundRect">
            <a:avLst/>
          </a:prstGeom>
          <a:ln>
            <a:solidFill>
              <a:srgbClr val="0B68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05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Занимательный окружающий мир</a:t>
            </a:r>
          </a:p>
        </p:txBody>
      </p:sp>
      <p:sp>
        <p:nvSpPr>
          <p:cNvPr id="32" name="Скругленный прямоугольник 28">
            <a:extLst>
              <a:ext uri="{FF2B5EF4-FFF2-40B4-BE49-F238E27FC236}">
                <a16:creationId xmlns:a16="http://schemas.microsoft.com/office/drawing/2014/main" id="{BA8947F4-3CA2-44E3-98FF-EC341131DA3B}"/>
              </a:ext>
            </a:extLst>
          </p:cNvPr>
          <p:cNvSpPr/>
          <p:nvPr/>
        </p:nvSpPr>
        <p:spPr>
          <a:xfrm>
            <a:off x="2744450" y="2781624"/>
            <a:ext cx="1338878" cy="332292"/>
          </a:xfrm>
          <a:prstGeom prst="roundRect">
            <a:avLst/>
          </a:prstGeom>
          <a:ln>
            <a:solidFill>
              <a:srgbClr val="0B68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05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</a:t>
            </a:r>
          </a:p>
        </p:txBody>
      </p:sp>
      <p:sp>
        <p:nvSpPr>
          <p:cNvPr id="33" name="Стрелка вниз 15">
            <a:extLst>
              <a:ext uri="{FF2B5EF4-FFF2-40B4-BE49-F238E27FC236}">
                <a16:creationId xmlns:a16="http://schemas.microsoft.com/office/drawing/2014/main" id="{3AC2392A-D6C3-4A03-8BB9-03C3901FF6BE}"/>
              </a:ext>
            </a:extLst>
          </p:cNvPr>
          <p:cNvSpPr/>
          <p:nvPr/>
        </p:nvSpPr>
        <p:spPr>
          <a:xfrm>
            <a:off x="3177617" y="1741274"/>
            <a:ext cx="203858" cy="1009858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70" y="2861479"/>
            <a:ext cx="1147921" cy="2039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475" y="3288809"/>
            <a:ext cx="1981357" cy="1488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2007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трелка вниз 9">
            <a:extLst>
              <a:ext uri="{FF2B5EF4-FFF2-40B4-BE49-F238E27FC236}">
                <a16:creationId xmlns:a16="http://schemas.microsoft.com/office/drawing/2014/main" id="{3C23E68E-D126-4F5F-A2FB-BDE259239F7F}"/>
              </a:ext>
            </a:extLst>
          </p:cNvPr>
          <p:cNvSpPr/>
          <p:nvPr/>
        </p:nvSpPr>
        <p:spPr>
          <a:xfrm>
            <a:off x="4381751" y="800906"/>
            <a:ext cx="217369" cy="1630512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7" name="Google Shape;73;g25f6b18ee1c_3_42">
            <a:extLst>
              <a:ext uri="{FF2B5EF4-FFF2-40B4-BE49-F238E27FC236}">
                <a16:creationId xmlns:a16="http://schemas.microsoft.com/office/drawing/2014/main" id="{C90E0B1F-EF02-4FDF-8ABE-7F021F6E5EF0}"/>
              </a:ext>
            </a:extLst>
          </p:cNvPr>
          <p:cNvSpPr/>
          <p:nvPr/>
        </p:nvSpPr>
        <p:spPr>
          <a:xfrm>
            <a:off x="0" y="0"/>
            <a:ext cx="9153739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24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Предпрофессиональное образование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24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(основная школа)</a:t>
            </a:r>
            <a:endParaRPr sz="24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098A033-8A36-8834-E1AB-4F19CDF3CD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0" y="73221"/>
            <a:ext cx="541758" cy="61555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B8E9229-EC6B-2BD6-4E89-2AB6F439E9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" b="100000" l="5090" r="96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1" y="51838"/>
            <a:ext cx="674475" cy="658321"/>
          </a:xfrm>
          <a:prstGeom prst="ellipse">
            <a:avLst/>
          </a:prstGeom>
        </p:spPr>
      </p:pic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D2220AFA-168E-4F35-9361-0F8C25B80BF6}"/>
              </a:ext>
            </a:extLst>
          </p:cNvPr>
          <p:cNvSpPr txBox="1">
            <a:spLocks/>
          </p:cNvSpPr>
          <p:nvPr/>
        </p:nvSpPr>
        <p:spPr>
          <a:xfrm>
            <a:off x="306522" y="1151777"/>
            <a:ext cx="2425394" cy="55652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Инженерный класс судостроительного профиля</a:t>
            </a:r>
          </a:p>
        </p:txBody>
      </p:sp>
      <p:sp>
        <p:nvSpPr>
          <p:cNvPr id="49" name="Стрелка вниз 9">
            <a:extLst>
              <a:ext uri="{FF2B5EF4-FFF2-40B4-BE49-F238E27FC236}">
                <a16:creationId xmlns:a16="http://schemas.microsoft.com/office/drawing/2014/main" id="{A3B6B434-E073-49ED-A4B3-8ADFD6F73E08}"/>
              </a:ext>
            </a:extLst>
          </p:cNvPr>
          <p:cNvSpPr/>
          <p:nvPr/>
        </p:nvSpPr>
        <p:spPr>
          <a:xfrm>
            <a:off x="1410534" y="807888"/>
            <a:ext cx="217369" cy="289943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id="{21054715-16BD-4B84-ACD5-B90E9A8CE270}"/>
              </a:ext>
            </a:extLst>
          </p:cNvPr>
          <p:cNvSpPr txBox="1">
            <a:spLocks/>
          </p:cNvSpPr>
          <p:nvPr/>
        </p:nvSpPr>
        <p:spPr>
          <a:xfrm>
            <a:off x="6528161" y="1143721"/>
            <a:ext cx="2173079" cy="564578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Инженерный класс космического профиля</a:t>
            </a:r>
          </a:p>
        </p:txBody>
      </p:sp>
      <p:sp>
        <p:nvSpPr>
          <p:cNvPr id="34" name="Стрелка вниз 9">
            <a:extLst>
              <a:ext uri="{FF2B5EF4-FFF2-40B4-BE49-F238E27FC236}">
                <a16:creationId xmlns:a16="http://schemas.microsoft.com/office/drawing/2014/main" id="{0F463408-C48A-4BD2-8AC3-D373EF23E8D0}"/>
              </a:ext>
            </a:extLst>
          </p:cNvPr>
          <p:cNvSpPr/>
          <p:nvPr/>
        </p:nvSpPr>
        <p:spPr>
          <a:xfrm>
            <a:off x="7580683" y="801822"/>
            <a:ext cx="217369" cy="289943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5" name="Стрелка вниз 9">
            <a:extLst>
              <a:ext uri="{FF2B5EF4-FFF2-40B4-BE49-F238E27FC236}">
                <a16:creationId xmlns:a16="http://schemas.microsoft.com/office/drawing/2014/main" id="{9F131860-28AC-4771-8C9A-0F28661404FD}"/>
              </a:ext>
            </a:extLst>
          </p:cNvPr>
          <p:cNvSpPr/>
          <p:nvPr/>
        </p:nvSpPr>
        <p:spPr>
          <a:xfrm>
            <a:off x="4738761" y="807888"/>
            <a:ext cx="217369" cy="289943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C3142ABF-AE00-4154-A23A-0B626C62C825}"/>
              </a:ext>
            </a:extLst>
          </p:cNvPr>
          <p:cNvSpPr txBox="1">
            <a:spLocks/>
          </p:cNvSpPr>
          <p:nvPr/>
        </p:nvSpPr>
        <p:spPr>
          <a:xfrm>
            <a:off x="3445938" y="2496041"/>
            <a:ext cx="2425394" cy="56457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Психолого-педагогический класс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D7EBE62C-8D09-4D6A-9C5C-398E0C7762F3}"/>
              </a:ext>
            </a:extLst>
          </p:cNvPr>
          <p:cNvSpPr txBox="1">
            <a:spLocks/>
          </p:cNvSpPr>
          <p:nvPr/>
        </p:nvSpPr>
        <p:spPr>
          <a:xfrm>
            <a:off x="1782265" y="1819882"/>
            <a:ext cx="2425394" cy="564578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Туристический класс</a:t>
            </a: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C7C7E376-E863-46FF-AA07-68108CB3273C}"/>
              </a:ext>
            </a:extLst>
          </p:cNvPr>
          <p:cNvSpPr txBox="1">
            <a:spLocks/>
          </p:cNvSpPr>
          <p:nvPr/>
        </p:nvSpPr>
        <p:spPr>
          <a:xfrm>
            <a:off x="5077317" y="1819881"/>
            <a:ext cx="2425394" cy="564578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класс</a:t>
            </a:r>
          </a:p>
        </p:txBody>
      </p:sp>
      <p:sp>
        <p:nvSpPr>
          <p:cNvPr id="39" name="Стрелка вниз 9">
            <a:extLst>
              <a:ext uri="{FF2B5EF4-FFF2-40B4-BE49-F238E27FC236}">
                <a16:creationId xmlns:a16="http://schemas.microsoft.com/office/drawing/2014/main" id="{4124BBBA-DA7E-4DE7-8266-FBD793686C44}"/>
              </a:ext>
            </a:extLst>
          </p:cNvPr>
          <p:cNvSpPr/>
          <p:nvPr/>
        </p:nvSpPr>
        <p:spPr>
          <a:xfrm>
            <a:off x="2871557" y="801821"/>
            <a:ext cx="217369" cy="963184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40" name="Стрелка вниз 9">
            <a:extLst>
              <a:ext uri="{FF2B5EF4-FFF2-40B4-BE49-F238E27FC236}">
                <a16:creationId xmlns:a16="http://schemas.microsoft.com/office/drawing/2014/main" id="{B8072F7B-3DCE-43D1-8CCC-D3DBCF069FD8}"/>
              </a:ext>
            </a:extLst>
          </p:cNvPr>
          <p:cNvSpPr/>
          <p:nvPr/>
        </p:nvSpPr>
        <p:spPr>
          <a:xfrm>
            <a:off x="6199784" y="800906"/>
            <a:ext cx="217369" cy="963184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60" name="Заголовок 1">
            <a:extLst>
              <a:ext uri="{FF2B5EF4-FFF2-40B4-BE49-F238E27FC236}">
                <a16:creationId xmlns:a16="http://schemas.microsoft.com/office/drawing/2014/main" id="{57BCB2E5-8077-4F75-9BFD-B8B4F8F092BC}"/>
              </a:ext>
            </a:extLst>
          </p:cNvPr>
          <p:cNvSpPr txBox="1">
            <a:spLocks/>
          </p:cNvSpPr>
          <p:nvPr/>
        </p:nvSpPr>
        <p:spPr>
          <a:xfrm>
            <a:off x="3165083" y="1143720"/>
            <a:ext cx="2923694" cy="564579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Инженерный класс железнодорожного профиля</a:t>
            </a:r>
          </a:p>
        </p:txBody>
      </p:sp>
      <p:sp>
        <p:nvSpPr>
          <p:cNvPr id="42" name="Скругленный прямоугольник 4">
            <a:extLst>
              <a:ext uri="{FF2B5EF4-FFF2-40B4-BE49-F238E27FC236}">
                <a16:creationId xmlns:a16="http://schemas.microsoft.com/office/drawing/2014/main" id="{5DEF8D51-D387-4FDA-B9E0-84DAD8F21FB8}"/>
              </a:ext>
            </a:extLst>
          </p:cNvPr>
          <p:cNvSpPr/>
          <p:nvPr/>
        </p:nvSpPr>
        <p:spPr>
          <a:xfrm>
            <a:off x="2233781" y="3224433"/>
            <a:ext cx="4849707" cy="355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B68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планы</a:t>
            </a: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9B1E9112-5AC4-4789-B99B-122B8421392F}"/>
              </a:ext>
            </a:extLst>
          </p:cNvPr>
          <p:cNvSpPr txBox="1">
            <a:spLocks/>
          </p:cNvSpPr>
          <p:nvPr/>
        </p:nvSpPr>
        <p:spPr>
          <a:xfrm>
            <a:off x="2313367" y="3913993"/>
            <a:ext cx="2159396" cy="5645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Агро-класс</a:t>
            </a: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A91CA0CD-C41A-4430-B989-4C14F20BE817}"/>
              </a:ext>
            </a:extLst>
          </p:cNvPr>
          <p:cNvSpPr txBox="1">
            <a:spLocks/>
          </p:cNvSpPr>
          <p:nvPr/>
        </p:nvSpPr>
        <p:spPr>
          <a:xfrm>
            <a:off x="4987087" y="3913993"/>
            <a:ext cx="2037490" cy="5645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Сириус-класс</a:t>
            </a:r>
          </a:p>
        </p:txBody>
      </p:sp>
      <p:sp>
        <p:nvSpPr>
          <p:cNvPr id="45" name="Стрелка вниз 9">
            <a:extLst>
              <a:ext uri="{FF2B5EF4-FFF2-40B4-BE49-F238E27FC236}">
                <a16:creationId xmlns:a16="http://schemas.microsoft.com/office/drawing/2014/main" id="{904347FF-25F6-41E3-8DCC-3FB83D26E235}"/>
              </a:ext>
            </a:extLst>
          </p:cNvPr>
          <p:cNvSpPr/>
          <p:nvPr/>
        </p:nvSpPr>
        <p:spPr>
          <a:xfrm>
            <a:off x="3345027" y="3635308"/>
            <a:ext cx="201822" cy="237712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47" name="Стрелка вниз 9">
            <a:extLst>
              <a:ext uri="{FF2B5EF4-FFF2-40B4-BE49-F238E27FC236}">
                <a16:creationId xmlns:a16="http://schemas.microsoft.com/office/drawing/2014/main" id="{02A15B83-BE88-4E60-A8B1-A4167073F7CA}"/>
              </a:ext>
            </a:extLst>
          </p:cNvPr>
          <p:cNvSpPr/>
          <p:nvPr/>
        </p:nvSpPr>
        <p:spPr>
          <a:xfrm>
            <a:off x="5904921" y="3635308"/>
            <a:ext cx="201822" cy="237712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</p:spTree>
    <p:extLst>
      <p:ext uri="{BB962C8B-B14F-4D97-AF65-F5344CB8AC3E}">
        <p14:creationId xmlns:p14="http://schemas.microsoft.com/office/powerpoint/2010/main" val="132958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трелка вниз 9">
            <a:extLst>
              <a:ext uri="{FF2B5EF4-FFF2-40B4-BE49-F238E27FC236}">
                <a16:creationId xmlns:a16="http://schemas.microsoft.com/office/drawing/2014/main" id="{3C23E68E-D126-4F5F-A2FB-BDE259239F7F}"/>
              </a:ext>
            </a:extLst>
          </p:cNvPr>
          <p:cNvSpPr/>
          <p:nvPr/>
        </p:nvSpPr>
        <p:spPr>
          <a:xfrm>
            <a:off x="4381751" y="800906"/>
            <a:ext cx="217369" cy="1630512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7" name="Google Shape;73;g25f6b18ee1c_3_42">
            <a:extLst>
              <a:ext uri="{FF2B5EF4-FFF2-40B4-BE49-F238E27FC236}">
                <a16:creationId xmlns:a16="http://schemas.microsoft.com/office/drawing/2014/main" id="{C90E0B1F-EF02-4FDF-8ABE-7F021F6E5EF0}"/>
              </a:ext>
            </a:extLst>
          </p:cNvPr>
          <p:cNvSpPr/>
          <p:nvPr/>
        </p:nvSpPr>
        <p:spPr>
          <a:xfrm>
            <a:off x="0" y="0"/>
            <a:ext cx="9153739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24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Предпрофессиональное образование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24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(старшая школа)</a:t>
            </a:r>
            <a:endParaRPr sz="24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098A033-8A36-8834-E1AB-4F19CDF3CD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0" y="73221"/>
            <a:ext cx="541758" cy="61555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B8E9229-EC6B-2BD6-4E89-2AB6F439E9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" b="100000" l="5090" r="96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1" y="51838"/>
            <a:ext cx="674475" cy="658321"/>
          </a:xfrm>
          <a:prstGeom prst="ellipse">
            <a:avLst/>
          </a:prstGeom>
        </p:spPr>
      </p:pic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D2220AFA-168E-4F35-9361-0F8C25B80BF6}"/>
              </a:ext>
            </a:extLst>
          </p:cNvPr>
          <p:cNvSpPr txBox="1">
            <a:spLocks/>
          </p:cNvSpPr>
          <p:nvPr/>
        </p:nvSpPr>
        <p:spPr>
          <a:xfrm>
            <a:off x="306522" y="1151777"/>
            <a:ext cx="2425394" cy="55652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Инженерный класс судостроительного профиля</a:t>
            </a:r>
          </a:p>
        </p:txBody>
      </p:sp>
      <p:sp>
        <p:nvSpPr>
          <p:cNvPr id="49" name="Стрелка вниз 9">
            <a:extLst>
              <a:ext uri="{FF2B5EF4-FFF2-40B4-BE49-F238E27FC236}">
                <a16:creationId xmlns:a16="http://schemas.microsoft.com/office/drawing/2014/main" id="{A3B6B434-E073-49ED-A4B3-8ADFD6F73E08}"/>
              </a:ext>
            </a:extLst>
          </p:cNvPr>
          <p:cNvSpPr/>
          <p:nvPr/>
        </p:nvSpPr>
        <p:spPr>
          <a:xfrm>
            <a:off x="1410534" y="807888"/>
            <a:ext cx="217369" cy="289943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id="{21054715-16BD-4B84-ACD5-B90E9A8CE270}"/>
              </a:ext>
            </a:extLst>
          </p:cNvPr>
          <p:cNvSpPr txBox="1">
            <a:spLocks/>
          </p:cNvSpPr>
          <p:nvPr/>
        </p:nvSpPr>
        <p:spPr>
          <a:xfrm>
            <a:off x="6528161" y="1143721"/>
            <a:ext cx="2173079" cy="564578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Инженерный класс космического профиля</a:t>
            </a:r>
          </a:p>
        </p:txBody>
      </p:sp>
      <p:sp>
        <p:nvSpPr>
          <p:cNvPr id="34" name="Стрелка вниз 9">
            <a:extLst>
              <a:ext uri="{FF2B5EF4-FFF2-40B4-BE49-F238E27FC236}">
                <a16:creationId xmlns:a16="http://schemas.microsoft.com/office/drawing/2014/main" id="{0F463408-C48A-4BD2-8AC3-D373EF23E8D0}"/>
              </a:ext>
            </a:extLst>
          </p:cNvPr>
          <p:cNvSpPr/>
          <p:nvPr/>
        </p:nvSpPr>
        <p:spPr>
          <a:xfrm>
            <a:off x="7580683" y="801822"/>
            <a:ext cx="217369" cy="289943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C3142ABF-AE00-4154-A23A-0B626C62C825}"/>
              </a:ext>
            </a:extLst>
          </p:cNvPr>
          <p:cNvSpPr txBox="1">
            <a:spLocks/>
          </p:cNvSpPr>
          <p:nvPr/>
        </p:nvSpPr>
        <p:spPr>
          <a:xfrm>
            <a:off x="3445938" y="2496041"/>
            <a:ext cx="2425394" cy="56457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Психолого-педагогический класс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D7EBE62C-8D09-4D6A-9C5C-398E0C7762F3}"/>
              </a:ext>
            </a:extLst>
          </p:cNvPr>
          <p:cNvSpPr txBox="1">
            <a:spLocks/>
          </p:cNvSpPr>
          <p:nvPr/>
        </p:nvSpPr>
        <p:spPr>
          <a:xfrm>
            <a:off x="1782265" y="1819882"/>
            <a:ext cx="2425394" cy="564578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Туристический класс</a:t>
            </a: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C7C7E376-E863-46FF-AA07-68108CB3273C}"/>
              </a:ext>
            </a:extLst>
          </p:cNvPr>
          <p:cNvSpPr txBox="1">
            <a:spLocks/>
          </p:cNvSpPr>
          <p:nvPr/>
        </p:nvSpPr>
        <p:spPr>
          <a:xfrm>
            <a:off x="5077317" y="1819881"/>
            <a:ext cx="2425394" cy="564578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класс</a:t>
            </a:r>
          </a:p>
        </p:txBody>
      </p:sp>
      <p:sp>
        <p:nvSpPr>
          <p:cNvPr id="39" name="Стрелка вниз 9">
            <a:extLst>
              <a:ext uri="{FF2B5EF4-FFF2-40B4-BE49-F238E27FC236}">
                <a16:creationId xmlns:a16="http://schemas.microsoft.com/office/drawing/2014/main" id="{4124BBBA-DA7E-4DE7-8266-FBD793686C44}"/>
              </a:ext>
            </a:extLst>
          </p:cNvPr>
          <p:cNvSpPr/>
          <p:nvPr/>
        </p:nvSpPr>
        <p:spPr>
          <a:xfrm>
            <a:off x="2871557" y="801821"/>
            <a:ext cx="217369" cy="963184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40" name="Стрелка вниз 9">
            <a:extLst>
              <a:ext uri="{FF2B5EF4-FFF2-40B4-BE49-F238E27FC236}">
                <a16:creationId xmlns:a16="http://schemas.microsoft.com/office/drawing/2014/main" id="{B8072F7B-3DCE-43D1-8CCC-D3DBCF069FD8}"/>
              </a:ext>
            </a:extLst>
          </p:cNvPr>
          <p:cNvSpPr/>
          <p:nvPr/>
        </p:nvSpPr>
        <p:spPr>
          <a:xfrm>
            <a:off x="6199784" y="800906"/>
            <a:ext cx="217369" cy="963184"/>
          </a:xfrm>
          <a:prstGeom prst="downArrow">
            <a:avLst/>
          </a:prstGeom>
          <a:gradFill flip="none" rotWithShape="1">
            <a:gsLst>
              <a:gs pos="0">
                <a:srgbClr val="0B68A0">
                  <a:tint val="66000"/>
                  <a:satMod val="160000"/>
                </a:srgbClr>
              </a:gs>
              <a:gs pos="50000">
                <a:srgbClr val="0B68A0">
                  <a:tint val="44500"/>
                  <a:satMod val="160000"/>
                </a:srgbClr>
              </a:gs>
              <a:gs pos="100000">
                <a:srgbClr val="0B68A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pic>
        <p:nvPicPr>
          <p:cNvPr id="15" name="Рисунок 14" descr="Изображение выглядит как Графика, круг, Шрифт, снимок экрана&#10;&#10;Содержимое, созданное искусственным интеллектом, может быть неверным.">
            <a:hlinkClick r:id="rId5" action="ppaction://hlinkfile"/>
            <a:extLst>
              <a:ext uri="{FF2B5EF4-FFF2-40B4-BE49-F238E27FC236}">
                <a16:creationId xmlns:a16="http://schemas.microsoft.com/office/drawing/2014/main" id="{C7DF2B5F-1F26-478C-59D1-6EE6E5906D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4135" y="3392200"/>
            <a:ext cx="1452599" cy="145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18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73;g25f6b18ee1c_3_42">
            <a:extLst>
              <a:ext uri="{FF2B5EF4-FFF2-40B4-BE49-F238E27FC236}">
                <a16:creationId xmlns:a16="http://schemas.microsoft.com/office/drawing/2014/main" id="{C90E0B1F-EF02-4FDF-8ABE-7F021F6E5EF0}"/>
              </a:ext>
            </a:extLst>
          </p:cNvPr>
          <p:cNvSpPr/>
          <p:nvPr/>
        </p:nvSpPr>
        <p:spPr>
          <a:xfrm>
            <a:off x="0" y="0"/>
            <a:ext cx="9153739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24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Инженерный класс судостроительного профиля</a:t>
            </a:r>
            <a:endParaRPr sz="24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098A033-8A36-8834-E1AB-4F19CDF3CD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0" y="73221"/>
            <a:ext cx="541758" cy="61555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B8E9229-EC6B-2BD6-4E89-2AB6F439E9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" b="100000" l="5090" r="96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1" y="51838"/>
            <a:ext cx="674475" cy="658321"/>
          </a:xfrm>
          <a:prstGeom prst="ellipse">
            <a:avLst/>
          </a:prstGeom>
        </p:spPr>
      </p:pic>
      <p:sp>
        <p:nvSpPr>
          <p:cNvPr id="15" name="Скругленный прямоугольник 10">
            <a:extLst>
              <a:ext uri="{FF2B5EF4-FFF2-40B4-BE49-F238E27FC236}">
                <a16:creationId xmlns:a16="http://schemas.microsoft.com/office/drawing/2014/main" id="{1B9A1C41-4EA9-4442-A5C8-64622CBC9C26}"/>
              </a:ext>
            </a:extLst>
          </p:cNvPr>
          <p:cNvSpPr/>
          <p:nvPr/>
        </p:nvSpPr>
        <p:spPr>
          <a:xfrm>
            <a:off x="661549" y="1251500"/>
            <a:ext cx="2259064" cy="883256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Академический партнёр </a:t>
            </a:r>
          </a:p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калининградский государственный технический университет</a:t>
            </a:r>
          </a:p>
        </p:txBody>
      </p:sp>
      <p:sp>
        <p:nvSpPr>
          <p:cNvPr id="16" name="Скругленный прямоугольник 11">
            <a:extLst>
              <a:ext uri="{FF2B5EF4-FFF2-40B4-BE49-F238E27FC236}">
                <a16:creationId xmlns:a16="http://schemas.microsoft.com/office/drawing/2014/main" id="{A531B4FA-ECFC-449F-AA32-543E513F9F2C}"/>
              </a:ext>
            </a:extLst>
          </p:cNvPr>
          <p:cNvSpPr/>
          <p:nvPr/>
        </p:nvSpPr>
        <p:spPr>
          <a:xfrm>
            <a:off x="3542874" y="1277989"/>
            <a:ext cx="1925260" cy="856766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Индустриальный партнёр</a:t>
            </a:r>
          </a:p>
          <a:p>
            <a:pPr algn="ctr"/>
            <a:r>
              <a:rPr lang="ru-RU" sz="105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«ПСЗ «Янтарь»</a:t>
            </a:r>
            <a:r>
              <a:rPr lang="ru-RU" sz="105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7" name="Скругленный прямоугольник 12">
            <a:extLst>
              <a:ext uri="{FF2B5EF4-FFF2-40B4-BE49-F238E27FC236}">
                <a16:creationId xmlns:a16="http://schemas.microsoft.com/office/drawing/2014/main" id="{57969621-9F5A-46BA-9566-15A1FC969B0E}"/>
              </a:ext>
            </a:extLst>
          </p:cNvPr>
          <p:cNvSpPr/>
          <p:nvPr/>
        </p:nvSpPr>
        <p:spPr>
          <a:xfrm>
            <a:off x="6090395" y="1244167"/>
            <a:ext cx="2305456" cy="935471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Флагманский вуз </a:t>
            </a:r>
          </a:p>
          <a:p>
            <a:pPr algn="ctr"/>
            <a:r>
              <a:rPr lang="ru-RU" sz="105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 – Петербургский государственный морской технический университет</a:t>
            </a:r>
          </a:p>
        </p:txBody>
      </p:sp>
      <p:sp>
        <p:nvSpPr>
          <p:cNvPr id="18" name="Стрелка вниз 18">
            <a:extLst>
              <a:ext uri="{FF2B5EF4-FFF2-40B4-BE49-F238E27FC236}">
                <a16:creationId xmlns:a16="http://schemas.microsoft.com/office/drawing/2014/main" id="{611ED641-3682-4043-94D1-F22A820BA53C}"/>
              </a:ext>
            </a:extLst>
          </p:cNvPr>
          <p:cNvSpPr/>
          <p:nvPr/>
        </p:nvSpPr>
        <p:spPr>
          <a:xfrm>
            <a:off x="1715504" y="849215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sp>
        <p:nvSpPr>
          <p:cNvPr id="21" name="Скругленный прямоугольник 21">
            <a:extLst>
              <a:ext uri="{FF2B5EF4-FFF2-40B4-BE49-F238E27FC236}">
                <a16:creationId xmlns:a16="http://schemas.microsoft.com/office/drawing/2014/main" id="{BE8CF891-6B1C-4AFD-9AD8-50E00F26345C}"/>
              </a:ext>
            </a:extLst>
          </p:cNvPr>
          <p:cNvSpPr/>
          <p:nvPr/>
        </p:nvSpPr>
        <p:spPr>
          <a:xfrm>
            <a:off x="661549" y="2571750"/>
            <a:ext cx="2259064" cy="1048818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ln>
                  <a:solidFill>
                    <a:srgbClr val="0B68A0"/>
                  </a:solidFill>
                </a:ln>
                <a:solidFill>
                  <a:srgbClr val="084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КГТУ «Открытый университет»</a:t>
            </a:r>
          </a:p>
        </p:txBody>
      </p:sp>
      <p:sp>
        <p:nvSpPr>
          <p:cNvPr id="22" name="Скругленный прямоугольник 22">
            <a:extLst>
              <a:ext uri="{FF2B5EF4-FFF2-40B4-BE49-F238E27FC236}">
                <a16:creationId xmlns:a16="http://schemas.microsoft.com/office/drawing/2014/main" id="{F2E653D6-C6B6-4134-8854-2EA55CA49EA4}"/>
              </a:ext>
            </a:extLst>
          </p:cNvPr>
          <p:cNvSpPr/>
          <p:nvPr/>
        </p:nvSpPr>
        <p:spPr>
          <a:xfrm>
            <a:off x="3532547" y="2571750"/>
            <a:ext cx="2078903" cy="1048818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Профориентационные мероприятия по программе </a:t>
            </a:r>
            <a:r>
              <a:rPr lang="ru-RU" sz="1050" dirty="0" err="1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Профминимума</a:t>
            </a:r>
            <a:endParaRPr lang="ru-RU" sz="1050" dirty="0">
              <a:ln>
                <a:solidFill>
                  <a:srgbClr val="0B68A0"/>
                </a:solidFill>
              </a:ln>
              <a:solidFill>
                <a:srgbClr val="0B68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3">
            <a:extLst>
              <a:ext uri="{FF2B5EF4-FFF2-40B4-BE49-F238E27FC236}">
                <a16:creationId xmlns:a16="http://schemas.microsoft.com/office/drawing/2014/main" id="{068FAE51-CF9D-4CD4-A23B-00B378C5EA7F}"/>
              </a:ext>
            </a:extLst>
          </p:cNvPr>
          <p:cNvSpPr/>
          <p:nvPr/>
        </p:nvSpPr>
        <p:spPr>
          <a:xfrm>
            <a:off x="6178312" y="2600085"/>
            <a:ext cx="2217539" cy="1048818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программы научно- методическая поддержки, программы повышение квалификации педагогов</a:t>
            </a:r>
          </a:p>
        </p:txBody>
      </p:sp>
      <p:sp>
        <p:nvSpPr>
          <p:cNvPr id="30" name="Стрелка вниз 18">
            <a:extLst>
              <a:ext uri="{FF2B5EF4-FFF2-40B4-BE49-F238E27FC236}">
                <a16:creationId xmlns:a16="http://schemas.microsoft.com/office/drawing/2014/main" id="{8647AF93-534F-4E15-8D43-E1F0AF9BBD8C}"/>
              </a:ext>
            </a:extLst>
          </p:cNvPr>
          <p:cNvSpPr/>
          <p:nvPr/>
        </p:nvSpPr>
        <p:spPr>
          <a:xfrm>
            <a:off x="4469360" y="849215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sp>
        <p:nvSpPr>
          <p:cNvPr id="31" name="Стрелка вниз 18">
            <a:extLst>
              <a:ext uri="{FF2B5EF4-FFF2-40B4-BE49-F238E27FC236}">
                <a16:creationId xmlns:a16="http://schemas.microsoft.com/office/drawing/2014/main" id="{EF6A8CAF-8E64-40AF-87F3-88A03FA224C9}"/>
              </a:ext>
            </a:extLst>
          </p:cNvPr>
          <p:cNvSpPr/>
          <p:nvPr/>
        </p:nvSpPr>
        <p:spPr>
          <a:xfrm>
            <a:off x="7178396" y="849215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sp>
        <p:nvSpPr>
          <p:cNvPr id="32" name="Стрелка вниз 18">
            <a:extLst>
              <a:ext uri="{FF2B5EF4-FFF2-40B4-BE49-F238E27FC236}">
                <a16:creationId xmlns:a16="http://schemas.microsoft.com/office/drawing/2014/main" id="{BCC55EC9-CACB-447C-8C29-F71D0183FA9D}"/>
              </a:ext>
            </a:extLst>
          </p:cNvPr>
          <p:cNvSpPr/>
          <p:nvPr/>
        </p:nvSpPr>
        <p:spPr>
          <a:xfrm>
            <a:off x="7198774" y="2219082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sp>
        <p:nvSpPr>
          <p:cNvPr id="33" name="Стрелка вниз 18">
            <a:extLst>
              <a:ext uri="{FF2B5EF4-FFF2-40B4-BE49-F238E27FC236}">
                <a16:creationId xmlns:a16="http://schemas.microsoft.com/office/drawing/2014/main" id="{6F2248F7-5B73-453D-B54E-12B16579FFFB}"/>
              </a:ext>
            </a:extLst>
          </p:cNvPr>
          <p:cNvSpPr/>
          <p:nvPr/>
        </p:nvSpPr>
        <p:spPr>
          <a:xfrm>
            <a:off x="4463315" y="2179638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sp>
        <p:nvSpPr>
          <p:cNvPr id="35" name="Стрелка вниз 18">
            <a:extLst>
              <a:ext uri="{FF2B5EF4-FFF2-40B4-BE49-F238E27FC236}">
                <a16:creationId xmlns:a16="http://schemas.microsoft.com/office/drawing/2014/main" id="{FDB63B6E-E096-4944-9A0F-B9274CE750B1}"/>
              </a:ext>
            </a:extLst>
          </p:cNvPr>
          <p:cNvSpPr/>
          <p:nvPr/>
        </p:nvSpPr>
        <p:spPr>
          <a:xfrm>
            <a:off x="1728509" y="2179024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C9D593F-DA1E-46CA-B278-0430DB9AC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472" y="3682470"/>
            <a:ext cx="1864725" cy="1398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942" y="3682470"/>
            <a:ext cx="1840392" cy="1381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3809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73;g25f6b18ee1c_3_42">
            <a:extLst>
              <a:ext uri="{FF2B5EF4-FFF2-40B4-BE49-F238E27FC236}">
                <a16:creationId xmlns:a16="http://schemas.microsoft.com/office/drawing/2014/main" id="{C90E0B1F-EF02-4FDF-8ABE-7F021F6E5EF0}"/>
              </a:ext>
            </a:extLst>
          </p:cNvPr>
          <p:cNvSpPr/>
          <p:nvPr/>
        </p:nvSpPr>
        <p:spPr>
          <a:xfrm>
            <a:off x="0" y="0"/>
            <a:ext cx="9153739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24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Инженерный класс железнодорожного профиля</a:t>
            </a:r>
            <a:endParaRPr sz="24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098A033-8A36-8834-E1AB-4F19CDF3CD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0" y="73221"/>
            <a:ext cx="541758" cy="61555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B8E9229-EC6B-2BD6-4E89-2AB6F439E9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" b="100000" l="5090" r="96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1" y="51838"/>
            <a:ext cx="674475" cy="658321"/>
          </a:xfrm>
          <a:prstGeom prst="ellipse">
            <a:avLst/>
          </a:prstGeom>
        </p:spPr>
      </p:pic>
      <p:sp>
        <p:nvSpPr>
          <p:cNvPr id="18" name="Стрелка вниз 18">
            <a:extLst>
              <a:ext uri="{FF2B5EF4-FFF2-40B4-BE49-F238E27FC236}">
                <a16:creationId xmlns:a16="http://schemas.microsoft.com/office/drawing/2014/main" id="{611ED641-3682-4043-94D1-F22A820BA53C}"/>
              </a:ext>
            </a:extLst>
          </p:cNvPr>
          <p:cNvSpPr/>
          <p:nvPr/>
        </p:nvSpPr>
        <p:spPr>
          <a:xfrm>
            <a:off x="1715504" y="849215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sp>
        <p:nvSpPr>
          <p:cNvPr id="31" name="Стрелка вниз 18">
            <a:extLst>
              <a:ext uri="{FF2B5EF4-FFF2-40B4-BE49-F238E27FC236}">
                <a16:creationId xmlns:a16="http://schemas.microsoft.com/office/drawing/2014/main" id="{EF6A8CAF-8E64-40AF-87F3-88A03FA224C9}"/>
              </a:ext>
            </a:extLst>
          </p:cNvPr>
          <p:cNvSpPr/>
          <p:nvPr/>
        </p:nvSpPr>
        <p:spPr>
          <a:xfrm>
            <a:off x="7178396" y="849215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sp>
        <p:nvSpPr>
          <p:cNvPr id="35" name="Стрелка вниз 18">
            <a:extLst>
              <a:ext uri="{FF2B5EF4-FFF2-40B4-BE49-F238E27FC236}">
                <a16:creationId xmlns:a16="http://schemas.microsoft.com/office/drawing/2014/main" id="{FDB63B6E-E096-4944-9A0F-B9274CE750B1}"/>
              </a:ext>
            </a:extLst>
          </p:cNvPr>
          <p:cNvSpPr/>
          <p:nvPr/>
        </p:nvSpPr>
        <p:spPr>
          <a:xfrm>
            <a:off x="1744372" y="2396959"/>
            <a:ext cx="217369" cy="341559"/>
          </a:xfrm>
          <a:prstGeom prst="downArrow">
            <a:avLst/>
          </a:prstGeom>
          <a:solidFill>
            <a:srgbClr val="0B68A0"/>
          </a:solidFill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rgbClr val="0B68A0"/>
              </a:solidFill>
            </a:endParaRPr>
          </a:p>
        </p:txBody>
      </p:sp>
      <p:pic>
        <p:nvPicPr>
          <p:cNvPr id="19" name="Picture 44" descr="Математика бесплатно иконка">
            <a:extLst>
              <a:ext uri="{FF2B5EF4-FFF2-40B4-BE49-F238E27FC236}">
                <a16:creationId xmlns:a16="http://schemas.microsoft.com/office/drawing/2014/main" id="{7B0B80F4-A58B-4C5E-8DAD-564151904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137" y="2364742"/>
            <a:ext cx="582023" cy="58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">
            <a:extLst>
              <a:ext uri="{FF2B5EF4-FFF2-40B4-BE49-F238E27FC236}">
                <a16:creationId xmlns:a16="http://schemas.microsoft.com/office/drawing/2014/main" id="{7DEED2BF-8FF9-44F3-A5DE-1E9F0EFE27BE}"/>
              </a:ext>
            </a:extLst>
          </p:cNvPr>
          <p:cNvSpPr/>
          <p:nvPr/>
        </p:nvSpPr>
        <p:spPr>
          <a:xfrm>
            <a:off x="707661" y="1235611"/>
            <a:ext cx="2259064" cy="1116511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Академический партнёр </a:t>
            </a:r>
          </a:p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ПГУПС</a:t>
            </a:r>
          </a:p>
        </p:txBody>
      </p:sp>
      <p:sp>
        <p:nvSpPr>
          <p:cNvPr id="34" name="Скругленный прямоугольник 14">
            <a:extLst>
              <a:ext uri="{FF2B5EF4-FFF2-40B4-BE49-F238E27FC236}">
                <a16:creationId xmlns:a16="http://schemas.microsoft.com/office/drawing/2014/main" id="{5A82B803-6D7D-4DF3-84F2-18B4F6327773}"/>
              </a:ext>
            </a:extLst>
          </p:cNvPr>
          <p:cNvSpPr/>
          <p:nvPr/>
        </p:nvSpPr>
        <p:spPr>
          <a:xfrm>
            <a:off x="6330077" y="1252079"/>
            <a:ext cx="1914005" cy="1144880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программы научно- методическая поддержки, программы повышение квалификации педагогов</a:t>
            </a:r>
          </a:p>
        </p:txBody>
      </p:sp>
      <p:sp>
        <p:nvSpPr>
          <p:cNvPr id="38" name="Скругленный прямоугольник 2">
            <a:extLst>
              <a:ext uri="{FF2B5EF4-FFF2-40B4-BE49-F238E27FC236}">
                <a16:creationId xmlns:a16="http://schemas.microsoft.com/office/drawing/2014/main" id="{ACEE9522-3B37-4AA8-B169-C435B7DB0F18}"/>
              </a:ext>
            </a:extLst>
          </p:cNvPr>
          <p:cNvSpPr/>
          <p:nvPr/>
        </p:nvSpPr>
        <p:spPr>
          <a:xfrm>
            <a:off x="723524" y="2795538"/>
            <a:ext cx="2259064" cy="1116511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Индустриальный партнер ОАО РЖД в Калининградской области</a:t>
            </a:r>
          </a:p>
        </p:txBody>
      </p:sp>
      <p:sp>
        <p:nvSpPr>
          <p:cNvPr id="39" name="Скругленный прямоугольник 14">
            <a:extLst>
              <a:ext uri="{FF2B5EF4-FFF2-40B4-BE49-F238E27FC236}">
                <a16:creationId xmlns:a16="http://schemas.microsoft.com/office/drawing/2014/main" id="{16EBE5B5-9D12-4C55-B90A-06B479EE0B00}"/>
              </a:ext>
            </a:extLst>
          </p:cNvPr>
          <p:cNvSpPr/>
          <p:nvPr/>
        </p:nvSpPr>
        <p:spPr>
          <a:xfrm>
            <a:off x="6330076" y="2849708"/>
            <a:ext cx="1914005" cy="1008169"/>
          </a:xfrm>
          <a:prstGeom prst="roundRect">
            <a:avLst/>
          </a:prstGeom>
          <a:noFill/>
          <a:ln>
            <a:solidFill>
              <a:srgbClr val="0B6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rgbClr val="0B68A0"/>
                  </a:solidFill>
                </a:ln>
                <a:solidFill>
                  <a:srgbClr val="0B68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образовательной программы «Страна железных дорог»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2A307A-E5AE-4F78-9377-CA3038935B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8555" y="3034701"/>
            <a:ext cx="2436628" cy="1827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C7D6816-EE58-44D7-8278-F20E52176E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8555" y="911047"/>
            <a:ext cx="2436628" cy="1827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8396" y="2458264"/>
            <a:ext cx="274344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9621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788</Words>
  <Application>Microsoft Office PowerPoint</Application>
  <PresentationFormat>Экран (16:9)</PresentationFormat>
  <Paragraphs>211</Paragraphs>
  <Slides>17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Calibri</vt:lpstr>
      <vt:lpstr>Roboto Condensed Light</vt:lpstr>
      <vt:lpstr>Exo 2</vt:lpstr>
      <vt:lpstr>Times New Roman</vt:lpstr>
      <vt:lpstr>Roboto Condensed</vt:lpstr>
      <vt:lpstr>Montserrat</vt:lpstr>
      <vt:lpstr>Arial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ФИО спикера Тема выступления</dc:title>
  <dc:creator>Павел</dc:creator>
  <cp:lastModifiedBy>Глыбина Т.А._МАОУ гимназия #22</cp:lastModifiedBy>
  <cp:revision>117</cp:revision>
  <dcterms:modified xsi:type="dcterms:W3CDTF">2026-04-08T06:10:21Z</dcterms:modified>
</cp:coreProperties>
</file>