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648" r:id="rId1"/>
  </p:sldMasterIdLst>
  <p:sldIdLst>
    <p:sldId id="256" r:id="rId2"/>
    <p:sldId id="261" r:id="rId3"/>
    <p:sldId id="270" r:id="rId4"/>
    <p:sldId id="257" r:id="rId5"/>
    <p:sldId id="275" r:id="rId6"/>
    <p:sldId id="266" r:id="rId7"/>
    <p:sldId id="262" r:id="rId8"/>
    <p:sldId id="269" r:id="rId9"/>
    <p:sldId id="276" r:id="rId10"/>
    <p:sldId id="258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3B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20"/>
    <p:restoredTop sz="94703"/>
  </p:normalViewPr>
  <p:slideViewPr>
    <p:cSldViewPr snapToGrid="0">
      <p:cViewPr varScale="1">
        <p:scale>
          <a:sx n="81" d="100"/>
          <a:sy n="81" d="100"/>
        </p:scale>
        <p:origin x="61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A51D446-A57F-434D-E98E-526144B17E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EDDCC84-2C33-483D-F337-52BA4969E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DF3B6AF-C270-3466-38B8-0F1D06214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F66C8-BF62-394A-8B60-FA453F893F4B}" type="datetimeFigureOut">
              <a:rPr lang="ru-RU" smtClean="0"/>
              <a:t>04.04.2026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183D2A6-7335-B7A3-21AB-35BFA4AE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ABF709F-5518-44ED-E0E4-6EA1EA774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D46A-81CE-E24A-AFFF-6F0AECAC6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05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2DDBC60-1F06-0976-5657-C54D3F2EE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6459FEE-2E10-AB27-184E-762788C111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A71BF86-F186-F3E8-C09A-1C4C99798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F66C8-BF62-394A-8B60-FA453F893F4B}" type="datetimeFigureOut">
              <a:rPr lang="ru-RU" smtClean="0"/>
              <a:t>04.04.2026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B815499-2478-3610-1AE4-4DB3671C3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C0C1BAD-0B1F-9207-C55D-1E576D0F1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D46A-81CE-E24A-AFFF-6F0AECAC6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461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463CFB64-D952-9498-8304-72261A57EF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847C454-65D2-1320-C14E-67734C4900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2599C29-ED69-7D43-5FBE-3FC01BD1A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F66C8-BF62-394A-8B60-FA453F893F4B}" type="datetimeFigureOut">
              <a:rPr lang="ru-RU" smtClean="0"/>
              <a:t>04.04.2026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387A846-9824-3E42-1AF2-D0B0D6795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6D3A2B1-3BBC-05F3-F743-50B6C847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D46A-81CE-E24A-AFFF-6F0AECAC6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362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C7396A3-CC30-46C8-2911-E66C13AF5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FDD58B8-5B8D-AAEA-E42F-23F983470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2142FE5-B4D0-62CC-DBB2-715CABB96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F66C8-BF62-394A-8B60-FA453F893F4B}" type="datetimeFigureOut">
              <a:rPr lang="ru-RU" smtClean="0"/>
              <a:t>04.04.2026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9F42379-0084-5F5E-8C17-582A89BA5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9115B4D-41FD-13DD-BEE1-36FA61A1F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D46A-81CE-E24A-AFFF-6F0AECAC6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226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647E57D-95A7-7583-C6DE-A6A1FF0CB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B9C2AA9-041E-24AD-CFEE-05CB4F25D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636BA6B-D8FF-D35E-236B-6FAC9DC85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F66C8-BF62-394A-8B60-FA453F893F4B}" type="datetimeFigureOut">
              <a:rPr lang="ru-RU" smtClean="0"/>
              <a:t>04.04.2026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023BA33-7F29-0DD9-B840-4A7B3BD2F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A8846E4-8EC6-3EA0-D494-C5A8A326A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D46A-81CE-E24A-AFFF-6F0AECAC6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065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410AE80-21E8-F6D1-8513-BE65464E3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FBC12F8-9C3E-E3FA-0B1D-F23BE2C45D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EEA0B8F-B958-B210-7BCA-F777E0CF86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B216D69-8994-CF13-EB9D-4C92301BC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F66C8-BF62-394A-8B60-FA453F893F4B}" type="datetimeFigureOut">
              <a:rPr lang="ru-RU" smtClean="0"/>
              <a:t>04.04.2026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42DD5C8-BDC9-DE6C-3E24-29337A34B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75437BE-619E-E736-622A-936EC3ED6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D46A-81CE-E24A-AFFF-6F0AECAC6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228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DDE8F2A-5271-7D3F-7A4E-BC1CAB552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BF3F2AE-E801-9710-858D-E9A53DEC93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1A275AF-8E43-F71C-868A-925109E5EB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2D3A7ED9-7C0D-E1D2-D836-40DBA94F5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98313983-C482-6EC8-2A01-5426EC6D65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42C73C1E-4EDF-E479-F578-CBF1E5B3B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F66C8-BF62-394A-8B60-FA453F893F4B}" type="datetimeFigureOut">
              <a:rPr lang="ru-RU" smtClean="0"/>
              <a:t>04.04.2026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46B588DB-CBFD-FD41-D7C3-23DBC90FA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A7E195EF-00D7-D454-33D6-F6C59C5CA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D46A-81CE-E24A-AFFF-6F0AECAC6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105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5D3583F-F075-2A79-3A77-8B855E352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094ACB2-8399-0386-C237-8A4DB2652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F66C8-BF62-394A-8B60-FA453F893F4B}" type="datetimeFigureOut">
              <a:rPr lang="ru-RU" smtClean="0"/>
              <a:t>04.04.2026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3E38FC7F-823B-9319-9881-C2985C6DA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E6FF0F12-FBE6-BAE0-7115-C2B63D758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D46A-81CE-E24A-AFFF-6F0AECAC6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489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F938D547-010A-6B1D-30DB-A520BDAE0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F66C8-BF62-394A-8B60-FA453F893F4B}" type="datetimeFigureOut">
              <a:rPr lang="ru-RU" smtClean="0"/>
              <a:t>04.04.2026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E947A015-24FA-557C-A448-898BC0AB4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72C67AD-D49A-F767-076F-EFB3904FD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D46A-81CE-E24A-AFFF-6F0AECAC6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9241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C87AC9-6443-DD7E-417C-3CAD07731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E6AE390-342A-DEF7-1AC6-1095481188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EAAC634-5788-56F2-9B5A-C65476F1E1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288B0A3-389D-7EEA-975F-66F516F87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F66C8-BF62-394A-8B60-FA453F893F4B}" type="datetimeFigureOut">
              <a:rPr lang="ru-RU" smtClean="0"/>
              <a:t>04.04.2026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5493AA3-E84E-D7F0-923C-1D4CC866C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D2722ED-37B5-543C-2F4F-B058DEB7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D46A-81CE-E24A-AFFF-6F0AECAC6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258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E78690C-000F-EA47-CF06-5EEE81CF4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5AC96FF0-6BD2-36E1-2C54-EB10D2A17D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017EC6D-549A-73F7-B8F0-4C3FEDAB81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6EE414F-FC54-55BD-E972-2F50B4CF2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F66C8-BF62-394A-8B60-FA453F893F4B}" type="datetimeFigureOut">
              <a:rPr lang="ru-RU" smtClean="0"/>
              <a:t>04.04.2026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E6F5162-3055-C68F-68DF-BAB40F509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3177F38-B618-59EF-B5C4-E6EBE3B43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D46A-81CE-E24A-AFFF-6F0AECAC6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754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06F7517-EDE1-182B-0E68-EA24F0308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915C72C-1013-7833-B00D-3E36AED461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791C14E-CD4C-DC52-BC50-5A2CFA94FF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3F66C8-BF62-394A-8B60-FA453F893F4B}" type="datetimeFigureOut">
              <a:rPr lang="ru-RU" smtClean="0"/>
              <a:t>04.04.2026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F3B823D-9E81-E26F-6F11-EF49A12112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0C22AF9-F798-53C2-2C93-CBCCA9AAE3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DE6D46A-81CE-E24A-AFFF-6F0AECAC6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119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lck.ru/3Svn7v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lck.ru/3SvnJm" TargetMode="External"/><Relationship Id="rId4" Type="http://schemas.openxmlformats.org/officeDocument/2006/relationships/hyperlink" Target="https://clck.ru/3SvnF6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текст, снимок экрана, небо, дере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931FFB25-1983-8CE4-DB73-8A4BC207268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75A09B3-AE6A-DEBC-631B-FC5E870A7D30}"/>
              </a:ext>
            </a:extLst>
          </p:cNvPr>
          <p:cNvSpPr txBox="1"/>
          <p:nvPr/>
        </p:nvSpPr>
        <p:spPr>
          <a:xfrm>
            <a:off x="378690" y="3148465"/>
            <a:ext cx="95781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Коллегия «Предпрофессиональные классы в общеобразовательных организациях Калининградской области – ресурс профессионального самоопределения школьников»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911315C-8246-7340-96F2-ED8921E8317A}"/>
              </a:ext>
            </a:extLst>
          </p:cNvPr>
          <p:cNvSpPr txBox="1"/>
          <p:nvPr/>
        </p:nvSpPr>
        <p:spPr>
          <a:xfrm>
            <a:off x="380308" y="5420189"/>
            <a:ext cx="720436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 err="1">
                <a:ea typeface="Google Sans" pitchFamily="2" charset="0"/>
                <a:cs typeface="Google Sans" pitchFamily="2" charset="0"/>
              </a:rPr>
              <a:t>Тюкавкина</a:t>
            </a:r>
            <a:r>
              <a:rPr lang="ru-RU" sz="1600" b="1" dirty="0">
                <a:ea typeface="Google Sans" pitchFamily="2" charset="0"/>
                <a:cs typeface="Google Sans" pitchFamily="2" charset="0"/>
              </a:rPr>
              <a:t> Лариса </a:t>
            </a:r>
            <a:r>
              <a:rPr lang="ru-RU" sz="1600" b="1" dirty="0" smtClean="0">
                <a:ea typeface="Google Sans" pitchFamily="2" charset="0"/>
                <a:cs typeface="Google Sans" pitchFamily="2" charset="0"/>
              </a:rPr>
              <a:t>Юрьевна,</a:t>
            </a:r>
            <a:endParaRPr lang="en-US" sz="1600" b="1" dirty="0">
              <a:ea typeface="Google Sans" pitchFamily="2" charset="0"/>
              <a:cs typeface="Google Sans" pitchFamily="2" charset="0"/>
            </a:endParaRPr>
          </a:p>
          <a:p>
            <a:r>
              <a:rPr lang="ru-RU" sz="1600" dirty="0">
                <a:ea typeface="Google Sans" pitchFamily="2" charset="0"/>
                <a:cs typeface="Google Sans" pitchFamily="2" charset="0"/>
              </a:rPr>
              <a:t>с</a:t>
            </a:r>
            <a:r>
              <a:rPr lang="ru-RU" sz="1600" dirty="0" smtClean="0">
                <a:ea typeface="Google Sans" pitchFamily="2" charset="0"/>
                <a:cs typeface="Google Sans" pitchFamily="2" charset="0"/>
              </a:rPr>
              <a:t>тарший </a:t>
            </a:r>
            <a:r>
              <a:rPr lang="ru-RU" sz="1600" dirty="0">
                <a:ea typeface="Google Sans" pitchFamily="2" charset="0"/>
                <a:cs typeface="Google Sans" pitchFamily="2" charset="0"/>
              </a:rPr>
              <a:t>методист кафедры общего образования Калининградского областного                           института развития образования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E9A952C-F19A-4C32-89AA-83F75EAF43DB}"/>
              </a:ext>
            </a:extLst>
          </p:cNvPr>
          <p:cNvSpPr txBox="1"/>
          <p:nvPr/>
        </p:nvSpPr>
        <p:spPr>
          <a:xfrm>
            <a:off x="932521" y="4310734"/>
            <a:ext cx="87219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«От постановки задач до реализации проекта: организационно-методическое сопровождение предпрофессиональных классов»</a:t>
            </a:r>
          </a:p>
        </p:txBody>
      </p:sp>
    </p:spTree>
    <p:extLst>
      <p:ext uri="{BB962C8B-B14F-4D97-AF65-F5344CB8AC3E}">
        <p14:creationId xmlns:p14="http://schemas.microsoft.com/office/powerpoint/2010/main" val="334309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B73370E-8290-1B25-BB78-031D57C6C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снимок экрана, неб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A7989589-2A14-54EF-B21F-C668189E77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ECA8DC4-0B92-B732-DC30-AB284242E801}"/>
              </a:ext>
            </a:extLst>
          </p:cNvPr>
          <p:cNvSpPr txBox="1"/>
          <p:nvPr/>
        </p:nvSpPr>
        <p:spPr>
          <a:xfrm>
            <a:off x="609601" y="3305128"/>
            <a:ext cx="872196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1" dirty="0">
                <a:latin typeface="Google Sans" pitchFamily="2" charset="0"/>
                <a:ea typeface="Google Sans" pitchFamily="2" charset="0"/>
                <a:cs typeface="Google Sans" pitchFamily="2" charset="0"/>
              </a:rPr>
              <a:t>ВРЕМЯ </a:t>
            </a:r>
          </a:p>
          <a:p>
            <a:r>
              <a:rPr lang="ru-RU" sz="6000" b="1" dirty="0">
                <a:latin typeface="Google Sans" pitchFamily="2" charset="0"/>
                <a:ea typeface="Google Sans" pitchFamily="2" charset="0"/>
                <a:cs typeface="Google Sans" pitchFamily="2" charset="0"/>
              </a:rPr>
              <a:t>УЧИТЬСЯ</a:t>
            </a:r>
            <a:endParaRPr lang="ru-RU" sz="6000" dirty="0">
              <a:latin typeface="Google Sans" pitchFamily="2" charset="0"/>
              <a:ea typeface="Google Sans" pitchFamily="2" charset="0"/>
              <a:cs typeface="Google Sans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679AEF1-6AB8-1C93-98A4-9A5B5B966307}"/>
              </a:ext>
            </a:extLst>
          </p:cNvPr>
          <p:cNvSpPr txBox="1"/>
          <p:nvPr/>
        </p:nvSpPr>
        <p:spPr>
          <a:xfrm>
            <a:off x="644771" y="5778696"/>
            <a:ext cx="87219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Google Sans" pitchFamily="2" charset="0"/>
                <a:ea typeface="Google Sans" pitchFamily="2" charset="0"/>
                <a:cs typeface="Google Sans" pitchFamily="2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190632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снимок экрана, Графика, Шрифт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BEC2D24A-A710-E560-E151-8939BBB268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8CBF2F4-FE9C-36DB-0107-6F44FAC0237E}"/>
              </a:ext>
            </a:extLst>
          </p:cNvPr>
          <p:cNvSpPr txBox="1"/>
          <p:nvPr/>
        </p:nvSpPr>
        <p:spPr>
          <a:xfrm>
            <a:off x="363416" y="280573"/>
            <a:ext cx="10210799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Google Sans" pitchFamily="2" charset="0"/>
                <a:ea typeface="Google Sans" pitchFamily="2" charset="0"/>
                <a:cs typeface="Google Sans" pitchFamily="2" charset="0"/>
              </a:rPr>
              <a:t> </a:t>
            </a:r>
          </a:p>
        </p:txBody>
      </p:sp>
      <p:sp>
        <p:nvSpPr>
          <p:cNvPr id="8" name="TextBox 73">
            <a:extLst>
              <a:ext uri="{FF2B5EF4-FFF2-40B4-BE49-F238E27FC236}">
                <a16:creationId xmlns:a16="http://schemas.microsoft.com/office/drawing/2014/main" xmlns="" id="{DA22416D-4C7F-3C04-4B48-AAC06C99C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70930" y="6325448"/>
            <a:ext cx="3273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6835E-DB39-4B03-80F0-9AD689B33AAF}" type="slidenum">
              <a:rPr kumimoji="0" lang="ru-RU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E63B1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E63B1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806219E-1B87-442D-BD18-AA930D95661F}"/>
              </a:ext>
            </a:extLst>
          </p:cNvPr>
          <p:cNvSpPr txBox="1"/>
          <p:nvPr/>
        </p:nvSpPr>
        <p:spPr>
          <a:xfrm>
            <a:off x="439083" y="362633"/>
            <a:ext cx="104985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kern="0" dirty="0">
                <a:ea typeface="Times New Roman" panose="02020603050405020304" pitchFamily="18" charset="0"/>
              </a:rPr>
              <a:t>С</a:t>
            </a:r>
            <a:r>
              <a:rPr lang="ru-RU" sz="2000" b="1" kern="0" dirty="0">
                <a:effectLst/>
                <a:ea typeface="Times New Roman" panose="02020603050405020304" pitchFamily="18" charset="0"/>
              </a:rPr>
              <a:t>оздание единой региональной информационной базы </a:t>
            </a:r>
          </a:p>
          <a:p>
            <a:pPr algn="ctr"/>
            <a:r>
              <a:rPr lang="ru-RU" sz="2000" b="1" kern="0" dirty="0">
                <a:ea typeface="Times New Roman" panose="02020603050405020304" pitchFamily="18" charset="0"/>
              </a:rPr>
              <a:t>для предпрофессиональных классов</a:t>
            </a:r>
            <a:r>
              <a:rPr lang="ru-RU" sz="2000" b="1" kern="0" dirty="0">
                <a:effectLst/>
                <a:ea typeface="Times New Roman" panose="02020603050405020304" pitchFamily="18" charset="0"/>
              </a:rPr>
              <a:t> </a:t>
            </a:r>
            <a:endParaRPr lang="ru-RU" sz="20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2874" t="9461" r="1276" b="16449"/>
          <a:stretch/>
        </p:blipFill>
        <p:spPr>
          <a:xfrm>
            <a:off x="1326520" y="1263762"/>
            <a:ext cx="9247695" cy="508104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4444" y="6079227"/>
            <a:ext cx="10707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https://koiro.edu.ru/kafedry-i-centry/kafedra-obschego-obrazovaniya/kafedra-obschego-obrazovaniya-projects/#predprof-klassy</a:t>
            </a:r>
          </a:p>
        </p:txBody>
      </p:sp>
    </p:spTree>
    <p:extLst>
      <p:ext uri="{BB962C8B-B14F-4D97-AF65-F5344CB8AC3E}">
        <p14:creationId xmlns:p14="http://schemas.microsoft.com/office/powerpoint/2010/main" val="2737505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снимок экрана, Графика, Шрифт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BEC2D24A-A710-E560-E151-8939BBB268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8CBF2F4-FE9C-36DB-0107-6F44FAC0237E}"/>
              </a:ext>
            </a:extLst>
          </p:cNvPr>
          <p:cNvSpPr txBox="1"/>
          <p:nvPr/>
        </p:nvSpPr>
        <p:spPr>
          <a:xfrm>
            <a:off x="295563" y="497931"/>
            <a:ext cx="10488779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Google Sans" pitchFamily="2" charset="0"/>
                <a:ea typeface="Google Sans" pitchFamily="2" charset="0"/>
                <a:cs typeface="Google Sans" pitchFamily="2" charset="0"/>
              </a:rPr>
              <a:t> </a:t>
            </a:r>
            <a:r>
              <a:rPr lang="ru-RU" b="1" dirty="0">
                <a:latin typeface="Google Sans" pitchFamily="2" charset="0"/>
                <a:ea typeface="Google Sans" pitchFamily="2" charset="0"/>
                <a:cs typeface="Times New Roman" panose="02020603050405020304" pitchFamily="18" charset="0"/>
              </a:rPr>
              <a:t>Региональный информационный ресурс</a:t>
            </a:r>
            <a:endParaRPr lang="ru-RU" sz="2400" b="1" dirty="0">
              <a:latin typeface="Google Sans" pitchFamily="2" charset="0"/>
              <a:ea typeface="Google Sans" pitchFamily="2" charset="0"/>
              <a:cs typeface="Google Sans" pitchFamily="2" charset="0"/>
            </a:endParaRPr>
          </a:p>
        </p:txBody>
      </p:sp>
      <p:sp>
        <p:nvSpPr>
          <p:cNvPr id="8" name="TextBox 73">
            <a:extLst>
              <a:ext uri="{FF2B5EF4-FFF2-40B4-BE49-F238E27FC236}">
                <a16:creationId xmlns:a16="http://schemas.microsoft.com/office/drawing/2014/main" xmlns="" id="{DA22416D-4C7F-3C04-4B48-AAC06C99C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70930" y="6325448"/>
            <a:ext cx="3273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6835E-DB39-4B03-80F0-9AD689B33AAF}" type="slidenum">
              <a:rPr kumimoji="0" lang="ru-RU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E63B1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E63B1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95" y="2012952"/>
            <a:ext cx="3850520" cy="385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770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снимок экрана, Графика, Шрифт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BEC2D24A-A710-E560-E151-8939BBB268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8CBF2F4-FE9C-36DB-0107-6F44FAC0237E}"/>
              </a:ext>
            </a:extLst>
          </p:cNvPr>
          <p:cNvSpPr txBox="1"/>
          <p:nvPr/>
        </p:nvSpPr>
        <p:spPr>
          <a:xfrm>
            <a:off x="523672" y="108729"/>
            <a:ext cx="10210799" cy="1146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Google Sans" pitchFamily="2" charset="0"/>
                <a:ea typeface="Google Sans" pitchFamily="2" charset="0"/>
                <a:cs typeface="Google Sans" pitchFamily="2" charset="0"/>
              </a:rPr>
              <a:t> </a:t>
            </a:r>
            <a:r>
              <a:rPr lang="ru-RU" sz="2000" b="1" dirty="0">
                <a:latin typeface="Google Sans" pitchFamily="2" charset="0"/>
                <a:ea typeface="Google Sans" pitchFamily="2" charset="0"/>
                <a:cs typeface="Google Sans" pitchFamily="2" charset="0"/>
              </a:rPr>
              <a:t>П</a:t>
            </a:r>
            <a:r>
              <a:rPr lang="ru-RU" sz="2000" b="1" dirty="0">
                <a:ea typeface="Google Sans" pitchFamily="2" charset="0"/>
                <a:cs typeface="Google Sans" pitchFamily="2" charset="0"/>
              </a:rPr>
              <a:t>остоянно действующий методический </a:t>
            </a:r>
            <a:r>
              <a:rPr lang="ru-RU" sz="2000" b="1" kern="0" dirty="0">
                <a:effectLst/>
                <a:ea typeface="Times New Roman" panose="02020603050405020304" pitchFamily="18" charset="0"/>
              </a:rPr>
              <a:t>семинар для специалистов муниципальных органов управления образованием и </a:t>
            </a:r>
            <a:r>
              <a:rPr lang="ru-RU" sz="2000" b="1" kern="0" dirty="0" smtClean="0">
                <a:effectLst/>
                <a:ea typeface="Times New Roman" panose="02020603050405020304" pitchFamily="18" charset="0"/>
              </a:rPr>
              <a:t>руководителей, заместителей руководителя ОО</a:t>
            </a:r>
            <a:endParaRPr lang="ru-RU" sz="2000" b="1" dirty="0">
              <a:ea typeface="Google Sans" pitchFamily="2" charset="0"/>
              <a:cs typeface="Google Sans" pitchFamily="2" charset="0"/>
            </a:endParaRPr>
          </a:p>
        </p:txBody>
      </p:sp>
      <p:sp>
        <p:nvSpPr>
          <p:cNvPr id="8" name="TextBox 73">
            <a:extLst>
              <a:ext uri="{FF2B5EF4-FFF2-40B4-BE49-F238E27FC236}">
                <a16:creationId xmlns:a16="http://schemas.microsoft.com/office/drawing/2014/main" xmlns="" id="{DA22416D-4C7F-3C04-4B48-AAC06C99C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70930" y="6325448"/>
            <a:ext cx="3273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6835E-DB39-4B03-80F0-9AD689B33AAF}" type="slidenum">
              <a:rPr kumimoji="0" lang="ru-RU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E63B1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E63B1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923827" y="1948992"/>
            <a:ext cx="9059159" cy="296001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8 семинаров</a:t>
            </a:r>
          </a:p>
          <a:p>
            <a:pPr algn="ctr"/>
            <a:r>
              <a:rPr lang="ru-RU" sz="2000" b="1" dirty="0" smtClean="0"/>
              <a:t>1 </a:t>
            </a:r>
            <a:r>
              <a:rPr lang="ru-RU" sz="2000" b="1" dirty="0" err="1" smtClean="0"/>
              <a:t>форсайт</a:t>
            </a:r>
            <a:r>
              <a:rPr lang="ru-RU" sz="2000" b="1" dirty="0" smtClean="0"/>
              <a:t>-сессия</a:t>
            </a:r>
          </a:p>
          <a:p>
            <a:pPr algn="ctr"/>
            <a:r>
              <a:rPr lang="ru-RU" sz="2000" b="1" dirty="0" smtClean="0"/>
              <a:t>80 консультаций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492069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снимок экрана, Графика, Шрифт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BEC2D24A-A710-E560-E151-8939BBB268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8CBF2F4-FE9C-36DB-0107-6F44FAC0237E}"/>
              </a:ext>
            </a:extLst>
          </p:cNvPr>
          <p:cNvSpPr txBox="1"/>
          <p:nvPr/>
        </p:nvSpPr>
        <p:spPr>
          <a:xfrm>
            <a:off x="376286" y="152399"/>
            <a:ext cx="102107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kern="0" dirty="0">
                <a:ea typeface="Times New Roman" panose="02020603050405020304" pitchFamily="18" charset="0"/>
              </a:rPr>
              <a:t>М</a:t>
            </a:r>
            <a:r>
              <a:rPr lang="ru-RU" sz="2000" b="1" kern="0" dirty="0">
                <a:effectLst/>
                <a:ea typeface="Times New Roman" panose="02020603050405020304" pitchFamily="18" charset="0"/>
              </a:rPr>
              <a:t>етодические рекомендации по </a:t>
            </a:r>
            <a:r>
              <a:rPr lang="ru-RU" sz="20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предпрофессиональным классам с углубленным изучением отдельных учебных предметов (профильным обучением</a:t>
            </a:r>
            <a:r>
              <a:rPr lang="ru-RU" sz="2000" b="1" kern="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)</a:t>
            </a:r>
            <a:endParaRPr lang="ru-RU" sz="2000" b="1" dirty="0">
              <a:ea typeface="Google Sans" pitchFamily="2" charset="0"/>
              <a:cs typeface="Google Sans" pitchFamily="2" charset="0"/>
            </a:endParaRPr>
          </a:p>
        </p:txBody>
      </p:sp>
      <p:sp>
        <p:nvSpPr>
          <p:cNvPr id="8" name="TextBox 73">
            <a:extLst>
              <a:ext uri="{FF2B5EF4-FFF2-40B4-BE49-F238E27FC236}">
                <a16:creationId xmlns:a16="http://schemas.microsoft.com/office/drawing/2014/main" xmlns="" id="{DA22416D-4C7F-3C04-4B48-AAC06C99C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70930" y="6325448"/>
            <a:ext cx="3273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6835E-DB39-4B03-80F0-9AD689B33AAF}" type="slidenum">
              <a:rPr kumimoji="0" lang="ru-RU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E63B1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E63B1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897117" y="1677971"/>
            <a:ext cx="10397765" cy="402524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/>
              <a:t>1.Методические рекомендации для атом классов (ссылка </a:t>
            </a:r>
            <a:r>
              <a:rPr lang="en-US" dirty="0" smtClean="0">
                <a:hlinkClick r:id="rId3"/>
              </a:rPr>
              <a:t>clck.ru/3Svn7v</a:t>
            </a:r>
            <a:r>
              <a:rPr lang="ru-RU" dirty="0" smtClean="0">
                <a:hlinkClick r:id="rId3"/>
              </a:rPr>
              <a:t>) </a:t>
            </a:r>
            <a:endParaRPr lang="en-US" dirty="0">
              <a:hlinkClick r:id="rId3"/>
            </a:endParaRPr>
          </a:p>
          <a:p>
            <a:endParaRPr lang="ru-RU" dirty="0" smtClean="0"/>
          </a:p>
          <a:p>
            <a:r>
              <a:rPr lang="ru-RU" dirty="0" smtClean="0"/>
              <a:t>2.Методические рекомендации для </a:t>
            </a:r>
            <a:r>
              <a:rPr lang="ru-RU" dirty="0" err="1" smtClean="0"/>
              <a:t>агро</a:t>
            </a:r>
            <a:r>
              <a:rPr lang="ru-RU" dirty="0" smtClean="0"/>
              <a:t> классов (ссылка </a:t>
            </a:r>
            <a:r>
              <a:rPr lang="en-US" dirty="0" smtClean="0">
                <a:hlinkClick r:id="rId4"/>
              </a:rPr>
              <a:t>clck.ru/3SvnF6</a:t>
            </a:r>
            <a:r>
              <a:rPr lang="ru-RU" dirty="0" smtClean="0">
                <a:hlinkClick r:id="rId4"/>
              </a:rPr>
              <a:t>)</a:t>
            </a:r>
            <a:endParaRPr lang="en-US" dirty="0">
              <a:hlinkClick r:id="rId4"/>
            </a:endParaRPr>
          </a:p>
          <a:p>
            <a:endParaRPr lang="ru-RU" dirty="0" smtClean="0"/>
          </a:p>
          <a:p>
            <a:r>
              <a:rPr lang="ru-RU" dirty="0" smtClean="0"/>
              <a:t>3. Методические рекомендации для ж\д классов (ссылка </a:t>
            </a:r>
            <a:r>
              <a:rPr lang="en-US" dirty="0" smtClean="0"/>
              <a:t>clck.ru/3Svp2H</a:t>
            </a:r>
            <a:r>
              <a:rPr lang="ru-RU" dirty="0" smtClean="0"/>
              <a:t>) </a:t>
            </a:r>
            <a:endParaRPr lang="en-US" dirty="0"/>
          </a:p>
          <a:p>
            <a:endParaRPr lang="en-US" dirty="0"/>
          </a:p>
          <a:p>
            <a:r>
              <a:rPr lang="ru-RU" dirty="0" smtClean="0"/>
              <a:t>4. Методические рекомендации для космических классов</a:t>
            </a:r>
            <a:endParaRPr lang="ru-RU" dirty="0"/>
          </a:p>
          <a:p>
            <a:r>
              <a:rPr lang="ru-RU" dirty="0" smtClean="0"/>
              <a:t>5. Методические рекомендации для судостроительных классов</a:t>
            </a:r>
          </a:p>
          <a:p>
            <a:r>
              <a:rPr lang="ru-RU" dirty="0" smtClean="0"/>
              <a:t>6.Методические рекомендации для медиа классов</a:t>
            </a:r>
          </a:p>
          <a:p>
            <a:r>
              <a:rPr lang="ru-RU" dirty="0" smtClean="0"/>
              <a:t>7. Методические рекомендации для медицинских классов</a:t>
            </a:r>
          </a:p>
          <a:p>
            <a:r>
              <a:rPr lang="ru-RU" dirty="0" smtClean="0"/>
              <a:t>8. Методические рекомендации для педагогических классов</a:t>
            </a:r>
          </a:p>
          <a:p>
            <a:r>
              <a:rPr lang="ru-RU" dirty="0" smtClean="0"/>
              <a:t>9. Методические рекомендации для театральных классов</a:t>
            </a:r>
          </a:p>
          <a:p>
            <a:r>
              <a:rPr lang="ru-RU" dirty="0" smtClean="0"/>
              <a:t>10. Методические рекомендации для туристических классов </a:t>
            </a:r>
            <a:endParaRPr lang="ru-RU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500" b="0" i="0" u="none" strike="noStrike" cap="none" normalizeH="0" baseline="0" smtClean="0">
                <a:ln>
                  <a:noFill/>
                </a:ln>
                <a:solidFill>
                  <a:srgbClr val="2F3747"/>
                </a:solidFill>
                <a:effectLst/>
                <a:latin typeface="YS Text"/>
                <a:hlinkClick r:id="rId5"/>
              </a:rPr>
              <a:t>clck.ru/3SvnJm</a:t>
            </a:r>
            <a:endParaRPr kumimoji="0" lang="ru-RU" altLang="ru-RU" sz="800" b="0" i="0" u="none" strike="noStrike" cap="none" normalizeH="0" baseline="0" smtClean="0">
              <a:ln>
                <a:noFill/>
              </a:ln>
              <a:solidFill>
                <a:srgbClr val="2F3747"/>
              </a:solidFill>
              <a:effectLst/>
              <a:latin typeface="YS Tex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500" b="0" i="0" u="none" strike="noStrike" cap="none" normalizeH="0" baseline="0" smtClean="0">
                <a:ln>
                  <a:noFill/>
                </a:ln>
                <a:solidFill>
                  <a:srgbClr val="2F3747"/>
                </a:solidFill>
                <a:effectLst/>
                <a:latin typeface="YS Text"/>
                <a:hlinkClick r:id="rId5"/>
              </a:rPr>
              <a:t>clck.ru/3SvnJm</a:t>
            </a:r>
            <a:endParaRPr kumimoji="0" lang="ru-RU" altLang="ru-RU" sz="800" b="0" i="0" u="none" strike="noStrike" cap="none" normalizeH="0" baseline="0" smtClean="0">
              <a:ln>
                <a:noFill/>
              </a:ln>
              <a:solidFill>
                <a:srgbClr val="2F3747"/>
              </a:solidFill>
              <a:effectLst/>
              <a:latin typeface="YS Tex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558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снимок экрана, Графика, Шрифт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BEC2D24A-A710-E560-E151-8939BBB268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8CBF2F4-FE9C-36DB-0107-6F44FAC0237E}"/>
              </a:ext>
            </a:extLst>
          </p:cNvPr>
          <p:cNvSpPr txBox="1"/>
          <p:nvPr/>
        </p:nvSpPr>
        <p:spPr>
          <a:xfrm>
            <a:off x="261816" y="157022"/>
            <a:ext cx="10646329" cy="1065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kern="0" dirty="0">
                <a:ea typeface="Times New Roman" panose="02020603050405020304" pitchFamily="18" charset="0"/>
              </a:rPr>
              <a:t>О</a:t>
            </a:r>
            <a:r>
              <a:rPr lang="ru-RU" sz="2000" b="1" kern="0" dirty="0">
                <a:effectLst/>
                <a:ea typeface="Times New Roman" panose="02020603050405020304" pitchFamily="18" charset="0"/>
              </a:rPr>
              <a:t>бучение по дополнительной общеобразовательной, общеразвивающей программе «Призвание учителя - быть первым</a:t>
            </a:r>
            <a:r>
              <a:rPr lang="ru-RU" sz="2000" b="1" kern="0">
                <a:effectLst/>
                <a:ea typeface="Times New Roman" panose="02020603050405020304" pitchFamily="18" charset="0"/>
              </a:rPr>
              <a:t>» обучающихся </a:t>
            </a:r>
            <a:r>
              <a:rPr lang="ru-RU" sz="2000" b="1" kern="0" dirty="0">
                <a:effectLst/>
                <a:ea typeface="Times New Roman" panose="02020603050405020304" pitchFamily="18" charset="0"/>
              </a:rPr>
              <a:t>предпрофессиональных классов психолого-педагогической направленности</a:t>
            </a:r>
            <a:endParaRPr lang="ru-RU" sz="2000" b="1" dirty="0">
              <a:ea typeface="Google Sans" pitchFamily="2" charset="0"/>
              <a:cs typeface="Google Sans" pitchFamily="2" charset="0"/>
            </a:endParaRPr>
          </a:p>
        </p:txBody>
      </p:sp>
      <p:sp>
        <p:nvSpPr>
          <p:cNvPr id="8" name="TextBox 73">
            <a:extLst>
              <a:ext uri="{FF2B5EF4-FFF2-40B4-BE49-F238E27FC236}">
                <a16:creationId xmlns:a16="http://schemas.microsoft.com/office/drawing/2014/main" xmlns="" id="{DA22416D-4C7F-3C04-4B48-AAC06C99C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70930" y="6325448"/>
            <a:ext cx="3273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6835E-DB39-4B03-80F0-9AD689B33AAF}" type="slidenum">
              <a:rPr kumimoji="0" lang="ru-RU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E63B1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E63B1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654669" y="2184236"/>
            <a:ext cx="8273089" cy="231899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2025 год - 2 потока - 123 человека.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2026 год - 2 потока: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- с 25 марта по 25 мая - поступило 36 заявок – 4 ОО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- с 7 сентября по 09 </a:t>
            </a:r>
            <a:r>
              <a:rPr lang="ru-RU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ноября.</a:t>
            </a:r>
            <a:endParaRPr lang="ru-RU" sz="20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План </a:t>
            </a:r>
            <a:r>
              <a:rPr lang="ru-RU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2026 год - 120 человек. </a:t>
            </a:r>
            <a:endParaRPr lang="ru-RU" sz="20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067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снимок экрана, Графика, Шрифт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BEC2D24A-A710-E560-E151-8939BBB268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8CBF2F4-FE9C-36DB-0107-6F44FAC0237E}"/>
              </a:ext>
            </a:extLst>
          </p:cNvPr>
          <p:cNvSpPr txBox="1"/>
          <p:nvPr/>
        </p:nvSpPr>
        <p:spPr>
          <a:xfrm>
            <a:off x="355893" y="145849"/>
            <a:ext cx="10210799" cy="1142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>
              <a:lnSpc>
                <a:spcPct val="115000"/>
              </a:lnSpc>
              <a:spcAft>
                <a:spcPts val="1000"/>
              </a:spcAft>
              <a:buSzPts val="1400"/>
            </a:pPr>
            <a:r>
              <a:rPr lang="ru-RU" sz="20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Оценка эффективности деятельности предпрофессиональных классов в соответствии с типовыми показателями эффективности деятельности </a:t>
            </a:r>
          </a:p>
        </p:txBody>
      </p:sp>
      <p:sp>
        <p:nvSpPr>
          <p:cNvPr id="8" name="TextBox 73">
            <a:extLst>
              <a:ext uri="{FF2B5EF4-FFF2-40B4-BE49-F238E27FC236}">
                <a16:creationId xmlns:a16="http://schemas.microsoft.com/office/drawing/2014/main" xmlns="" id="{DA22416D-4C7F-3C04-4B48-AAC06C99C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70930" y="6325448"/>
            <a:ext cx="3273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6835E-DB39-4B03-80F0-9AD689B33AAF}" type="slidenum">
              <a:rPr kumimoji="0" lang="ru-RU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E63B1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E63B1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97835" y="2274216"/>
            <a:ext cx="11796329" cy="269371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/>
              <a:t>Дефициты:</a:t>
            </a:r>
          </a:p>
          <a:p>
            <a:endParaRPr lang="ru-RU" dirty="0"/>
          </a:p>
          <a:p>
            <a:r>
              <a:rPr lang="ru-RU" dirty="0" smtClean="0"/>
              <a:t>- отсутствие </a:t>
            </a:r>
            <a:r>
              <a:rPr lang="ru-RU" dirty="0"/>
              <a:t>углубленного изучения предметов и учебных курсов на уровне ООО,</a:t>
            </a:r>
          </a:p>
          <a:p>
            <a:r>
              <a:rPr lang="ru-RU" dirty="0" smtClean="0"/>
              <a:t>- низкий </a:t>
            </a:r>
            <a:r>
              <a:rPr lang="ru-RU" dirty="0"/>
              <a:t>охват  вовлеченности обучающихся в олимпиады и конкурсы, 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низкие </a:t>
            </a:r>
            <a:r>
              <a:rPr lang="ru-RU" dirty="0"/>
              <a:t>результаты ВПР и итоговой </a:t>
            </a:r>
            <a:r>
              <a:rPr lang="ru-RU" dirty="0" smtClean="0"/>
              <a:t>аттестации</a:t>
            </a:r>
          </a:p>
          <a:p>
            <a:pPr marL="285750" indent="-285750">
              <a:buFontTx/>
              <a:buChar char="-"/>
            </a:pPr>
            <a:endParaRPr lang="ru-RU" dirty="0"/>
          </a:p>
          <a:p>
            <a:r>
              <a:rPr lang="ru-RU" b="1" dirty="0"/>
              <a:t>https://</a:t>
            </a:r>
            <a:r>
              <a:rPr lang="ru-RU" b="1" dirty="0" smtClean="0"/>
              <a:t>koiro.edu.ru/wp-content/uploads/2025/08/Monitoring_predprofklassov_2025.pdf</a:t>
            </a:r>
            <a:endParaRPr lang="ru-RU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0068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снимок экрана, Графика, Шрифт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BEC2D24A-A710-E560-E151-8939BBB268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8CBF2F4-FE9C-36DB-0107-6F44FAC0237E}"/>
              </a:ext>
            </a:extLst>
          </p:cNvPr>
          <p:cNvSpPr txBox="1"/>
          <p:nvPr/>
        </p:nvSpPr>
        <p:spPr>
          <a:xfrm>
            <a:off x="299976" y="175630"/>
            <a:ext cx="10210799" cy="799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8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ea typeface="Google Sans" pitchFamily="2" charset="0"/>
                <a:cs typeface="Google Sans" pitchFamily="2" charset="0"/>
              </a:rPr>
              <a:t>Показатели эффективности деятельности</a:t>
            </a:r>
            <a:endParaRPr lang="ru-RU" sz="2000" b="1" dirty="0">
              <a:ea typeface="Google Sans" pitchFamily="2" charset="0"/>
              <a:cs typeface="Google Sans" pitchFamily="2" charset="0"/>
            </a:endParaRPr>
          </a:p>
        </p:txBody>
      </p:sp>
      <p:sp>
        <p:nvSpPr>
          <p:cNvPr id="8" name="TextBox 73">
            <a:extLst>
              <a:ext uri="{FF2B5EF4-FFF2-40B4-BE49-F238E27FC236}">
                <a16:creationId xmlns:a16="http://schemas.microsoft.com/office/drawing/2014/main" xmlns="" id="{DA22416D-4C7F-3C04-4B48-AAC06C99C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70930" y="6325448"/>
            <a:ext cx="3273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6835E-DB39-4B03-80F0-9AD689B33AAF}" type="slidenum">
              <a:rPr kumimoji="0" lang="ru-RU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E63B1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E63B1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85067" y="2787977"/>
            <a:ext cx="11549517" cy="128204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/>
              <a:t>Приказ Министерства образования Калининградской области от 10.12.2025 №1463/1</a:t>
            </a:r>
          </a:p>
          <a:p>
            <a:pPr algn="ctr"/>
            <a:endParaRPr lang="ru-RU"/>
          </a:p>
          <a:p>
            <a:pPr algn="ctr"/>
            <a:r>
              <a:rPr lang="ru-RU"/>
              <a:t>https://koiro.edu.ru/wp-content/uploads/2025/12/Prikaz-MOKO-10.12.2025-N1463-1.pdf</a:t>
            </a:r>
          </a:p>
        </p:txBody>
      </p:sp>
    </p:spTree>
    <p:extLst>
      <p:ext uri="{BB962C8B-B14F-4D97-AF65-F5344CB8AC3E}">
        <p14:creationId xmlns:p14="http://schemas.microsoft.com/office/powerpoint/2010/main" val="327907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снимок экрана, Графика, Шрифт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BEC2D24A-A710-E560-E151-8939BBB268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8CBF2F4-FE9C-36DB-0107-6F44FAC0237E}"/>
              </a:ext>
            </a:extLst>
          </p:cNvPr>
          <p:cNvSpPr txBox="1"/>
          <p:nvPr/>
        </p:nvSpPr>
        <p:spPr>
          <a:xfrm>
            <a:off x="299976" y="175630"/>
            <a:ext cx="10210799" cy="95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Google Sans" pitchFamily="2" charset="0"/>
                <a:ea typeface="Google Sans" pitchFamily="2" charset="0"/>
                <a:cs typeface="Google Sans" pitchFamily="2" charset="0"/>
              </a:rPr>
              <a:t> </a:t>
            </a:r>
            <a:r>
              <a:rPr lang="ru-RU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b="1" dirty="0">
                <a:latin typeface="Google Sans" pitchFamily="2" charset="0"/>
                <a:ea typeface="Google Sans" pitchFamily="2" charset="0"/>
                <a:cs typeface="Google Sans" pitchFamily="2" charset="0"/>
              </a:rPr>
              <a:t>Алгоритм открытия предпрофессионального класса</a:t>
            </a:r>
          </a:p>
        </p:txBody>
      </p:sp>
      <p:sp>
        <p:nvSpPr>
          <p:cNvPr id="8" name="TextBox 73">
            <a:extLst>
              <a:ext uri="{FF2B5EF4-FFF2-40B4-BE49-F238E27FC236}">
                <a16:creationId xmlns:a16="http://schemas.microsoft.com/office/drawing/2014/main" xmlns="" id="{DA22416D-4C7F-3C04-4B48-AAC06C99C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70930" y="6325448"/>
            <a:ext cx="3273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6835E-DB39-4B03-80F0-9AD689B33AAF}" type="slidenum">
              <a:rPr kumimoji="0" lang="ru-RU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E63B1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E63B1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74569" y="1677970"/>
            <a:ext cx="10642861" cy="332766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ru-RU" dirty="0" smtClean="0"/>
              <a:t>Опрос обучающихся и их законных представителей о поступлении в предпрофессиональный класс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Подготовка пакета документов в соответствии с требованиями Типового положения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Рассмотрение пакета документов учредителем и согласование учебного плана предпрофессионального класса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Представление пакета документов комиссии по утверждению перечня ОО, открывающих предпрофессиональные классы в Министерство образования Калининградской области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Издание приказа об открытии класса после утверждения заявки комиссией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84454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1120</TotalTime>
  <Words>375</Words>
  <Application>Microsoft Office PowerPoint</Application>
  <PresentationFormat>Широкоэкранный</PresentationFormat>
  <Paragraphs>68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Google Sans</vt:lpstr>
      <vt:lpstr>Times New Roman</vt:lpstr>
      <vt:lpstr>YS Text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Буланов</dc:creator>
  <cp:lastModifiedBy>user</cp:lastModifiedBy>
  <cp:revision>61</cp:revision>
  <dcterms:created xsi:type="dcterms:W3CDTF">2026-03-06T07:24:05Z</dcterms:created>
  <dcterms:modified xsi:type="dcterms:W3CDTF">2026-04-04T15:27:45Z</dcterms:modified>
</cp:coreProperties>
</file>