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8"/>
  </p:notesMasterIdLst>
  <p:sldIdLst>
    <p:sldId id="307" r:id="rId3"/>
    <p:sldId id="257" r:id="rId4"/>
    <p:sldId id="293" r:id="rId5"/>
    <p:sldId id="283" r:id="rId6"/>
    <p:sldId id="290" r:id="rId7"/>
    <p:sldId id="294" r:id="rId8"/>
    <p:sldId id="308" r:id="rId9"/>
    <p:sldId id="264" r:id="rId10"/>
    <p:sldId id="298" r:id="rId11"/>
    <p:sldId id="284" r:id="rId12"/>
    <p:sldId id="299" r:id="rId13"/>
    <p:sldId id="285" r:id="rId14"/>
    <p:sldId id="300" r:id="rId15"/>
    <p:sldId id="286" r:id="rId16"/>
    <p:sldId id="301" r:id="rId17"/>
    <p:sldId id="287" r:id="rId18"/>
    <p:sldId id="302" r:id="rId19"/>
    <p:sldId id="295" r:id="rId20"/>
    <p:sldId id="303" r:id="rId21"/>
    <p:sldId id="289" r:id="rId22"/>
    <p:sldId id="304" r:id="rId23"/>
    <p:sldId id="291" r:id="rId24"/>
    <p:sldId id="305" r:id="rId25"/>
    <p:sldId id="292" r:id="rId26"/>
    <p:sldId id="30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35" autoAdjust="0"/>
    <p:restoredTop sz="88954" autoAdjust="0"/>
  </p:normalViewPr>
  <p:slideViewPr>
    <p:cSldViewPr snapToGrid="0">
      <p:cViewPr varScale="1">
        <p:scale>
          <a:sx n="98" d="100"/>
          <a:sy n="98" d="100"/>
        </p:scale>
        <p:origin x="14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ОО в 2024-2025гг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агроклассы</c:v>
                </c:pt>
                <c:pt idx="1">
                  <c:v>атомклассы</c:v>
                </c:pt>
                <c:pt idx="2">
                  <c:v>ж/дклассы</c:v>
                </c:pt>
                <c:pt idx="3">
                  <c:v>космоклассы</c:v>
                </c:pt>
                <c:pt idx="4">
                  <c:v>судоклассы</c:v>
                </c:pt>
                <c:pt idx="5">
                  <c:v>стройклассы</c:v>
                </c:pt>
                <c:pt idx="6">
                  <c:v>педклассы</c:v>
                </c:pt>
                <c:pt idx="7">
                  <c:v>медиаклассы</c:v>
                </c:pt>
                <c:pt idx="8">
                  <c:v>медклассы</c:v>
                </c:pt>
                <c:pt idx="9">
                  <c:v>театральные классы</c:v>
                </c:pt>
                <c:pt idx="10">
                  <c:v>турклассы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8</c:v>
                </c:pt>
                <c:pt idx="1">
                  <c:v>2</c:v>
                </c:pt>
                <c:pt idx="2">
                  <c:v>4</c:v>
                </c:pt>
                <c:pt idx="3">
                  <c:v>21</c:v>
                </c:pt>
                <c:pt idx="4">
                  <c:v>13</c:v>
                </c:pt>
                <c:pt idx="5">
                  <c:v>0</c:v>
                </c:pt>
                <c:pt idx="6">
                  <c:v>46</c:v>
                </c:pt>
                <c:pt idx="7">
                  <c:v>18</c:v>
                </c:pt>
                <c:pt idx="8">
                  <c:v>13</c:v>
                </c:pt>
                <c:pt idx="9">
                  <c:v>1</c:v>
                </c:pt>
                <c:pt idx="1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C-462B-AFBB-3F735229A2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ОО в 2025-2026гг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агроклассы</c:v>
                </c:pt>
                <c:pt idx="1">
                  <c:v>атомклассы</c:v>
                </c:pt>
                <c:pt idx="2">
                  <c:v>ж/дклассы</c:v>
                </c:pt>
                <c:pt idx="3">
                  <c:v>космоклассы</c:v>
                </c:pt>
                <c:pt idx="4">
                  <c:v>судоклассы</c:v>
                </c:pt>
                <c:pt idx="5">
                  <c:v>стройклассы</c:v>
                </c:pt>
                <c:pt idx="6">
                  <c:v>педклассы</c:v>
                </c:pt>
                <c:pt idx="7">
                  <c:v>медиаклассы</c:v>
                </c:pt>
                <c:pt idx="8">
                  <c:v>медклассы</c:v>
                </c:pt>
                <c:pt idx="9">
                  <c:v>театральные классы</c:v>
                </c:pt>
                <c:pt idx="10">
                  <c:v>турклассы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25</c:v>
                </c:pt>
                <c:pt idx="1">
                  <c:v>3</c:v>
                </c:pt>
                <c:pt idx="2">
                  <c:v>5</c:v>
                </c:pt>
                <c:pt idx="3">
                  <c:v>22</c:v>
                </c:pt>
                <c:pt idx="4">
                  <c:v>18</c:v>
                </c:pt>
                <c:pt idx="5">
                  <c:v>1</c:v>
                </c:pt>
                <c:pt idx="6">
                  <c:v>46</c:v>
                </c:pt>
                <c:pt idx="7">
                  <c:v>29</c:v>
                </c:pt>
                <c:pt idx="8">
                  <c:v>16</c:v>
                </c:pt>
                <c:pt idx="9">
                  <c:v>3</c:v>
                </c:pt>
                <c:pt idx="1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1C-462B-AFBB-3F735229A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3057472"/>
        <c:axId val="973054560"/>
      </c:barChart>
      <c:catAx>
        <c:axId val="97305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73054560"/>
        <c:crosses val="autoZero"/>
        <c:auto val="1"/>
        <c:lblAlgn val="ctr"/>
        <c:lblOffset val="100"/>
        <c:noMultiLvlLbl val="0"/>
      </c:catAx>
      <c:valAx>
        <c:axId val="973054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305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56083790096818"/>
          <c:y val="0.93828653001137552"/>
          <c:w val="0.51588924689849347"/>
          <c:h val="4.55264138979259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Лист2!$B$18</c:f>
              <c:strCache>
                <c:ptCount val="1"/>
                <c:pt idx="0">
                  <c:v>Кол-во обучающихся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2BD-44D1-B43E-8B817EA2B0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2BD-44D1-B43E-8B817EA2B0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2BD-44D1-B43E-8B817EA2B07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2BD-44D1-B43E-8B817EA2B07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82BD-44D1-B43E-8B817EA2B07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82BD-44D1-B43E-8B817EA2B07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82BD-44D1-B43E-8B817EA2B07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82BD-44D1-B43E-8B817EA2B07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82BD-44D1-B43E-8B817EA2B07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82BD-44D1-B43E-8B817EA2B07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82BD-44D1-B43E-8B817EA2B073}"/>
              </c:ext>
            </c:extLst>
          </c:dPt>
          <c:dLbls>
            <c:dLbl>
              <c:idx val="0"/>
              <c:layout>
                <c:manualLayout>
                  <c:x val="-5.4666561679790025E-2"/>
                  <c:y val="-3.24074074074074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27A0A7F-419C-4CF7-905E-03AFD3AC88A1}" type="CATEGORYNAME">
                      <a:rPr lang="ru-RU"/>
                      <a:pPr>
                        <a:defRPr sz="9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/>
                      <a:t>- 763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9333333333333"/>
                      <c:h val="7.03937007874015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2BD-44D1-B43E-8B817EA2B073}"/>
                </c:ext>
              </c:extLst>
            </c:dLbl>
            <c:dLbl>
              <c:idx val="1"/>
              <c:layout>
                <c:manualLayout>
                  <c:x val="-1.6E-2"/>
                  <c:y val="-2.31481481481481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3AAAD76-536E-400B-A9CB-8AC6394D52C8}" type="CATEGORYNAME">
                      <a:rPr lang="ru-RU"/>
                      <a:pPr>
                        <a:defRPr sz="9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/>
                      <a:t>- 99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2BD-44D1-B43E-8B817EA2B073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BE18C42-A196-4D0E-BCD7-9E679355BDB6}" type="CATEGORYNAME">
                      <a:rPr lang="ru-RU"/>
                      <a:pPr>
                        <a:defRPr sz="9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/>
                      <a:t>-194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2BD-44D1-B43E-8B817EA2B073}"/>
                </c:ext>
              </c:extLst>
            </c:dLbl>
            <c:dLbl>
              <c:idx val="3"/>
              <c:layout>
                <c:manualLayout>
                  <c:x val="-2.254374876254777E-3"/>
                  <c:y val="-3.93518518518518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758EF35-EF01-4582-BC77-AEF3FF28A03B}" type="CATEGORYNAME">
                      <a:rPr lang="ru-RU" sz="9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9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9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- 1475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05333333333334"/>
                      <c:h val="9.354184893554973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2BD-44D1-B43E-8B817EA2B073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535B3D8-1B9C-46E6-B6AC-CDF258427B18}" type="CATEGORYNAME">
                      <a:rPr lang="ru-RU"/>
                      <a:pPr>
                        <a:defRPr sz="9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/>
                      <a:t>- 907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28055052112684"/>
                      <c:h val="7.03937007874015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2BD-44D1-B43E-8B817EA2B073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EDBB907-EAA4-43CF-AA9C-6A016F863F8B}" type="CATEGORYNAME">
                      <a:rPr lang="ru-RU"/>
                      <a:pPr>
                        <a:defRPr sz="9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/>
                      <a:t>-36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02331236641843"/>
                      <c:h val="0.109675925925925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2BD-44D1-B43E-8B817EA2B073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B7EA196-4DAA-41B7-B0FC-6A778C7AF4E0}" type="CATEGORYNAME">
                      <a:rPr lang="ru-RU" sz="9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9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9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- 1517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65709702147966"/>
                      <c:h val="9.354184893554973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2BD-44D1-B43E-8B817EA2B073}"/>
                </c:ext>
              </c:extLst>
            </c:dLbl>
            <c:dLbl>
              <c:idx val="7"/>
              <c:layout>
                <c:manualLayout>
                  <c:x val="-6.4474532559638878E-3"/>
                  <c:y val="1.85185185185184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831D20B-9053-47FE-A462-2C9B87BBDC11}" type="CATEGORYNAME">
                      <a:rPr lang="ru-RU" sz="9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9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9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-938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25983236621536"/>
                      <c:h val="0.107430737824438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82BD-44D1-B43E-8B817EA2B073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B89DB06-3583-443A-B195-C0A74B1740D2}" type="CATEGORYNAME">
                      <a:rPr lang="ru-RU" sz="9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9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9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- 1288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44422952933586"/>
                      <c:h val="0.107430737824438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82BD-44D1-B43E-8B817EA2B073}"/>
                </c:ext>
              </c:extLst>
            </c:dLbl>
            <c:dLbl>
              <c:idx val="9"/>
              <c:layout>
                <c:manualLayout>
                  <c:x val="-2.3210831721470038E-2"/>
                  <c:y val="9.259259259259258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C3AB537-77E6-4C35-985D-E8BE40D8A995}" type="CATEGORYNAME">
                      <a:rPr lang="ru-RU" sz="9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9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9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-120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46991780766281"/>
                      <c:h val="9.817147856517935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82BD-44D1-B43E-8B817EA2B073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F4FFF20-2AC9-4C4E-8935-B64FD156808E}" type="CATEGORYNAME">
                      <a:rPr lang="ru-RU"/>
                      <a:pPr>
                        <a:defRPr sz="9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/>
                      <a:t>-944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82BD-44D1-B43E-8B817EA2B0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Лист2!$A$19:$A$29</c:f>
              <c:strCache>
                <c:ptCount val="11"/>
                <c:pt idx="0">
                  <c:v>агроклассы</c:v>
                </c:pt>
                <c:pt idx="1">
                  <c:v>атомклассы</c:v>
                </c:pt>
                <c:pt idx="2">
                  <c:v>ж/дклассы</c:v>
                </c:pt>
                <c:pt idx="3">
                  <c:v>космоклассы</c:v>
                </c:pt>
                <c:pt idx="4">
                  <c:v>судоклассы</c:v>
                </c:pt>
                <c:pt idx="5">
                  <c:v>стройклассы</c:v>
                </c:pt>
                <c:pt idx="6">
                  <c:v>педклассы</c:v>
                </c:pt>
                <c:pt idx="7">
                  <c:v>медиаклассы</c:v>
                </c:pt>
                <c:pt idx="8">
                  <c:v>медклассы</c:v>
                </c:pt>
                <c:pt idx="9">
                  <c:v>театральные </c:v>
                </c:pt>
                <c:pt idx="10">
                  <c:v>турклассы</c:v>
                </c:pt>
              </c:strCache>
            </c:strRef>
          </c:cat>
          <c:val>
            <c:numRef>
              <c:f>Лист2!$B$19:$B$29</c:f>
              <c:numCache>
                <c:formatCode>General</c:formatCode>
                <c:ptCount val="11"/>
                <c:pt idx="0">
                  <c:v>763</c:v>
                </c:pt>
                <c:pt idx="1">
                  <c:v>99</c:v>
                </c:pt>
                <c:pt idx="2">
                  <c:v>194</c:v>
                </c:pt>
                <c:pt idx="3">
                  <c:v>1475</c:v>
                </c:pt>
                <c:pt idx="4">
                  <c:v>907</c:v>
                </c:pt>
                <c:pt idx="5">
                  <c:v>36</c:v>
                </c:pt>
                <c:pt idx="6">
                  <c:v>1517</c:v>
                </c:pt>
                <c:pt idx="7">
                  <c:v>938</c:v>
                </c:pt>
                <c:pt idx="8">
                  <c:v>1288</c:v>
                </c:pt>
                <c:pt idx="9">
                  <c:v>120</c:v>
                </c:pt>
                <c:pt idx="10">
                  <c:v>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2BD-44D1-B43E-8B817EA2B07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Лист3!$A$2:$A$24</cx:f>
        <cx:lvl ptCount="23">
          <cx:pt idx="0">Багратионовский МО</cx:pt>
          <cx:pt idx="1">Балтийский ГО</cx:pt>
          <cx:pt idx="2">Гвардейский МО</cx:pt>
          <cx:pt idx="3">ГО г. Калининград</cx:pt>
          <cx:pt idx="4">Гурьевский МО</cx:pt>
          <cx:pt idx="5">Гусевский МО</cx:pt>
          <cx:pt idx="6">Зеленоградский МО</cx:pt>
          <cx:pt idx="7">Краснознаменский МО</cx:pt>
          <cx:pt idx="8">Ладушкинский ГО</cx:pt>
          <cx:pt idx="9">Мамоновский ГО</cx:pt>
          <cx:pt idx="10">Неманский МО</cx:pt>
          <cx:pt idx="11">Нестеровский МО</cx:pt>
          <cx:pt idx="12">Озерский МО</cx:pt>
          <cx:pt idx="13">Пионерский ГО</cx:pt>
          <cx:pt idx="14">Полесский МО</cx:pt>
          <cx:pt idx="15">Правдинский МО</cx:pt>
          <cx:pt idx="16">Светловский ГО</cx:pt>
          <cx:pt idx="17">Светлогорский ГО</cx:pt>
          <cx:pt idx="18">Славский МО</cx:pt>
          <cx:pt idx="19">Советский ГО</cx:pt>
          <cx:pt idx="20">Черняховский МО</cx:pt>
          <cx:pt idx="21">Янтарный ГО</cx:pt>
          <cx:pt idx="22">Государственные ОО</cx:pt>
        </cx:lvl>
      </cx:strDim>
      <cx:numDim type="val">
        <cx:f>Лист3!$B$2:$B$24</cx:f>
        <cx:lvl ptCount="23" formatCode="Основной">
          <cx:pt idx="0">43</cx:pt>
          <cx:pt idx="1">100</cx:pt>
          <cx:pt idx="2">44</cx:pt>
          <cx:pt idx="3">67</cx:pt>
          <cx:pt idx="4">57</cx:pt>
          <cx:pt idx="5">60</cx:pt>
          <cx:pt idx="6">75</cx:pt>
          <cx:pt idx="7">33</cx:pt>
          <cx:pt idx="8">100</cx:pt>
          <cx:pt idx="9">100</cx:pt>
          <cx:pt idx="10">20</cx:pt>
          <cx:pt idx="11">75</cx:pt>
          <cx:pt idx="12">80</cx:pt>
          <cx:pt idx="13">100</cx:pt>
          <cx:pt idx="14">60</cx:pt>
          <cx:pt idx="15">100</cx:pt>
          <cx:pt idx="16">67</cx:pt>
          <cx:pt idx="17">67</cx:pt>
          <cx:pt idx="18">60</cx:pt>
          <cx:pt idx="19">75</cx:pt>
          <cx:pt idx="20">33</cx:pt>
          <cx:pt idx="21">100</cx:pt>
          <cx:pt idx="22">100</cx:pt>
        </cx:lvl>
      </cx:numDim>
    </cx:data>
  </cx:chartData>
  <cx:chart>
    <cx:title pos="t" align="ctr" overlay="0">
      <cx:tx>
        <cx:txData>
          <cx:v>Доля ОО, принимающих участие в проекте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b="1"/>
          </a:pPr>
          <a:r>
            <a:rPr lang="ru-RU" sz="1200" b="1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cs typeface="Arial" panose="020B0604020202020204" pitchFamily="34" charset="0"/>
            </a:rPr>
            <a:t>Доля ОО, принимающих участие в проекте</a:t>
          </a:r>
        </a:p>
      </cx:txPr>
    </cx:title>
    <cx:plotArea>
      <cx:plotAreaRegion>
        <cx:series layoutId="clusteredColumn" uniqueId="{DC94F318-2184-413E-AB52-274410666D65}">
          <cx:tx>
            <cx:txData>
              <cx:f>Лист3!$B$1</cx:f>
              <cx:v>% ОО, принимающих участие в проекте</cx:v>
            </cx:txData>
          </cx:tx>
          <cx:spPr>
            <a:solidFill>
              <a:srgbClr val="1D85B3"/>
            </a:solidFill>
          </cx:spPr>
          <cx:dataId val="0"/>
          <cx:layoutPr>
            <cx:aggregation/>
          </cx:layoutPr>
          <cx:axisId val="1"/>
        </cx:series>
        <cx:series layoutId="paretoLine" ownerIdx="0" uniqueId="{3263203C-6433-4A54-A5BA-CBD74A7B07AD}">
          <cx:spPr>
            <a:ln>
              <a:noFill/>
            </a:ln>
          </cx:spPr>
          <cx:axisId val="2"/>
        </cx:series>
      </cx:plotAreaRegion>
      <cx:axis id="0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ru-RU" sz="1200" b="1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  <cx:axis id="1">
        <cx:valScaling/>
        <cx:majorGridlines/>
        <cx:tickLabels/>
      </cx:axis>
      <cx:axis id="2">
        <cx:valScaling max="1" min="0"/>
        <cx:units unit="percentage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5E460-7715-4EFB-A1DE-5C1269F374A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86CD4-62C7-43A3-BAC5-4000167B4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6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00163" y="100013"/>
            <a:ext cx="4090987" cy="2301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46304" y="2401824"/>
            <a:ext cx="6613294" cy="654710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74963-0A9C-41D6-A67A-41296EBEE766}" type="slidenum">
              <a:rPr lang="ru-RU" smtClean="0">
                <a:solidFill>
                  <a:prstClr val="black"/>
                </a:solidFill>
                <a:latin typeface="Aptos" panose="02110004020202020204"/>
              </a:rPr>
              <a:pPr/>
              <a:t>2</a:t>
            </a:fld>
            <a:endParaRPr lang="ru-RU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34847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217488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62000" y="3603171"/>
            <a:ext cx="5410200" cy="4397829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74963-0A9C-41D6-A67A-41296EBEE766}" type="slidenum">
              <a:rPr lang="ru-RU" smtClean="0">
                <a:solidFill>
                  <a:prstClr val="black"/>
                </a:solidFill>
                <a:latin typeface="Aptos" panose="02110004020202020204"/>
              </a:rPr>
              <a:pPr/>
              <a:t>13</a:t>
            </a:fld>
            <a:endParaRPr lang="ru-RU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6909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217488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62000" y="3603171"/>
            <a:ext cx="5410200" cy="4397829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74963-0A9C-41D6-A67A-41296EBEE766}" type="slidenum">
              <a:rPr lang="ru-RU" smtClean="0">
                <a:solidFill>
                  <a:prstClr val="black"/>
                </a:solidFill>
                <a:latin typeface="Aptos" panose="02110004020202020204"/>
              </a:rPr>
              <a:pPr/>
              <a:t>14</a:t>
            </a:fld>
            <a:endParaRPr lang="ru-RU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67161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217488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62000" y="3603171"/>
            <a:ext cx="5410200" cy="4397829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74963-0A9C-41D6-A67A-41296EBEE766}" type="slidenum">
              <a:rPr lang="ru-RU" smtClean="0">
                <a:solidFill>
                  <a:prstClr val="black"/>
                </a:solidFill>
                <a:latin typeface="Aptos" panose="02110004020202020204"/>
              </a:rPr>
              <a:pPr/>
              <a:t>15</a:t>
            </a:fld>
            <a:endParaRPr lang="ru-RU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17666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217488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62000" y="3603171"/>
            <a:ext cx="5410200" cy="4397829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74963-0A9C-41D6-A67A-41296EBEE766}" type="slidenum">
              <a:rPr lang="ru-RU" smtClean="0">
                <a:solidFill>
                  <a:prstClr val="black"/>
                </a:solidFill>
                <a:latin typeface="Aptos" panose="02110004020202020204"/>
              </a:rPr>
              <a:pPr/>
              <a:t>16</a:t>
            </a:fld>
            <a:endParaRPr lang="ru-RU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21463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217488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62000" y="3603171"/>
            <a:ext cx="5410200" cy="4397829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74963-0A9C-41D6-A67A-41296EBEE766}" type="slidenum">
              <a:rPr lang="ru-RU" smtClean="0">
                <a:solidFill>
                  <a:prstClr val="black"/>
                </a:solidFill>
                <a:latin typeface="Aptos" panose="02110004020202020204"/>
              </a:rPr>
              <a:pPr/>
              <a:t>17</a:t>
            </a:fld>
            <a:endParaRPr lang="ru-RU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91455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217488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62000" y="3603171"/>
            <a:ext cx="5410200" cy="4397829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74963-0A9C-41D6-A67A-41296EBEE766}" type="slidenum">
              <a:rPr lang="ru-RU" smtClean="0">
                <a:solidFill>
                  <a:prstClr val="black"/>
                </a:solidFill>
                <a:latin typeface="Aptos" panose="02110004020202020204"/>
              </a:rPr>
              <a:pPr/>
              <a:t>18</a:t>
            </a:fld>
            <a:endParaRPr lang="ru-RU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07951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217488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62000" y="3603171"/>
            <a:ext cx="5410200" cy="4397829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74963-0A9C-41D6-A67A-41296EBEE766}" type="slidenum">
              <a:rPr lang="ru-RU" smtClean="0">
                <a:solidFill>
                  <a:prstClr val="black"/>
                </a:solidFill>
                <a:latin typeface="Aptos" panose="02110004020202020204"/>
              </a:rPr>
              <a:pPr/>
              <a:t>19</a:t>
            </a:fld>
            <a:endParaRPr lang="ru-RU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05935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217488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62000" y="3603171"/>
            <a:ext cx="5410200" cy="4397829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74963-0A9C-41D6-A67A-41296EBEE766}" type="slidenum">
              <a:rPr lang="ru-RU" smtClean="0">
                <a:solidFill>
                  <a:prstClr val="black"/>
                </a:solidFill>
                <a:latin typeface="Aptos" panose="02110004020202020204"/>
              </a:rPr>
              <a:pPr/>
              <a:t>20</a:t>
            </a:fld>
            <a:endParaRPr lang="ru-RU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00515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217488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62000" y="3603171"/>
            <a:ext cx="5410200" cy="4397829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74963-0A9C-41D6-A67A-41296EBEE766}" type="slidenum">
              <a:rPr lang="ru-RU" smtClean="0">
                <a:solidFill>
                  <a:prstClr val="black"/>
                </a:solidFill>
                <a:latin typeface="Aptos" panose="02110004020202020204"/>
              </a:rPr>
              <a:pPr/>
              <a:t>21</a:t>
            </a:fld>
            <a:endParaRPr lang="ru-RU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1453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217488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62000" y="3603171"/>
            <a:ext cx="5410200" cy="4397829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74963-0A9C-41D6-A67A-41296EBEE766}" type="slidenum">
              <a:rPr lang="ru-RU" smtClean="0">
                <a:solidFill>
                  <a:prstClr val="black"/>
                </a:solidFill>
                <a:latin typeface="Aptos" panose="02110004020202020204"/>
              </a:rPr>
              <a:pPr/>
              <a:t>22</a:t>
            </a:fld>
            <a:endParaRPr lang="ru-RU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4571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00163" y="100013"/>
            <a:ext cx="4090987" cy="2301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46304" y="2401824"/>
            <a:ext cx="6613294" cy="654710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74963-0A9C-41D6-A67A-41296EBEE766}" type="slidenum">
              <a:rPr lang="ru-RU" smtClean="0">
                <a:solidFill>
                  <a:prstClr val="black"/>
                </a:solidFill>
                <a:latin typeface="Aptos" panose="02110004020202020204"/>
              </a:rPr>
              <a:pPr/>
              <a:t>4</a:t>
            </a:fld>
            <a:endParaRPr lang="ru-RU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33585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217488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62000" y="3603171"/>
            <a:ext cx="5410200" cy="4397829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74963-0A9C-41D6-A67A-41296EBEE766}" type="slidenum">
              <a:rPr lang="ru-RU" smtClean="0">
                <a:solidFill>
                  <a:prstClr val="black"/>
                </a:solidFill>
                <a:latin typeface="Aptos" panose="02110004020202020204"/>
              </a:rPr>
              <a:pPr/>
              <a:t>23</a:t>
            </a:fld>
            <a:endParaRPr lang="ru-RU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24859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217488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62000" y="3603171"/>
            <a:ext cx="5410200" cy="4397829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74963-0A9C-41D6-A67A-41296EBEE766}" type="slidenum">
              <a:rPr lang="ru-RU" smtClean="0">
                <a:solidFill>
                  <a:prstClr val="black"/>
                </a:solidFill>
                <a:latin typeface="Aptos" panose="02110004020202020204"/>
              </a:rPr>
              <a:pPr/>
              <a:t>24</a:t>
            </a:fld>
            <a:endParaRPr lang="ru-RU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80767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217488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62000" y="3603171"/>
            <a:ext cx="5410200" cy="4397829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74963-0A9C-41D6-A67A-41296EBEE766}" type="slidenum">
              <a:rPr lang="ru-RU" smtClean="0">
                <a:solidFill>
                  <a:prstClr val="black"/>
                </a:solidFill>
                <a:latin typeface="Aptos" panose="02110004020202020204"/>
              </a:rPr>
              <a:pPr/>
              <a:t>25</a:t>
            </a:fld>
            <a:endParaRPr lang="ru-RU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47691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00163" y="100013"/>
            <a:ext cx="4090987" cy="2301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46304" y="2401824"/>
            <a:ext cx="6613294" cy="654710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74963-0A9C-41D6-A67A-41296EBEE766}" type="slidenum">
              <a:rPr lang="ru-RU" smtClean="0">
                <a:solidFill>
                  <a:prstClr val="black"/>
                </a:solidFill>
                <a:latin typeface="Aptos" panose="02110004020202020204"/>
              </a:rPr>
              <a:pPr/>
              <a:t>5</a:t>
            </a:fld>
            <a:endParaRPr lang="ru-RU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7491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00163" y="100013"/>
            <a:ext cx="4090987" cy="2301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46304" y="2401824"/>
            <a:ext cx="6613294" cy="654710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74963-0A9C-41D6-A67A-41296EBEE766}" type="slidenum">
              <a:rPr lang="ru-RU" smtClean="0">
                <a:solidFill>
                  <a:prstClr val="black"/>
                </a:solidFill>
                <a:latin typeface="Aptos" panose="02110004020202020204"/>
              </a:rPr>
              <a:pPr/>
              <a:t>6</a:t>
            </a:fld>
            <a:endParaRPr lang="ru-RU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80148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217488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62000" y="3603171"/>
            <a:ext cx="5410200" cy="4397829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74963-0A9C-41D6-A67A-41296EBEE766}" type="slidenum">
              <a:rPr lang="ru-RU" smtClean="0">
                <a:solidFill>
                  <a:prstClr val="black"/>
                </a:solidFill>
                <a:latin typeface="Aptos" panose="02110004020202020204"/>
              </a:rPr>
              <a:pPr/>
              <a:t>8</a:t>
            </a:fld>
            <a:endParaRPr lang="ru-RU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59781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217488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62000" y="3603171"/>
            <a:ext cx="5410200" cy="4397829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74963-0A9C-41D6-A67A-41296EBEE766}" type="slidenum">
              <a:rPr lang="ru-RU" smtClean="0">
                <a:solidFill>
                  <a:prstClr val="black"/>
                </a:solidFill>
                <a:latin typeface="Aptos" panose="02110004020202020204"/>
              </a:rPr>
              <a:pPr/>
              <a:t>9</a:t>
            </a:fld>
            <a:endParaRPr lang="ru-RU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59070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217488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62000" y="3603171"/>
            <a:ext cx="5410200" cy="4397829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74963-0A9C-41D6-A67A-41296EBEE766}" type="slidenum">
              <a:rPr lang="ru-RU" smtClean="0">
                <a:solidFill>
                  <a:prstClr val="black"/>
                </a:solidFill>
                <a:latin typeface="Aptos" panose="02110004020202020204"/>
              </a:rPr>
              <a:pPr/>
              <a:t>10</a:t>
            </a:fld>
            <a:endParaRPr lang="ru-RU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59321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217488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62000" y="3603171"/>
            <a:ext cx="5410200" cy="4397829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74963-0A9C-41D6-A67A-41296EBEE766}" type="slidenum">
              <a:rPr lang="ru-RU" smtClean="0">
                <a:solidFill>
                  <a:prstClr val="black"/>
                </a:solidFill>
                <a:latin typeface="Aptos" panose="02110004020202020204"/>
              </a:rPr>
              <a:pPr/>
              <a:t>11</a:t>
            </a:fld>
            <a:endParaRPr lang="ru-RU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51142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217488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62000" y="3603171"/>
            <a:ext cx="5410200" cy="4397829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74963-0A9C-41D6-A67A-41296EBEE766}" type="slidenum">
              <a:rPr lang="ru-RU" smtClean="0">
                <a:solidFill>
                  <a:prstClr val="black"/>
                </a:solidFill>
                <a:latin typeface="Aptos" panose="02110004020202020204"/>
              </a:rPr>
              <a:pPr/>
              <a:t>12</a:t>
            </a:fld>
            <a:endParaRPr lang="ru-RU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4905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CD908-1FB6-444E-904A-0308599DF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2F8604-A7D2-4B3E-BB36-E06A0D48A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2D0CED-4666-4CEC-B656-6D457EA6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F785-18F8-489A-B948-2EEF0314F048}" type="datetime1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3514CD-4782-40CA-A2AB-349DA27A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43CF34-954F-4DB4-9434-13F77C58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5AE3-13D0-456F-A3E6-935C54DD406F}" type="slidenum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6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A0534-1541-4335-9528-5C850C2E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8A3946-6F7C-4BB3-BB47-498874606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2AEAF4-4C3A-4F11-8CAC-777DCDACA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74A3-7DEE-4288-A928-C5C3A7BE8836}" type="datetime1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4A5D8E-49FC-48BE-BF6D-C97CE240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8EEA39-F1DC-4D9E-96FD-00C30C812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5AE3-13D0-456F-A3E6-935C54DD406F}" type="slidenum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1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C749DA-1A54-4A3C-9394-9A7DA71C0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91C8A0-B132-4A80-B94A-D9283D180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ED7679-17A7-46C8-84DF-DAD44C66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276A-EB99-4E37-A816-952E967CB250}" type="datetime1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0BC3B5-5690-41E4-B640-D8AF5910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09580-C3EA-4AC4-81DD-86248A790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5AE3-13D0-456F-A3E6-935C54DD406F}" type="slidenum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84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CD908-1FB6-444E-904A-0308599DF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2F8604-A7D2-4B3E-BB36-E06A0D48A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2D0CED-4666-4CEC-B656-6D457EA6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784C-DC8F-401D-ADAD-A271FA4BFAF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3514CD-4782-40CA-A2AB-349DA27A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43CF34-954F-4DB4-9434-13F77C58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A2F9-9208-456C-BBA7-716839D72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188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EB4BE-2377-4019-80B8-1622CFE4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C314FF-D433-4A89-A4C7-6987EC1F2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BEECD3-E222-4E44-8FEB-1E6F57B1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784C-DC8F-401D-ADAD-A271FA4BFAF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B06AC3-AF4C-462C-9AC5-9CA4C2DB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281FAF-0B34-4B67-8782-5EFF5149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A2F9-9208-456C-BBA7-716839D72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252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86D40-84A8-45AD-A676-E70E02BC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48BC81-089A-4826-8890-C5A516168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BC227C-441B-4955-BC10-17958C5D2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784C-DC8F-401D-ADAD-A271FA4BFAF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9025C9-8C5E-4583-9F19-4D14CD267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342ED0-58AA-4262-83F3-C34A40D1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A2F9-9208-456C-BBA7-716839D72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13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C7903-9556-40F0-8C43-C382F46E3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85EA7F-8B34-429E-9072-A369BB8CC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68C8EA-4170-467C-88E1-1B4A3E0D5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040FE1-B114-4794-B7EC-49C09006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784C-DC8F-401D-ADAD-A271FA4BFAF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5EA2AC-5066-49AF-A891-96A8099B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58BE2E-064E-4B35-987E-4CA50FE7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A2F9-9208-456C-BBA7-716839D72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53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BDCAD-1E28-4178-BC1E-FFFF498BC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B92E69-E017-47A2-9F03-D8C7FE0A3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722233-A75D-45BC-916F-4EF5200CB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204890-A8C4-4200-8BA3-09D5DF868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92E5AE-72CC-47C8-AC51-C6841DEAC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552690-0D07-448B-BD3A-640F6158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784C-DC8F-401D-ADAD-A271FA4BFAF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BA2421A-4853-47BB-9AD3-FA695FE68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0233CA-6A91-4EF1-885B-54E92A48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A2F9-9208-456C-BBA7-716839D72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053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A7F50-B3AA-43F4-B17B-2449D1275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6C9CDC-AEA4-45BD-84A1-57CD3DCC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784C-DC8F-401D-ADAD-A271FA4BFAF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0354EE-49E8-45D7-A36C-2770F9D9A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C3C9AC-8882-4616-934F-0AFF3CB1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A2F9-9208-456C-BBA7-716839D72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273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CF8591-CE97-4B61-8766-65AE1ECAF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784C-DC8F-401D-ADAD-A271FA4BFAF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B8720D-BA6F-4F20-BD71-C2FF6F49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43B1B5-9F83-4FE1-8BF5-C8EFEA74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A2F9-9208-456C-BBA7-716839D72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307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2D5DD-2495-4840-BA38-85BA87E78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C9910F-5D97-4406-B0EF-0EEDA205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DB97A6-A828-4C7E-A51A-48C627539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38DC60-F59E-4D4F-BFCD-4AE7093BF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784C-DC8F-401D-ADAD-A271FA4BFAF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95B029-9930-4C50-9651-9048CF96B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3A4572-932D-4CD2-BC71-0380AF9E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A2F9-9208-456C-BBA7-716839D72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62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EB4BE-2377-4019-80B8-1622CFE4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C314FF-D433-4A89-A4C7-6987EC1F2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BEECD3-E222-4E44-8FEB-1E6F57B1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71A8-F47F-4499-942B-9B682375B8C3}" type="datetime1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B06AC3-AF4C-462C-9AC5-9CA4C2DB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281FAF-0B34-4B67-8782-5EFF5149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5AE3-13D0-456F-A3E6-935C54DD406F}" type="slidenum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5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244E7-C4B1-427D-8EA4-7758E5BE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58B190-267A-439B-A38F-5700A49FE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F92E5D-D27F-49A0-BD82-6D1CE8105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05492E-D3F3-4B86-87E3-D326C2E80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784C-DC8F-401D-ADAD-A271FA4BFAF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342F17-9010-4005-8445-66101A3F0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E4C314-B035-473A-93E2-DF9B2AA6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A2F9-9208-456C-BBA7-716839D72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0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A0534-1541-4335-9528-5C850C2E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8A3946-6F7C-4BB3-BB47-498874606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2AEAF4-4C3A-4F11-8CAC-777DCDACA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784C-DC8F-401D-ADAD-A271FA4BFAF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4A5D8E-49FC-48BE-BF6D-C97CE240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8EEA39-F1DC-4D9E-96FD-00C30C812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A2F9-9208-456C-BBA7-716839D72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03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C749DA-1A54-4A3C-9394-9A7DA71C0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91C8A0-B132-4A80-B94A-D9283D180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ED7679-17A7-46C8-84DF-DAD44C66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784C-DC8F-401D-ADAD-A271FA4BFAF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0BC3B5-5690-41E4-B640-D8AF5910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09580-C3EA-4AC4-81DD-86248A790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A2F9-9208-456C-BBA7-716839D72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2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86D40-84A8-45AD-A676-E70E02BC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48BC81-089A-4826-8890-C5A516168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BC227C-441B-4955-BC10-17958C5D2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F574-B143-4C32-89B1-E77C1079117B}" type="datetime1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9025C9-8C5E-4583-9F19-4D14CD267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342ED0-58AA-4262-83F3-C34A40D1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5AE3-13D0-456F-A3E6-935C54DD406F}" type="slidenum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1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C7903-9556-40F0-8C43-C382F46E3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85EA7F-8B34-429E-9072-A369BB8CC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68C8EA-4170-467C-88E1-1B4A3E0D5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040FE1-B114-4794-B7EC-49C09006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4993-0ECB-4D6B-9252-A3DC5DC7DF9B}" type="datetime1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5EA2AC-5066-49AF-A891-96A8099B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58BE2E-064E-4B35-987E-4CA50FE7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5AE3-13D0-456F-A3E6-935C54DD406F}" type="slidenum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9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BDCAD-1E28-4178-BC1E-FFFF498BC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B92E69-E017-47A2-9F03-D8C7FE0A3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722233-A75D-45BC-916F-4EF5200CB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204890-A8C4-4200-8BA3-09D5DF868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92E5AE-72CC-47C8-AC51-C6841DEAC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552690-0D07-448B-BD3A-640F6158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30D5-F8D3-411C-96BB-81985D0CD286}" type="datetime1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BA2421A-4853-47BB-9AD3-FA695FE68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0233CA-6A91-4EF1-885B-54E92A48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5AE3-13D0-456F-A3E6-935C54DD406F}" type="slidenum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8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A7F50-B3AA-43F4-B17B-2449D1275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6C9CDC-AEA4-45BD-84A1-57CD3DCC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ECA8-1D92-4E2D-BB04-F394C5BC77AD}" type="datetime1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0354EE-49E8-45D7-A36C-2770F9D9A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C3C9AC-8882-4616-934F-0AFF3CB1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5AE3-13D0-456F-A3E6-935C54DD406F}" type="slidenum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6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CF8591-CE97-4B61-8766-65AE1ECAF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99-CD95-424F-851F-EE90B6B92611}" type="datetime1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B8720D-BA6F-4F20-BD71-C2FF6F49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43B1B5-9F83-4FE1-8BF5-C8EFEA74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5AE3-13D0-456F-A3E6-935C54DD406F}" type="slidenum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2D5DD-2495-4840-BA38-85BA87E78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C9910F-5D97-4406-B0EF-0EEDA205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DB97A6-A828-4C7E-A51A-48C627539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38DC60-F59E-4D4F-BFCD-4AE7093BF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5640-67EA-4DD4-95A5-CD39E696EAD9}" type="datetime1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95B029-9930-4C50-9651-9048CF96B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3A4572-932D-4CD2-BC71-0380AF9E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5AE3-13D0-456F-A3E6-935C54DD406F}" type="slidenum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5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244E7-C4B1-427D-8EA4-7758E5BE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58B190-267A-439B-A38F-5700A49FE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F92E5D-D27F-49A0-BD82-6D1CE8105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05492E-D3F3-4B86-87E3-D326C2E80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A433-C203-48A6-93AB-798D9F25AD26}" type="datetime1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342F17-9010-4005-8445-66101A3F0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E4C314-B035-473A-93E2-DF9B2AA6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5AE3-13D0-456F-A3E6-935C54DD406F}" type="slidenum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AA47A-DA7D-4274-9A6B-EA2228E7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FF398B-0065-4B51-A7E4-9CE83CE93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19DC76-B5E4-40B7-B9A7-C1EE77D44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46CA2-E310-46E2-BC9D-C1120E8D5034}" type="datetime1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11.11.2025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EB3B0-3087-4CE6-B6FC-985692CB8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467FC8-DDBD-4D54-8501-824FEA228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D5AE3-13D0-456F-A3E6-935C54DD406F}" type="slidenum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0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AA47A-DA7D-4274-9A6B-EA2228E7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FF398B-0065-4B51-A7E4-9CE83CE93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19DC76-B5E4-40B7-B9A7-C1EE77D44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784C-DC8F-401D-ADAD-A271FA4BFAF5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EB3B0-3087-4CE6-B6FC-985692CB8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467FC8-DDBD-4D54-8501-824FEA228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DA2F9-9208-456C-BBA7-716839D72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12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Q39s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clck.ru/3Q3Lxg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ck.ru/3Q3Lxg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clck.ru/3Q39s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Q2JW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clck.ru/3Q2Jwm" TargetMode="Externa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ck.ru/3Q2Jwm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clck.ru/3Q2JWW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Q3RX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Q3wPd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ck.ru/3QFvWW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clck.ru/3Pv2T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clck.ru/3QFvW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clck.ru/3Pv2TE" TargetMode="External"/><Relationship Id="rId4" Type="http://schemas.openxmlformats.org/officeDocument/2006/relationships/hyperlink" Target="https://clck.ru/3Q3wP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oiro.edu.ru/wp-content/uploads/2025/10/Prikaz-1045.1_2025_predprofklassy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clck.ru/3PuRj9" TargetMode="External"/><Relationship Id="rId4" Type="http://schemas.openxmlformats.org/officeDocument/2006/relationships/hyperlink" Target="https://koiro.edu.ru/wp-content/uploads/2025/10/EMP_metod_rekomendacii_2025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medklass39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Q59ZQ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ck.ru/3Q59ZQ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Q3wk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ck.ru/3Q3wk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PuQ44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club226441863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clck.ru/3PuPd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PuQ44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club226441863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clck.ru/3PuPd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3C007E-FB4A-4165-BF2D-EECD901F9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C3530-FDD4-43C6-8EEB-A6C225D37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240" y="2394404"/>
            <a:ext cx="10985327" cy="13653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Форсайт-сессия «Предпрофессиональные классы Калининградской области как ресурс профессионального самоопределения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4017996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0BBD7-BF01-23C8-C3AA-4346AD14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533" y="136525"/>
            <a:ext cx="9794933" cy="99273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Предпрофессиональные классы: первые результаты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атомклассов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A28C8AD-9196-B599-F65D-07F03D39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5AE3-13D0-456F-A3E6-935C54DD406F}" type="slidenum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30874C3-C886-4134-86A9-147B25A5B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785693"/>
              </p:ext>
            </p:extLst>
          </p:nvPr>
        </p:nvGraphicFramePr>
        <p:xfrm>
          <a:off x="649475" y="1385270"/>
          <a:ext cx="6601103" cy="187765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29103">
                  <a:extLst>
                    <a:ext uri="{9D8B030D-6E8A-4147-A177-3AD203B41FA5}">
                      <a16:colId xmlns:a16="http://schemas.microsoft.com/office/drawing/2014/main" val="3465891294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955280696"/>
                    </a:ext>
                  </a:extLst>
                </a:gridCol>
              </a:tblGrid>
              <a:tr h="7823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ОО/ </a:t>
                      </a:r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2025-2026 </a:t>
                      </a:r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уч.г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Образовательные организации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898539"/>
                  </a:ext>
                </a:extLst>
              </a:tr>
              <a:tr h="109529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 – 3</a:t>
                      </a: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классов – 4</a:t>
                      </a: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обучающихся - 99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Лидер проекта 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результатам 2024-2025 учебного года -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«Лицей №10»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Советска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9607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33807FC-1707-44C0-9211-E92E88C71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910671"/>
              </p:ext>
            </p:extLst>
          </p:nvPr>
        </p:nvGraphicFramePr>
        <p:xfrm>
          <a:off x="649475" y="3730546"/>
          <a:ext cx="6601103" cy="114051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601103">
                  <a:extLst>
                    <a:ext uri="{9D8B030D-6E8A-4147-A177-3AD203B41FA5}">
                      <a16:colId xmlns:a16="http://schemas.microsoft.com/office/drawing/2014/main" val="2932896805"/>
                    </a:ext>
                  </a:extLst>
                </a:gridCol>
              </a:tblGrid>
              <a:tr h="56139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Специализация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78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проектирование, строительство, эксплуатация и контроль атомных реакторов и сопутствующих систем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44087"/>
                  </a:ext>
                </a:extLst>
              </a:tr>
            </a:tbl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8A46688-BC7B-4652-AD85-986E72C2AB7A}"/>
              </a:ext>
            </a:extLst>
          </p:cNvPr>
          <p:cNvSpPr/>
          <p:nvPr/>
        </p:nvSpPr>
        <p:spPr>
          <a:xfrm>
            <a:off x="7900053" y="1062849"/>
            <a:ext cx="3559130" cy="44916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Дефициты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вовлечение обучающихся в </a:t>
            </a: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конкурсы;</a:t>
            </a:r>
          </a:p>
          <a:p>
            <a:pPr algn="ctr"/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ВПР; </a:t>
            </a:r>
          </a:p>
          <a:p>
            <a:pPr marL="285750" indent="-285750" algn="ctr">
              <a:buFontTx/>
              <a:buChar char="-"/>
            </a:pP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итоговой аттестации;</a:t>
            </a:r>
          </a:p>
          <a:p>
            <a:pPr marL="285750" indent="-285750" algn="ctr">
              <a:buFontTx/>
              <a:buChar char="-"/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углубленное изучение предметов</a:t>
            </a:r>
          </a:p>
          <a:p>
            <a:pPr marL="285750" indent="-285750" algn="ctr">
              <a:buFontTx/>
              <a:buChar char="-"/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профориентационная работа на площадке партнера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1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0BBD7-BF01-23C8-C3AA-4346AD14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533" y="-8509"/>
            <a:ext cx="9794933" cy="992732"/>
          </a:xfrm>
        </p:spPr>
        <p:txBody>
          <a:bodyPr>
            <a:noAutofit/>
          </a:bodyPr>
          <a:lstStyle/>
          <a:p>
            <a:pPr algn="ctr"/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Знаковые события классов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33807FC-1707-44C0-9211-E92E88C71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322641"/>
              </p:ext>
            </p:extLst>
          </p:nvPr>
        </p:nvGraphicFramePr>
        <p:xfrm>
          <a:off x="1317893" y="984223"/>
          <a:ext cx="9556211" cy="526887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556211">
                  <a:extLst>
                    <a:ext uri="{9D8B030D-6E8A-4147-A177-3AD203B41FA5}">
                      <a16:colId xmlns:a16="http://schemas.microsoft.com/office/drawing/2014/main" val="2932896805"/>
                    </a:ext>
                  </a:extLst>
                </a:gridCol>
              </a:tblGrid>
              <a:tr h="422550">
                <a:tc>
                  <a:txBody>
                    <a:bodyPr/>
                    <a:lstStyle/>
                    <a:p>
                      <a:pPr algn="ctr"/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78253"/>
                  </a:ext>
                </a:extLst>
              </a:tr>
              <a:tr h="2943302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Открытие предпрофессионального направления совместно с индустриальным </a:t>
                      </a:r>
                      <a:r>
                        <a:rPr lang="ru-RU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партнрером</a:t>
                      </a: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РЭНЕРА</a:t>
                      </a: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представителями школы Росатома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Встреча с дирекцией Балтийской АЭС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полосы препятствий на средства гранта от Росатома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13-я </a:t>
                      </a:r>
                      <a:r>
                        <a:rPr lang="ru-RU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Атомсмена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проекта «Школа Росатома»</a:t>
                      </a: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Артеке от госкорпорации Росатом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Межтерриториальный чемпионат «Юные профессионалы Топливной компании Росатома»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44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027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0BBD7-BF01-23C8-C3AA-4346AD14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533" y="99433"/>
            <a:ext cx="9794933" cy="99273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Предпрофессиональные классы: первые результаты железнодорожных классов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A28C8AD-9196-B599-F65D-07F03D39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9190" y="4630014"/>
            <a:ext cx="668867" cy="369333"/>
          </a:xfrm>
        </p:spPr>
        <p:txBody>
          <a:bodyPr/>
          <a:lstStyle/>
          <a:p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Чат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30874C3-C886-4134-86A9-147B25A5B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065228"/>
              </p:ext>
            </p:extLst>
          </p:nvPr>
        </p:nvGraphicFramePr>
        <p:xfrm>
          <a:off x="815697" y="1092165"/>
          <a:ext cx="6888970" cy="187765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11282">
                  <a:extLst>
                    <a:ext uri="{9D8B030D-6E8A-4147-A177-3AD203B41FA5}">
                      <a16:colId xmlns:a16="http://schemas.microsoft.com/office/drawing/2014/main" val="3465891294"/>
                    </a:ext>
                  </a:extLst>
                </a:gridCol>
                <a:gridCol w="4677688">
                  <a:extLst>
                    <a:ext uri="{9D8B030D-6E8A-4147-A177-3AD203B41FA5}">
                      <a16:colId xmlns:a16="http://schemas.microsoft.com/office/drawing/2014/main" val="2955280696"/>
                    </a:ext>
                  </a:extLst>
                </a:gridCol>
              </a:tblGrid>
              <a:tr h="7823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ОО/ </a:t>
                      </a:r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2025-2026 </a:t>
                      </a:r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уч.г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Образовательные организации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898539"/>
                  </a:ext>
                </a:extLst>
              </a:tr>
              <a:tr h="109529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 – 5</a:t>
                      </a: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классов – 6</a:t>
                      </a: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обучающихся -194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Лидер проекта 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результатам 2024-2025 учебного года -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г. Калининграда гимназия №22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9607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33807FC-1707-44C0-9211-E92E88C71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762026"/>
              </p:ext>
            </p:extLst>
          </p:nvPr>
        </p:nvGraphicFramePr>
        <p:xfrm>
          <a:off x="815696" y="3630879"/>
          <a:ext cx="6268663" cy="93223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268663">
                  <a:extLst>
                    <a:ext uri="{9D8B030D-6E8A-4147-A177-3AD203B41FA5}">
                      <a16:colId xmlns:a16="http://schemas.microsoft.com/office/drawing/2014/main" val="2932896805"/>
                    </a:ext>
                  </a:extLst>
                </a:gridCol>
              </a:tblGrid>
              <a:tr h="561391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Специализация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78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44087"/>
                  </a:ext>
                </a:extLst>
              </a:tr>
            </a:tbl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8A46688-BC7B-4652-AD85-986E72C2AB7A}"/>
              </a:ext>
            </a:extLst>
          </p:cNvPr>
          <p:cNvSpPr/>
          <p:nvPr/>
        </p:nvSpPr>
        <p:spPr>
          <a:xfrm>
            <a:off x="8223299" y="953307"/>
            <a:ext cx="3022600" cy="36589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Дефициты: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вовлечение обучающихся в олимпиады</a:t>
            </a: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ВПР; </a:t>
            </a:r>
          </a:p>
          <a:p>
            <a:pPr marL="285750" indent="-285750" algn="ctr">
              <a:buFontTx/>
              <a:buChar char="-"/>
            </a:pP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итоговой аттестации;</a:t>
            </a:r>
          </a:p>
          <a:p>
            <a:pPr marL="285750" indent="-285750" algn="ctr">
              <a:buFontTx/>
              <a:buChar char="-"/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участие в образовательных программах ЦОД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6DE9F2-A55F-4FED-9FF4-5790984EF289}"/>
              </a:ext>
            </a:extLst>
          </p:cNvPr>
          <p:cNvSpPr txBox="1"/>
          <p:nvPr/>
        </p:nvSpPr>
        <p:spPr>
          <a:xfrm>
            <a:off x="8087503" y="6307836"/>
            <a:ext cx="1591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DD0000"/>
                </a:solidFill>
                <a:effectLst/>
                <a:latin typeface="YS Text"/>
                <a:hlinkClick r:id="rId3"/>
              </a:rPr>
              <a:t>clck.ru/3Q39so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C16D63-9612-43E5-9998-DBF89A8DB5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73" y="4928937"/>
            <a:ext cx="1449308" cy="1449308"/>
          </a:xfrm>
          <a:prstGeom prst="rect">
            <a:avLst/>
          </a:prstGeom>
        </p:spPr>
      </p:pic>
      <p:sp>
        <p:nvSpPr>
          <p:cNvPr id="11" name="Номер слайда 11">
            <a:extLst>
              <a:ext uri="{FF2B5EF4-FFF2-40B4-BE49-F238E27FC236}">
                <a16:creationId xmlns:a16="http://schemas.microsoft.com/office/drawing/2014/main" id="{CA57A140-1F18-4BEC-AC11-C674CCF88B8B}"/>
              </a:ext>
            </a:extLst>
          </p:cNvPr>
          <p:cNvSpPr txBox="1">
            <a:spLocks/>
          </p:cNvSpPr>
          <p:nvPr/>
        </p:nvSpPr>
        <p:spPr>
          <a:xfrm>
            <a:off x="10051054" y="4613623"/>
            <a:ext cx="803213" cy="3857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8F36BC-6B24-4439-BDB4-ECC758DB15B7}"/>
              </a:ext>
            </a:extLst>
          </p:cNvPr>
          <p:cNvSpPr txBox="1"/>
          <p:nvPr/>
        </p:nvSpPr>
        <p:spPr>
          <a:xfrm>
            <a:off x="10024533" y="6307836"/>
            <a:ext cx="1659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2F3747"/>
                </a:solidFill>
                <a:effectLst/>
                <a:latin typeface="YS Text"/>
                <a:hlinkClick r:id="rId5"/>
              </a:rPr>
              <a:t>clck.ru/3Q3Lxg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2F6FD2D-CB50-4024-A415-6DEC04AE3F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33" y="4957642"/>
            <a:ext cx="1388533" cy="138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90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0BBD7-BF01-23C8-C3AA-4346AD14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533" y="-8509"/>
            <a:ext cx="9794933" cy="99273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Знаковые события классов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33807FC-1707-44C0-9211-E92E88C71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148122"/>
              </p:ext>
            </p:extLst>
          </p:nvPr>
        </p:nvGraphicFramePr>
        <p:xfrm>
          <a:off x="752319" y="984223"/>
          <a:ext cx="9119814" cy="411948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119814">
                  <a:extLst>
                    <a:ext uri="{9D8B030D-6E8A-4147-A177-3AD203B41FA5}">
                      <a16:colId xmlns:a16="http://schemas.microsoft.com/office/drawing/2014/main" val="2932896805"/>
                    </a:ext>
                  </a:extLst>
                </a:gridCol>
              </a:tblGrid>
              <a:tr h="370444">
                <a:tc>
                  <a:txBody>
                    <a:bodyPr/>
                    <a:lstStyle/>
                    <a:p>
                      <a:pPr algn="ctr"/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78253"/>
                  </a:ext>
                </a:extLst>
              </a:tr>
              <a:tr h="2943302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Встречи с индустриальными партнерами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Интерактивная развлекательная игра «Что? Где? Когда?»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Развлекательная игра «Молодой профессионал»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Региональный этап Всероссийского конкурса «Инженеры транспорта»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Антикоррупционный конкурс «ЧЕСТНОЕ ЖЕЛЕЗНОДОРОЖНОЕ»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Патриотическое мероприятие «Эшелон Победы»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Инженерные соревнования для обучающихся железнодорожных классов 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440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9E1D80A-B145-41B5-8FE6-8E273996474D}"/>
              </a:ext>
            </a:extLst>
          </p:cNvPr>
          <p:cNvSpPr txBox="1"/>
          <p:nvPr/>
        </p:nvSpPr>
        <p:spPr>
          <a:xfrm>
            <a:off x="10677681" y="835513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FA6B7F-8985-4495-9883-6A0C70F229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812" y="1168889"/>
            <a:ext cx="1449308" cy="14493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D64CE6-6A4F-4483-BE74-64C59DD85E5E}"/>
              </a:ext>
            </a:extLst>
          </p:cNvPr>
          <p:cNvSpPr txBox="1"/>
          <p:nvPr/>
        </p:nvSpPr>
        <p:spPr>
          <a:xfrm>
            <a:off x="10262814" y="2481500"/>
            <a:ext cx="1744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DD0000"/>
                </a:solidFill>
                <a:effectLst/>
                <a:latin typeface="YS Text"/>
                <a:hlinkClick r:id="rId4"/>
              </a:rPr>
              <a:t>clck.ru/3Q39so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3FE457-3D44-4942-80F2-7518F492E764}"/>
              </a:ext>
            </a:extLst>
          </p:cNvPr>
          <p:cNvSpPr txBox="1"/>
          <p:nvPr/>
        </p:nvSpPr>
        <p:spPr>
          <a:xfrm>
            <a:off x="10542214" y="2951573"/>
            <a:ext cx="1049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4F7989-D26C-4C05-93F3-0EED0E32EE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68" y="3281912"/>
            <a:ext cx="1388533" cy="13885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6A8EAB-D5CD-4BE2-924B-73C9BB2E3137}"/>
              </a:ext>
            </a:extLst>
          </p:cNvPr>
          <p:cNvSpPr txBox="1"/>
          <p:nvPr/>
        </p:nvSpPr>
        <p:spPr>
          <a:xfrm>
            <a:off x="10212013" y="4670445"/>
            <a:ext cx="1710267" cy="370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2F3747"/>
                </a:solidFill>
                <a:effectLst/>
                <a:latin typeface="YS Text"/>
                <a:hlinkClick r:id="rId6"/>
              </a:rPr>
              <a:t>clck.ru/3Q3Lxg</a:t>
            </a:r>
          </a:p>
        </p:txBody>
      </p:sp>
    </p:spTree>
    <p:extLst>
      <p:ext uri="{BB962C8B-B14F-4D97-AF65-F5344CB8AC3E}">
        <p14:creationId xmlns:p14="http://schemas.microsoft.com/office/powerpoint/2010/main" val="825991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0BBD7-BF01-23C8-C3AA-4346AD14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867" y="70116"/>
            <a:ext cx="9794933" cy="99273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Предпрофессиональные классы:  результаты космических классов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A28C8AD-9196-B599-F65D-07F03D39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9929" y="4852150"/>
            <a:ext cx="901904" cy="365125"/>
          </a:xfrm>
        </p:spPr>
        <p:txBody>
          <a:bodyPr/>
          <a:lstStyle/>
          <a:p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Чат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30874C3-C886-4134-86A9-147B25A5B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106433"/>
              </p:ext>
            </p:extLst>
          </p:nvPr>
        </p:nvGraphicFramePr>
        <p:xfrm>
          <a:off x="558800" y="1062848"/>
          <a:ext cx="7636933" cy="284875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465891294"/>
                    </a:ext>
                  </a:extLst>
                </a:gridCol>
                <a:gridCol w="5503333">
                  <a:extLst>
                    <a:ext uri="{9D8B030D-6E8A-4147-A177-3AD203B41FA5}">
                      <a16:colId xmlns:a16="http://schemas.microsoft.com/office/drawing/2014/main" val="2955280696"/>
                    </a:ext>
                  </a:extLst>
                </a:gridCol>
              </a:tblGrid>
              <a:tr h="7263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ОО/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Образовательные организации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898539"/>
                  </a:ext>
                </a:extLst>
              </a:tr>
              <a:tr h="212239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 – 22</a:t>
                      </a: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классов – 53</a:t>
                      </a: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обучающихся-1475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Лидер проекта 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результатам 2024-2025 учебного года -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«Гимназия № 2 г. Черняховска», МАОУ г. Калининграда лицей № 23, МАОУ г. Калининграда гимназия № 22, МАОУ г. Калининграда гимназия №32, МАОУ г. Калининграда СОШ №33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Низкие результаты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МАОУ г. Калининграда СОШ № 50, МБОУ гимназия им. Героя РФ полковника А.В. Катериничева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9607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33807FC-1707-44C0-9211-E92E88C71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247004"/>
              </p:ext>
            </p:extLst>
          </p:nvPr>
        </p:nvGraphicFramePr>
        <p:xfrm>
          <a:off x="558800" y="4306519"/>
          <a:ext cx="7636933" cy="1478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636933">
                  <a:extLst>
                    <a:ext uri="{9D8B030D-6E8A-4147-A177-3AD203B41FA5}">
                      <a16:colId xmlns:a16="http://schemas.microsoft.com/office/drawing/2014/main" val="2932896805"/>
                    </a:ext>
                  </a:extLst>
                </a:gridCol>
              </a:tblGrid>
              <a:tr h="316281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Специализация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78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Инженерно-космическая (радиоэлектроника, </a:t>
                      </a:r>
                      <a:r>
                        <a:rPr lang="ru-RU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балистика</a:t>
                      </a:r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схемотехника, конструирование ракетной техники и спутников, программирование микроконтроллеров и </a:t>
                      </a:r>
                      <a:r>
                        <a:rPr lang="ru-RU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</a:t>
                      </a:r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)- 53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44087"/>
                  </a:ext>
                </a:extLst>
              </a:tr>
            </a:tbl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8A46688-BC7B-4652-AD85-986E72C2AB7A}"/>
              </a:ext>
            </a:extLst>
          </p:cNvPr>
          <p:cNvSpPr/>
          <p:nvPr/>
        </p:nvSpPr>
        <p:spPr>
          <a:xfrm>
            <a:off x="8522700" y="1062848"/>
            <a:ext cx="3022600" cy="36328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Дефициты:</a:t>
            </a:r>
          </a:p>
          <a:p>
            <a:pPr algn="ctr"/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ВПР; </a:t>
            </a:r>
          </a:p>
          <a:p>
            <a:pPr marL="285750" indent="-285750" algn="ctr">
              <a:buFontTx/>
              <a:buChar char="-"/>
            </a:pP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итоговой аттестации;</a:t>
            </a:r>
          </a:p>
          <a:p>
            <a:pPr marL="285750" indent="-285750" algn="ctr">
              <a:buFontTx/>
              <a:buChar char="-"/>
            </a:pP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углубленное изучение предметов</a:t>
            </a:r>
            <a:endParaRPr lang="ru-RU" sz="2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участие в образовательных программах ЦОД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5C59CA-AB36-4589-BE82-49E46245FB4E}"/>
              </a:ext>
            </a:extLst>
          </p:cNvPr>
          <p:cNvSpPr txBox="1"/>
          <p:nvPr/>
        </p:nvSpPr>
        <p:spPr>
          <a:xfrm>
            <a:off x="8499026" y="6352143"/>
            <a:ext cx="1794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DD0000"/>
                </a:solidFill>
                <a:effectLst/>
                <a:latin typeface="YS Text"/>
                <a:hlinkClick r:id="rId3"/>
              </a:rPr>
              <a:t>clck.ru/3Q2JWW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3C7C7C-48C1-403E-B192-2F936348A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929" y="5217275"/>
            <a:ext cx="1252271" cy="12522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FC111A-177D-469D-BCB9-6C774AD3A222}"/>
              </a:ext>
            </a:extLst>
          </p:cNvPr>
          <p:cNvSpPr txBox="1"/>
          <p:nvPr/>
        </p:nvSpPr>
        <p:spPr>
          <a:xfrm>
            <a:off x="10293960" y="6352143"/>
            <a:ext cx="1794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DD0000"/>
                </a:solidFill>
                <a:effectLst/>
                <a:latin typeface="YS Text"/>
                <a:hlinkClick r:id="rId5"/>
              </a:rPr>
              <a:t>clck.ru/3Q2Jwm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B4402A5-248C-4E90-B5CF-5A6D3116B4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516396" y="5217275"/>
            <a:ext cx="1252270" cy="1252270"/>
          </a:xfrm>
          <a:prstGeom prst="rect">
            <a:avLst/>
          </a:prstGeom>
        </p:spPr>
      </p:pic>
      <p:sp>
        <p:nvSpPr>
          <p:cNvPr id="15" name="Номер слайда 11">
            <a:extLst>
              <a:ext uri="{FF2B5EF4-FFF2-40B4-BE49-F238E27FC236}">
                <a16:creationId xmlns:a16="http://schemas.microsoft.com/office/drawing/2014/main" id="{F0A9275A-D174-4432-92AA-D776E583A42F}"/>
              </a:ext>
            </a:extLst>
          </p:cNvPr>
          <p:cNvSpPr txBox="1">
            <a:spLocks/>
          </p:cNvSpPr>
          <p:nvPr/>
        </p:nvSpPr>
        <p:spPr>
          <a:xfrm>
            <a:off x="10516396" y="4852150"/>
            <a:ext cx="9019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</a:t>
            </a:r>
          </a:p>
        </p:txBody>
      </p:sp>
    </p:spTree>
    <p:extLst>
      <p:ext uri="{BB962C8B-B14F-4D97-AF65-F5344CB8AC3E}">
        <p14:creationId xmlns:p14="http://schemas.microsoft.com/office/powerpoint/2010/main" val="2146399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0BBD7-BF01-23C8-C3AA-4346AD14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533" y="-8509"/>
            <a:ext cx="9794933" cy="99273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Знаковые события классов</a:t>
            </a:r>
          </a:p>
        </p:txBody>
      </p:sp>
      <p:sp>
        <p:nvSpPr>
          <p:cNvPr id="4" name="Номер слайда 11">
            <a:extLst>
              <a:ext uri="{FF2B5EF4-FFF2-40B4-BE49-F238E27FC236}">
                <a16:creationId xmlns:a16="http://schemas.microsoft.com/office/drawing/2014/main" id="{CBD6A7B4-0ECE-4706-B579-DBE1D56D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2514" y="3616017"/>
            <a:ext cx="901904" cy="365125"/>
          </a:xfrm>
        </p:spPr>
        <p:txBody>
          <a:bodyPr/>
          <a:lstStyle/>
          <a:p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Чат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33807FC-1707-44C0-9211-E92E88C71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583343"/>
              </p:ext>
            </p:extLst>
          </p:nvPr>
        </p:nvGraphicFramePr>
        <p:xfrm>
          <a:off x="747582" y="1503236"/>
          <a:ext cx="8947248" cy="41533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947248">
                  <a:extLst>
                    <a:ext uri="{9D8B030D-6E8A-4147-A177-3AD203B41FA5}">
                      <a16:colId xmlns:a16="http://schemas.microsoft.com/office/drawing/2014/main" val="2932896805"/>
                    </a:ext>
                  </a:extLst>
                </a:gridCol>
              </a:tblGrid>
              <a:tr h="404310">
                <a:tc>
                  <a:txBody>
                    <a:bodyPr/>
                    <a:lstStyle/>
                    <a:p>
                      <a:pPr algn="ctr"/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78253"/>
                  </a:ext>
                </a:extLst>
              </a:tr>
              <a:tr h="2943302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инженерно-космической Балтийской школы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Многопрофильная инженерная олимпиада «Звезда»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ТехноГТО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Чемпионат Воздушно-инженерной Школы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Всероссийский финал </a:t>
                      </a:r>
                      <a:r>
                        <a:rPr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космохакатона</a:t>
                      </a: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«Привет спутник»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Научно-практическая конференция «Открывая космос»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Чемпионат «Реактивное движение» 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(регионал. и </a:t>
                      </a:r>
                      <a:r>
                        <a:rPr lang="ru-RU" sz="18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всерос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этапы)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Конкурсная программа «Дежурный по планете» (Казань)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Космическая смена «Дежурный по планете» в Артеке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Олимпиада НТО: технологии и космос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44087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EB343D-C611-4CAA-86A3-6614F7C67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823" y="3981142"/>
            <a:ext cx="1252271" cy="1252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4D05E1-2AB4-4B8A-B60E-7AD70CB064ED}"/>
              </a:ext>
            </a:extLst>
          </p:cNvPr>
          <p:cNvSpPr txBox="1"/>
          <p:nvPr/>
        </p:nvSpPr>
        <p:spPr>
          <a:xfrm>
            <a:off x="10254249" y="5233413"/>
            <a:ext cx="1808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DD0000"/>
                </a:solidFill>
                <a:effectLst/>
                <a:latin typeface="YS Text"/>
                <a:hlinkClick r:id="rId4"/>
              </a:rPr>
              <a:t>clck.ru/3Q2JWW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E2FB72-0DBE-4949-B1AF-8A05E910565E}"/>
              </a:ext>
            </a:extLst>
          </p:cNvPr>
          <p:cNvSpPr txBox="1"/>
          <p:nvPr/>
        </p:nvSpPr>
        <p:spPr>
          <a:xfrm>
            <a:off x="10626881" y="1349348"/>
            <a:ext cx="8805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C2D9C8-A4ED-4748-AA42-D9ECABCA55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439109" y="1737611"/>
            <a:ext cx="1252270" cy="12522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6557B3-CCAA-4D4D-AAFF-010651AB73C7}"/>
              </a:ext>
            </a:extLst>
          </p:cNvPr>
          <p:cNvSpPr txBox="1"/>
          <p:nvPr/>
        </p:nvSpPr>
        <p:spPr>
          <a:xfrm>
            <a:off x="10254249" y="3043089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DD0000"/>
                </a:solidFill>
                <a:effectLst/>
                <a:latin typeface="YS Text"/>
                <a:hlinkClick r:id="rId6"/>
              </a:rPr>
              <a:t>clck.ru/3Q2Jwm</a:t>
            </a:r>
          </a:p>
        </p:txBody>
      </p:sp>
    </p:spTree>
    <p:extLst>
      <p:ext uri="{BB962C8B-B14F-4D97-AF65-F5344CB8AC3E}">
        <p14:creationId xmlns:p14="http://schemas.microsoft.com/office/powerpoint/2010/main" val="1253097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0BBD7-BF01-23C8-C3AA-4346AD14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200" y="70116"/>
            <a:ext cx="9794933" cy="99273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Предпрофессиональные классы:  результаты судостроительных  классов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A28C8AD-9196-B599-F65D-07F03D39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1433" y="4255719"/>
            <a:ext cx="787400" cy="369332"/>
          </a:xfrm>
        </p:spPr>
        <p:txBody>
          <a:bodyPr/>
          <a:lstStyle/>
          <a:p>
            <a:pPr algn="l"/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30874C3-C886-4134-86A9-147B25A5B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65585"/>
              </p:ext>
            </p:extLst>
          </p:nvPr>
        </p:nvGraphicFramePr>
        <p:xfrm>
          <a:off x="880533" y="1062848"/>
          <a:ext cx="6637867" cy="286568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65867">
                  <a:extLst>
                    <a:ext uri="{9D8B030D-6E8A-4147-A177-3AD203B41FA5}">
                      <a16:colId xmlns:a16="http://schemas.microsoft.com/office/drawing/2014/main" val="3465891294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955280696"/>
                    </a:ext>
                  </a:extLst>
                </a:gridCol>
              </a:tblGrid>
              <a:tr h="7306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ОО/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Образовательные организации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898539"/>
                  </a:ext>
                </a:extLst>
              </a:tr>
              <a:tr h="213500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 – 18</a:t>
                      </a: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классов – 35</a:t>
                      </a: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обучающихся - 907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Лидер проекта 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результатам 2024-2025 учебного года -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г. Калининграда гимназия №22, МАОУ г. Калининграда лицей №18, МАОУ г. Калининграда СОШ №6 с УИОП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Низкие результаты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г. Калининграда СОШ № 46 с УИОП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9607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33807FC-1707-44C0-9211-E92E88C71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866467"/>
              </p:ext>
            </p:extLst>
          </p:nvPr>
        </p:nvGraphicFramePr>
        <p:xfrm>
          <a:off x="880533" y="4255720"/>
          <a:ext cx="6637867" cy="100459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637867">
                  <a:extLst>
                    <a:ext uri="{9D8B030D-6E8A-4147-A177-3AD203B41FA5}">
                      <a16:colId xmlns:a16="http://schemas.microsoft.com/office/drawing/2014/main" val="2932896805"/>
                    </a:ext>
                  </a:extLst>
                </a:gridCol>
              </a:tblGrid>
              <a:tr h="394997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Специализация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78253"/>
                  </a:ext>
                </a:extLst>
              </a:tr>
              <a:tr h="497016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Инженерно-судостроительная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44087"/>
                  </a:ext>
                </a:extLst>
              </a:tr>
            </a:tbl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8A46688-BC7B-4652-AD85-986E72C2AB7A}"/>
              </a:ext>
            </a:extLst>
          </p:cNvPr>
          <p:cNvSpPr/>
          <p:nvPr/>
        </p:nvSpPr>
        <p:spPr>
          <a:xfrm>
            <a:off x="8128000" y="1038201"/>
            <a:ext cx="3022600" cy="28656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Дефициты:</a:t>
            </a:r>
          </a:p>
          <a:p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ВПР; </a:t>
            </a:r>
          </a:p>
          <a:p>
            <a:pPr marL="285750" indent="-285750">
              <a:buFontTx/>
              <a:buChar char="-"/>
            </a:pP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итоговой аттестации;</a:t>
            </a:r>
          </a:p>
          <a:p>
            <a:pPr marL="285750" indent="-285750">
              <a:buFontTx/>
              <a:buChar char="-"/>
            </a:pP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углубленное изучение предметов</a:t>
            </a:r>
            <a:endParaRPr lang="ru-RU" sz="2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D3F5A4-1E9D-4889-B57B-000B0111A14C}"/>
              </a:ext>
            </a:extLst>
          </p:cNvPr>
          <p:cNvSpPr txBox="1"/>
          <p:nvPr/>
        </p:nvSpPr>
        <p:spPr>
          <a:xfrm>
            <a:off x="10176933" y="5987018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2F3747"/>
                </a:solidFill>
                <a:effectLst/>
                <a:latin typeface="YS Text"/>
                <a:hlinkClick r:id="rId3"/>
              </a:rPr>
              <a:t>clck.ru/3Q3RXN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5A52EE-F829-42B3-A245-55F3799683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633" y="4590018"/>
            <a:ext cx="1397000" cy="1397000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F33429A5-6063-4656-B44C-E987472CC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265481"/>
              </p:ext>
            </p:extLst>
          </p:nvPr>
        </p:nvGraphicFramePr>
        <p:xfrm>
          <a:off x="863599" y="5484719"/>
          <a:ext cx="6637867" cy="100459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637867">
                  <a:extLst>
                    <a:ext uri="{9D8B030D-6E8A-4147-A177-3AD203B41FA5}">
                      <a16:colId xmlns:a16="http://schemas.microsoft.com/office/drawing/2014/main" val="2932896805"/>
                    </a:ext>
                  </a:extLst>
                </a:gridCol>
              </a:tblGrid>
              <a:tr h="394997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Углубленное изучение предметов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78253"/>
                  </a:ext>
                </a:extLst>
              </a:tr>
              <a:tr h="497016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программам Сириус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44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08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0BBD7-BF01-23C8-C3AA-4346AD14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724" y="331959"/>
            <a:ext cx="9794933" cy="99273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Знаковые события классов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33807FC-1707-44C0-9211-E92E88C71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86894"/>
              </p:ext>
            </p:extLst>
          </p:nvPr>
        </p:nvGraphicFramePr>
        <p:xfrm>
          <a:off x="962724" y="1441423"/>
          <a:ext cx="9556211" cy="213962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556211">
                  <a:extLst>
                    <a:ext uri="{9D8B030D-6E8A-4147-A177-3AD203B41FA5}">
                      <a16:colId xmlns:a16="http://schemas.microsoft.com/office/drawing/2014/main" val="2932896805"/>
                    </a:ext>
                  </a:extLst>
                </a:gridCol>
              </a:tblGrid>
              <a:tr h="213066">
                <a:tc>
                  <a:txBody>
                    <a:bodyPr/>
                    <a:lstStyle/>
                    <a:p>
                      <a:pPr algn="ctr"/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78253"/>
                  </a:ext>
                </a:extLst>
              </a:tr>
              <a:tr h="1789102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Фестиваль "Корабли Победы"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Посвящение в инженеры на базе КГТУ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Выставка ПРОобразование-2024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</a:t>
                      </a:r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естиваль инновационных детских проектов </a:t>
                      </a:r>
                      <a:r>
                        <a:rPr lang="ru-RU" sz="18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«ИНОТ_39»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44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543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0BBD7-BF01-23C8-C3AA-4346AD14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205" y="101309"/>
            <a:ext cx="9794933" cy="99273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Предпрофессиональные классы:  первые результаты медиа  классов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A28C8AD-9196-B599-F65D-07F03D39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8964" y="4049953"/>
            <a:ext cx="914400" cy="379073"/>
          </a:xfrm>
        </p:spPr>
        <p:txBody>
          <a:bodyPr/>
          <a:lstStyle/>
          <a:p>
            <a:pPr algn="l"/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Чат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30874C3-C886-4134-86A9-147B25A5B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661275"/>
              </p:ext>
            </p:extLst>
          </p:nvPr>
        </p:nvGraphicFramePr>
        <p:xfrm>
          <a:off x="880533" y="1062848"/>
          <a:ext cx="6637867" cy="282165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65867">
                  <a:extLst>
                    <a:ext uri="{9D8B030D-6E8A-4147-A177-3AD203B41FA5}">
                      <a16:colId xmlns:a16="http://schemas.microsoft.com/office/drawing/2014/main" val="3465891294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955280696"/>
                    </a:ext>
                  </a:extLst>
                </a:gridCol>
              </a:tblGrid>
              <a:tr h="596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ОО/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Образовательные организации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898539"/>
                  </a:ext>
                </a:extLst>
              </a:tr>
              <a:tr h="213500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 – 29</a:t>
                      </a: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классов – 35</a:t>
                      </a: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обучающихся - 938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Лидер проекта 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результатам 2024-2025 учебного года -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«Гимназия «Вектор» г. Зеленоградска», МБОУ СОШ №4 им. Героя РФ В.Н. Носова, МАОУ «СОШ п. Донское»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Низкие результаты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«СОШ № 1» г. Светлогорска. </a:t>
                      </a:r>
                    </a:p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9607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33807FC-1707-44C0-9211-E92E88C71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590685"/>
              </p:ext>
            </p:extLst>
          </p:nvPr>
        </p:nvGraphicFramePr>
        <p:xfrm>
          <a:off x="863599" y="4394846"/>
          <a:ext cx="6637867" cy="22563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637867">
                  <a:extLst>
                    <a:ext uri="{9D8B030D-6E8A-4147-A177-3AD203B41FA5}">
                      <a16:colId xmlns:a16="http://schemas.microsoft.com/office/drawing/2014/main" val="2932896805"/>
                    </a:ext>
                  </a:extLst>
                </a:gridCol>
              </a:tblGrid>
              <a:tr h="351316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Специализация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78253"/>
                  </a:ext>
                </a:extLst>
              </a:tr>
              <a:tr h="1756830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Копирайтинг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Медиадизайн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Реклама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Искусственный интеллект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Видео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44087"/>
                  </a:ext>
                </a:extLst>
              </a:tr>
            </a:tbl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8A46688-BC7B-4652-AD85-986E72C2AB7A}"/>
              </a:ext>
            </a:extLst>
          </p:cNvPr>
          <p:cNvSpPr/>
          <p:nvPr/>
        </p:nvSpPr>
        <p:spPr>
          <a:xfrm>
            <a:off x="8610600" y="1361700"/>
            <a:ext cx="2700867" cy="25668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Дефициты:</a:t>
            </a:r>
          </a:p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-    </a:t>
            </a:r>
            <a:r>
              <a:rPr lang="ru-RU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ВПР; </a:t>
            </a:r>
          </a:p>
          <a:p>
            <a:pPr marL="285750" indent="-285750">
              <a:buFontTx/>
              <a:buChar char="-"/>
            </a:pP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</a:t>
            </a:r>
            <a:r>
              <a:rPr lang="ru-RU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итоговой аттестации;</a:t>
            </a:r>
          </a:p>
          <a:p>
            <a:pPr marL="285750" indent="-285750">
              <a:buFontTx/>
              <a:buChar char="-"/>
            </a:pP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углубленное изучение предметов</a:t>
            </a:r>
            <a:endParaRPr lang="ru-RU" sz="1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64AD650-195F-4202-BA36-5B39EE888B42}"/>
              </a:ext>
            </a:extLst>
          </p:cNvPr>
          <p:cNvSpPr/>
          <p:nvPr/>
        </p:nvSpPr>
        <p:spPr>
          <a:xfrm>
            <a:off x="10053532" y="5916173"/>
            <a:ext cx="1665320" cy="409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0" i="0" u="none" strike="noStrike" dirty="0">
              <a:solidFill>
                <a:srgbClr val="DD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endParaRPr lang="en-US" sz="1400" b="0" i="0" u="none" strike="noStrike" dirty="0">
              <a:solidFill>
                <a:srgbClr val="DD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algn="l"/>
            <a:endParaRPr lang="en-US" sz="1400" b="0" i="0" u="none" strike="noStrike" dirty="0">
              <a:solidFill>
                <a:srgbClr val="DD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FA5CBB-537D-4A3F-ACC6-6B69CFECB5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06" y="4512304"/>
            <a:ext cx="1377453" cy="13774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C14035-535F-494A-A6EF-365E92716351}"/>
              </a:ext>
            </a:extLst>
          </p:cNvPr>
          <p:cNvSpPr txBox="1"/>
          <p:nvPr/>
        </p:nvSpPr>
        <p:spPr>
          <a:xfrm>
            <a:off x="10045829" y="5936266"/>
            <a:ext cx="1930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clck.ru/3QFvWW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A783140-773F-441B-B870-0FA4236D5088}"/>
              </a:ext>
            </a:extLst>
          </p:cNvPr>
          <p:cNvSpPr/>
          <p:nvPr/>
        </p:nvSpPr>
        <p:spPr>
          <a:xfrm>
            <a:off x="7872872" y="5916173"/>
            <a:ext cx="1665320" cy="409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0" i="0" u="none" strike="noStrike" dirty="0">
              <a:solidFill>
                <a:srgbClr val="DD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en-US" sz="1400" b="0" i="0" u="none" strike="noStrike" dirty="0"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clck.ru/3Q3wPd</a:t>
            </a:r>
          </a:p>
          <a:p>
            <a:pPr algn="l"/>
            <a:endParaRPr lang="en-US" sz="1400" b="0" i="0" u="none" strike="noStrike" dirty="0">
              <a:solidFill>
                <a:srgbClr val="DD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DBEEFFF-4229-48B9-B5AB-967EEF636D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675" y="4514801"/>
            <a:ext cx="1272926" cy="1272926"/>
          </a:xfrm>
          <a:prstGeom prst="rect">
            <a:avLst/>
          </a:prstGeom>
        </p:spPr>
      </p:pic>
      <p:sp>
        <p:nvSpPr>
          <p:cNvPr id="14" name="Номер слайда 11">
            <a:extLst>
              <a:ext uri="{FF2B5EF4-FFF2-40B4-BE49-F238E27FC236}">
                <a16:creationId xmlns:a16="http://schemas.microsoft.com/office/drawing/2014/main" id="{01C55BCC-E822-4C1A-BC63-6C54EF6292FD}"/>
              </a:ext>
            </a:extLst>
          </p:cNvPr>
          <p:cNvSpPr txBox="1">
            <a:spLocks/>
          </p:cNvSpPr>
          <p:nvPr/>
        </p:nvSpPr>
        <p:spPr>
          <a:xfrm>
            <a:off x="10449938" y="4006655"/>
            <a:ext cx="914400" cy="379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Канал</a:t>
            </a:r>
          </a:p>
        </p:txBody>
      </p:sp>
    </p:spTree>
    <p:extLst>
      <p:ext uri="{BB962C8B-B14F-4D97-AF65-F5344CB8AC3E}">
        <p14:creationId xmlns:p14="http://schemas.microsoft.com/office/powerpoint/2010/main" val="2922132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0BBD7-BF01-23C8-C3AA-4346AD14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533" y="-8509"/>
            <a:ext cx="9794933" cy="99273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Знаковые события классов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33807FC-1707-44C0-9211-E92E88C71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251321"/>
              </p:ext>
            </p:extLst>
          </p:nvPr>
        </p:nvGraphicFramePr>
        <p:xfrm>
          <a:off x="590546" y="1172300"/>
          <a:ext cx="9556211" cy="351513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556211">
                  <a:extLst>
                    <a:ext uri="{9D8B030D-6E8A-4147-A177-3AD203B41FA5}">
                      <a16:colId xmlns:a16="http://schemas.microsoft.com/office/drawing/2014/main" val="2932896805"/>
                    </a:ext>
                  </a:extLst>
                </a:gridCol>
              </a:tblGrid>
              <a:tr h="571833">
                <a:tc>
                  <a:txBody>
                    <a:bodyPr/>
                    <a:lstStyle/>
                    <a:p>
                      <a:pPr algn="ctr"/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78253"/>
                  </a:ext>
                </a:extLst>
              </a:tr>
              <a:tr h="2943302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Мастер-классы в День рекламиста и маркетолога в КБК 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Проект «</a:t>
                      </a:r>
                      <a:r>
                        <a:rPr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МедиаПрофи</a:t>
                      </a: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440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2360894-1390-4C6C-AD44-781D97652EBE}"/>
              </a:ext>
            </a:extLst>
          </p:cNvPr>
          <p:cNvSpPr txBox="1"/>
          <p:nvPr/>
        </p:nvSpPr>
        <p:spPr>
          <a:xfrm>
            <a:off x="10771721" y="987634"/>
            <a:ext cx="829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Чат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878E7B-A123-42DF-A7F4-7CB561DD71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746" y="1353555"/>
            <a:ext cx="1377453" cy="1377453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9CAC25E-BE68-461C-89D5-3F4D2B718986}"/>
              </a:ext>
            </a:extLst>
          </p:cNvPr>
          <p:cNvSpPr/>
          <p:nvPr/>
        </p:nvSpPr>
        <p:spPr>
          <a:xfrm>
            <a:off x="10301812" y="2731008"/>
            <a:ext cx="1665320" cy="40951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0" i="0" u="none" strike="noStrike" dirty="0">
              <a:solidFill>
                <a:srgbClr val="DD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r>
              <a:rPr lang="en-US" sz="1400" b="0" i="0" u="none" strike="noStrike" dirty="0"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clck.ru/3Q3wPd</a:t>
            </a:r>
          </a:p>
          <a:p>
            <a:pPr algn="l"/>
            <a:endParaRPr lang="en-US" sz="1400" b="0" i="0" u="none" strike="noStrike" dirty="0">
              <a:solidFill>
                <a:srgbClr val="DD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63B039-FE81-4148-B3FE-4CFDCA402339}"/>
              </a:ext>
            </a:extLst>
          </p:cNvPr>
          <p:cNvSpPr txBox="1"/>
          <p:nvPr/>
        </p:nvSpPr>
        <p:spPr>
          <a:xfrm>
            <a:off x="10771721" y="3244334"/>
            <a:ext cx="96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53F91CF-A5C7-4BF1-8445-29A660FE4E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273" y="3613666"/>
            <a:ext cx="1272926" cy="1272926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B16AD60-309F-4A1E-9DE7-1CA2200A3905}"/>
              </a:ext>
            </a:extLst>
          </p:cNvPr>
          <p:cNvSpPr/>
          <p:nvPr/>
        </p:nvSpPr>
        <p:spPr>
          <a:xfrm>
            <a:off x="10301812" y="5255924"/>
            <a:ext cx="1665320" cy="40951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0" i="0" u="none" strike="noStrike" dirty="0">
              <a:solidFill>
                <a:srgbClr val="DD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endParaRPr lang="ru-RU" sz="1400" b="0" i="0" u="none" strike="noStrike" dirty="0">
              <a:solidFill>
                <a:srgbClr val="DD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7"/>
            </a:endParaRPr>
          </a:p>
          <a:p>
            <a:r>
              <a:rPr lang="en-US" sz="1400" b="0" i="0" u="none" strike="noStrike" dirty="0"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clck.ru/3QFvWW</a:t>
            </a:r>
          </a:p>
          <a:p>
            <a:endParaRPr lang="en-US" sz="1400" b="0" i="0" u="none" strike="noStrike" dirty="0">
              <a:solidFill>
                <a:srgbClr val="DD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algn="l"/>
            <a:endParaRPr lang="en-US" sz="1400" b="0" i="0" u="none" strike="noStrike" dirty="0">
              <a:solidFill>
                <a:srgbClr val="DD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53343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7DEE9-2618-AB63-6F39-771FAD6C6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165" y="245280"/>
            <a:ext cx="9940285" cy="78490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Сопровождение предпрофессиональных классов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в Калининградской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457" y="1062848"/>
            <a:ext cx="11571890" cy="5549872"/>
          </a:xfrm>
        </p:spPr>
        <p:txBody>
          <a:bodyPr>
            <a:normAutofit fontScale="92500" lnSpcReduction="20000"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900" b="1" u="sng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Приказ</a:t>
            </a:r>
            <a:r>
              <a:rPr lang="ru-RU" sz="1900" u="sng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Министерства образования Калининградской области от 25.09.2024 г. № 1180\1 </a:t>
            </a:r>
            <a:r>
              <a:rPr lang="ru-RU" sz="19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«Об утверждении типового положения о предпрофессиональных классах с углубленным изучением отдельных учебных предметов (профильным обучением), создаваемых в государственных (муниципальных) общеобразовательных организациях Калининградской области» 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900" b="1" i="0" u="sng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Приказ</a:t>
            </a:r>
            <a:r>
              <a:rPr lang="ru-RU" sz="1900" b="0" i="0" u="sng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Министерства образования Калининградской области от 27.08.2025 №1045/1</a:t>
            </a:r>
            <a:r>
              <a:rPr lang="ru-RU" sz="19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«Об утверждении перечня общеобразовательных организаций и предпрофессиональных классов в них с углубленным изучением отдельных учебных предметов (профильным обучением) в государственных (муниципальных) общеобразовательных организациях Калининградской области в 2025-2026 учебном году»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900" b="1" i="0" strike="noStrike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Методические рекомендации </a:t>
            </a:r>
            <a:r>
              <a:rPr lang="ru-RU" sz="1900" b="0" i="0" strike="noStrike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 реализации Единой модели профессиональной ориентации обучающихся 6-11 классов образовательных организаций Российской Федерации, реализующих образовательные программы основного общего и среднего общего образования</a:t>
            </a:r>
            <a:r>
              <a:rPr lang="ru-RU" sz="19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утвержденные Протоколом Всероссийского экспертного совета по профориентации № 02 от 16 июля 2025 г. (Москва, 2025 г.) 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9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 на с</a:t>
            </a:r>
            <a:r>
              <a:rPr lang="ru-RU" sz="19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айте КОИРО «Предпрофессиональная школа Калининградской области» </a:t>
            </a:r>
            <a:r>
              <a:rPr lang="en-US" sz="1900" b="0" i="0" u="none" strike="noStrike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clck.ru/3PuRj9</a:t>
            </a:r>
            <a:r>
              <a:rPr lang="ru-RU" sz="1900" b="0" i="0" u="none" strike="noStrike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1900" b="0" i="0" u="none" strike="noStrike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endParaRPr lang="ru-RU" sz="18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endParaRPr lang="ru-RU" sz="1800" kern="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ea typeface="Cambria" panose="02040503050406030204" pitchFamily="18" charset="0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789C4E-452D-A487-C3D8-395BBB7F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5AE3-13D0-456F-A3E6-935C54DD406F}" type="slidenum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90DE62-5268-4CCF-B07E-57F2F71EBD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21502" y="5095707"/>
            <a:ext cx="1264595" cy="12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47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0BBD7-BF01-23C8-C3AA-4346AD14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267" y="70116"/>
            <a:ext cx="9794933" cy="99273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Предпрофессиональные классы:   результаты медицинских  классов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A28C8AD-9196-B599-F65D-07F03D39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6465" y="2501228"/>
            <a:ext cx="719667" cy="431534"/>
          </a:xfrm>
        </p:spPr>
        <p:txBody>
          <a:bodyPr/>
          <a:lstStyle/>
          <a:p>
            <a:pPr algn="l"/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30874C3-C886-4134-86A9-147B25A5B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060329"/>
              </p:ext>
            </p:extLst>
          </p:nvPr>
        </p:nvGraphicFramePr>
        <p:xfrm>
          <a:off x="880533" y="1062848"/>
          <a:ext cx="6637867" cy="286568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02934">
                  <a:extLst>
                    <a:ext uri="{9D8B030D-6E8A-4147-A177-3AD203B41FA5}">
                      <a16:colId xmlns:a16="http://schemas.microsoft.com/office/drawing/2014/main" val="3465891294"/>
                    </a:ext>
                  </a:extLst>
                </a:gridCol>
                <a:gridCol w="4334933">
                  <a:extLst>
                    <a:ext uri="{9D8B030D-6E8A-4147-A177-3AD203B41FA5}">
                      <a16:colId xmlns:a16="http://schemas.microsoft.com/office/drawing/2014/main" val="2955280696"/>
                    </a:ext>
                  </a:extLst>
                </a:gridCol>
              </a:tblGrid>
              <a:tr h="7306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ОО/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Образовательные организации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898539"/>
                  </a:ext>
                </a:extLst>
              </a:tr>
              <a:tr h="213500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 – 16</a:t>
                      </a: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классов – 47</a:t>
                      </a: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обучающихся - 1288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Лидер проекта 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результатам 2024-2025 учебного года -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г. Калининграда лицей №49, МАОУ г. Калининграда СОШ № 58, МАОУ г. Калининграда гимназия №32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Низкие результаты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МАОУ «Гимназия «Вектор» г. Зеленоградска», МАОУ г. Калининграда гимназия №22</a:t>
                      </a:r>
                    </a:p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9607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33807FC-1707-44C0-9211-E92E88C71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082781"/>
              </p:ext>
            </p:extLst>
          </p:nvPr>
        </p:nvGraphicFramePr>
        <p:xfrm>
          <a:off x="880533" y="4255720"/>
          <a:ext cx="6637867" cy="77308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637867">
                  <a:extLst>
                    <a:ext uri="{9D8B030D-6E8A-4147-A177-3AD203B41FA5}">
                      <a16:colId xmlns:a16="http://schemas.microsoft.com/office/drawing/2014/main" val="2932896805"/>
                    </a:ext>
                  </a:extLst>
                </a:gridCol>
              </a:tblGrid>
              <a:tr h="242977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Специализация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78253"/>
                  </a:ext>
                </a:extLst>
              </a:tr>
              <a:tr h="422568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Врач-исследователь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44087"/>
                  </a:ext>
                </a:extLst>
              </a:tr>
            </a:tbl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8A46688-BC7B-4652-AD85-986E72C2AB7A}"/>
              </a:ext>
            </a:extLst>
          </p:cNvPr>
          <p:cNvSpPr/>
          <p:nvPr/>
        </p:nvSpPr>
        <p:spPr>
          <a:xfrm>
            <a:off x="8013700" y="1132964"/>
            <a:ext cx="3022600" cy="9927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Дефициты:</a:t>
            </a:r>
          </a:p>
          <a:p>
            <a:pPr algn="ctr"/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ВПР;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A300FC-7040-4E4D-AB80-5F0A4021B2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733" y="2932762"/>
            <a:ext cx="1363133" cy="13631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E16BD9-54BE-48D1-9CA2-693CF95A490E}"/>
              </a:ext>
            </a:extLst>
          </p:cNvPr>
          <p:cNvSpPr txBox="1"/>
          <p:nvPr/>
        </p:nvSpPr>
        <p:spPr>
          <a:xfrm>
            <a:off x="10354731" y="4295895"/>
            <a:ext cx="13631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>
                <a:solidFill>
                  <a:srgbClr val="3390E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https://vk.com/medklass39"/>
              </a:rPr>
              <a:t>https://vk.com/</a:t>
            </a:r>
            <a:endParaRPr lang="ru-RU" sz="1400" b="0" i="0" u="none" strike="noStrike" dirty="0">
              <a:solidFill>
                <a:srgbClr val="3390EC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4" tooltip="https://vk.com/medklass39"/>
            </a:endParaRPr>
          </a:p>
          <a:p>
            <a:r>
              <a:rPr lang="en-US" sz="1400" b="0" i="0" u="none" strike="noStrike" dirty="0">
                <a:solidFill>
                  <a:srgbClr val="3390E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https://vk.com/medklass39"/>
              </a:rPr>
              <a:t>medklass39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1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0BBD7-BF01-23C8-C3AA-4346AD14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533" y="-8509"/>
            <a:ext cx="9794933" cy="99273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Знаковые события классов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33807FC-1707-44C0-9211-E92E88C71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915854"/>
              </p:ext>
            </p:extLst>
          </p:nvPr>
        </p:nvGraphicFramePr>
        <p:xfrm>
          <a:off x="972451" y="984223"/>
          <a:ext cx="9556211" cy="33984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556211">
                  <a:extLst>
                    <a:ext uri="{9D8B030D-6E8A-4147-A177-3AD203B41FA5}">
                      <a16:colId xmlns:a16="http://schemas.microsoft.com/office/drawing/2014/main" val="2932896805"/>
                    </a:ext>
                  </a:extLst>
                </a:gridCol>
              </a:tblGrid>
              <a:tr h="455110">
                <a:tc>
                  <a:txBody>
                    <a:bodyPr/>
                    <a:lstStyle/>
                    <a:p>
                      <a:pPr algn="ctr"/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78253"/>
                  </a:ext>
                </a:extLst>
              </a:tr>
              <a:tr h="2943302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44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495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0BBD7-BF01-23C8-C3AA-4346AD14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70116"/>
            <a:ext cx="9794933" cy="99273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Предпрофессиональные классы:   результаты 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психолого-педагогических  классов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A28C8AD-9196-B599-F65D-07F03D39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664" y="4515611"/>
            <a:ext cx="651933" cy="431534"/>
          </a:xfrm>
        </p:spPr>
        <p:txBody>
          <a:bodyPr/>
          <a:lstStyle/>
          <a:p>
            <a:pPr algn="l"/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Чат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30874C3-C886-4134-86A9-147B25A5B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233899"/>
              </p:ext>
            </p:extLst>
          </p:nvPr>
        </p:nvGraphicFramePr>
        <p:xfrm>
          <a:off x="880533" y="1062848"/>
          <a:ext cx="6637867" cy="408347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02934">
                  <a:extLst>
                    <a:ext uri="{9D8B030D-6E8A-4147-A177-3AD203B41FA5}">
                      <a16:colId xmlns:a16="http://schemas.microsoft.com/office/drawing/2014/main" val="3465891294"/>
                    </a:ext>
                  </a:extLst>
                </a:gridCol>
                <a:gridCol w="4334933">
                  <a:extLst>
                    <a:ext uri="{9D8B030D-6E8A-4147-A177-3AD203B41FA5}">
                      <a16:colId xmlns:a16="http://schemas.microsoft.com/office/drawing/2014/main" val="2955280696"/>
                    </a:ext>
                  </a:extLst>
                </a:gridCol>
              </a:tblGrid>
              <a:tr h="7306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ОО/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Образовательные организации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898539"/>
                  </a:ext>
                </a:extLst>
              </a:tr>
              <a:tr h="213500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 – 46</a:t>
                      </a: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классов – 62</a:t>
                      </a: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обучающихся - 1517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Лидер проекта 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результатам 2024-2025 учебного года - 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МАОУ гимназия №32, МБОУ СОШ «Школа Будущего», МАОУ «Полесская СОШ», МАОУ гимназия №40 им. Ю. А. Гагарина, МБОУ СОШ №4 им. Героя РФ В.Н. Носова, МБОУ «СШ г. Правдинска», МАОУ СОШ №47, МБОУ «Славская СОШ». 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Низкие результаты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СОШ «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Ладушкинский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ГО», МБОУ СОШ                  г.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Мамоново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МБОУ «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Яблоневская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ООШ»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96072"/>
                  </a:ext>
                </a:extLst>
              </a:tr>
            </a:tbl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8A46688-BC7B-4652-AD85-986E72C2AB7A}"/>
              </a:ext>
            </a:extLst>
          </p:cNvPr>
          <p:cNvSpPr/>
          <p:nvPr/>
        </p:nvSpPr>
        <p:spPr>
          <a:xfrm>
            <a:off x="8033866" y="1062848"/>
            <a:ext cx="3522133" cy="32382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Дефициты:</a:t>
            </a:r>
          </a:p>
          <a:p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вовлечение обучающихся в олимпиады</a:t>
            </a: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результаты ВПР; </a:t>
            </a:r>
          </a:p>
          <a:p>
            <a:pPr marL="285750" indent="-285750">
              <a:buFontTx/>
              <a:buChar char="-"/>
            </a:pP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итоговой аттестации;</a:t>
            </a:r>
          </a:p>
          <a:p>
            <a:pPr marL="285750" indent="-285750">
              <a:buFontTx/>
              <a:buChar char="-"/>
            </a:pP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углубленное </a:t>
            </a:r>
          </a:p>
          <a:p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изучение предметов</a:t>
            </a:r>
            <a:endParaRPr lang="ru-RU" sz="2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0D6B3-DA82-4DEB-9CFA-2445F7EAFAE5}"/>
              </a:ext>
            </a:extLst>
          </p:cNvPr>
          <p:cNvSpPr txBox="1"/>
          <p:nvPr/>
        </p:nvSpPr>
        <p:spPr>
          <a:xfrm>
            <a:off x="7830665" y="6133480"/>
            <a:ext cx="1964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DD0000"/>
                </a:solidFill>
                <a:effectLst/>
                <a:latin typeface="YS Text"/>
                <a:hlinkClick r:id="rId3"/>
              </a:rPr>
              <a:t>clck.ru/3Q59ZQ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28856A-FF3B-4909-B270-BDFFDB5B9D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64" y="4947145"/>
            <a:ext cx="1186335" cy="118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47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0BBD7-BF01-23C8-C3AA-4346AD14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533" y="-8509"/>
            <a:ext cx="9794933" cy="99273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Знаковые события классов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33807FC-1707-44C0-9211-E92E88C71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298317"/>
              </p:ext>
            </p:extLst>
          </p:nvPr>
        </p:nvGraphicFramePr>
        <p:xfrm>
          <a:off x="820052" y="1204357"/>
          <a:ext cx="8662616" cy="453604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662616">
                  <a:extLst>
                    <a:ext uri="{9D8B030D-6E8A-4147-A177-3AD203B41FA5}">
                      <a16:colId xmlns:a16="http://schemas.microsoft.com/office/drawing/2014/main" val="2932896805"/>
                    </a:ext>
                  </a:extLst>
                </a:gridCol>
              </a:tblGrid>
              <a:tr h="421244">
                <a:tc>
                  <a:txBody>
                    <a:bodyPr/>
                    <a:lstStyle/>
                    <a:p>
                      <a:pPr algn="ctr"/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78253"/>
                  </a:ext>
                </a:extLst>
              </a:tr>
              <a:tr h="2943302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Отборочный этап Российской психолого-педагогической олимпиады школьников им. К. Д. Ушинского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Российская психолого-педагогическая олимпиада школьников им. О.С. Гребенюка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Профориентационный мастер-класс «Вдохновляющий урок: как стать учителем, о котором мечтают дети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Сухомлинские педагогические чтения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«Призвание учителя – быть героем»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Слет обучающихся психолого-педагогических классов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Педагогическая смена в ЦОД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Конкурс творческих работ «Хочу быть учителем»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440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F75E91E-80AB-4422-B996-9593816D9263}"/>
              </a:ext>
            </a:extLst>
          </p:cNvPr>
          <p:cNvSpPr txBox="1"/>
          <p:nvPr/>
        </p:nvSpPr>
        <p:spPr>
          <a:xfrm>
            <a:off x="10316133" y="1204357"/>
            <a:ext cx="677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F504F2-DCDE-45FF-922D-5783D58D3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631" y="1573689"/>
            <a:ext cx="1186335" cy="11863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5BE975-BF46-4903-8BED-48E31C277CE8}"/>
              </a:ext>
            </a:extLst>
          </p:cNvPr>
          <p:cNvSpPr txBox="1"/>
          <p:nvPr/>
        </p:nvSpPr>
        <p:spPr>
          <a:xfrm>
            <a:off x="9825064" y="2760024"/>
            <a:ext cx="1659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4"/>
              </a:rPr>
              <a:t>clck.ru/3Q59ZQ</a:t>
            </a:r>
          </a:p>
        </p:txBody>
      </p:sp>
    </p:spTree>
    <p:extLst>
      <p:ext uri="{BB962C8B-B14F-4D97-AF65-F5344CB8AC3E}">
        <p14:creationId xmlns:p14="http://schemas.microsoft.com/office/powerpoint/2010/main" val="4165710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0BBD7-BF01-23C8-C3AA-4346AD14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533" y="70116"/>
            <a:ext cx="9794933" cy="99273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Предпрофессиональные классы:   первые результаты 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туристических  классов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A28C8AD-9196-B599-F65D-07F03D39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3927204"/>
            <a:ext cx="584200" cy="369332"/>
          </a:xfrm>
        </p:spPr>
        <p:txBody>
          <a:bodyPr/>
          <a:lstStyle/>
          <a:p>
            <a:pPr algn="l"/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Чат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30874C3-C886-4134-86A9-147B25A5B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224331"/>
              </p:ext>
            </p:extLst>
          </p:nvPr>
        </p:nvGraphicFramePr>
        <p:xfrm>
          <a:off x="897460" y="1062848"/>
          <a:ext cx="6637867" cy="298619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02934">
                  <a:extLst>
                    <a:ext uri="{9D8B030D-6E8A-4147-A177-3AD203B41FA5}">
                      <a16:colId xmlns:a16="http://schemas.microsoft.com/office/drawing/2014/main" val="3465891294"/>
                    </a:ext>
                  </a:extLst>
                </a:gridCol>
                <a:gridCol w="4334933">
                  <a:extLst>
                    <a:ext uri="{9D8B030D-6E8A-4147-A177-3AD203B41FA5}">
                      <a16:colId xmlns:a16="http://schemas.microsoft.com/office/drawing/2014/main" val="2955280696"/>
                    </a:ext>
                  </a:extLst>
                </a:gridCol>
              </a:tblGrid>
              <a:tr h="7306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ОО/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Образовательные организации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898539"/>
                  </a:ext>
                </a:extLst>
              </a:tr>
              <a:tr h="213500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 – 19</a:t>
                      </a: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классов – 34</a:t>
                      </a: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обучающихся - 944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Лидер проекта 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результатам 2024-2025 учебного года -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г. Калининграда СОШ №10, МАОУ г. Калининграда СОШ №6 с УИОП 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Низкие результаты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МОУ «СОШ №1 им. Героя Советского Союза С.И. Гусева», МАОУ г. Калининграда гимназия №22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9607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33807FC-1707-44C0-9211-E92E88C71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769890"/>
              </p:ext>
            </p:extLst>
          </p:nvPr>
        </p:nvGraphicFramePr>
        <p:xfrm>
          <a:off x="880530" y="4775200"/>
          <a:ext cx="6637867" cy="10129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637867">
                  <a:extLst>
                    <a:ext uri="{9D8B030D-6E8A-4147-A177-3AD203B41FA5}">
                      <a16:colId xmlns:a16="http://schemas.microsoft.com/office/drawing/2014/main" val="2932896805"/>
                    </a:ext>
                  </a:extLst>
                </a:gridCol>
              </a:tblGrid>
              <a:tr h="41858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Специализация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78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Гостиничное дело, ГИД, менеджмент в туризме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44087"/>
                  </a:ext>
                </a:extLst>
              </a:tr>
            </a:tbl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8A46688-BC7B-4652-AD85-986E72C2AB7A}"/>
              </a:ext>
            </a:extLst>
          </p:cNvPr>
          <p:cNvSpPr/>
          <p:nvPr/>
        </p:nvSpPr>
        <p:spPr>
          <a:xfrm>
            <a:off x="8077200" y="1062848"/>
            <a:ext cx="3022600" cy="27804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Дефициты:</a:t>
            </a:r>
          </a:p>
          <a:p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вовлечение обучающихся в олимпиады</a:t>
            </a: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результаты ВПР; </a:t>
            </a:r>
          </a:p>
          <a:p>
            <a:pPr marL="285750" indent="-285750">
              <a:buFontTx/>
              <a:buChar char="-"/>
            </a:pP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итоговой аттестации;</a:t>
            </a:r>
          </a:p>
          <a:p>
            <a:pPr algn="ctr"/>
            <a:endParaRPr lang="ru-RU" sz="2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019DD2-51B0-4EA0-BAB0-E3B862BB96A4}"/>
              </a:ext>
            </a:extLst>
          </p:cNvPr>
          <p:cNvSpPr txBox="1"/>
          <p:nvPr/>
        </p:nvSpPr>
        <p:spPr>
          <a:xfrm>
            <a:off x="8873067" y="5667400"/>
            <a:ext cx="177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DD0000"/>
                </a:solidFill>
                <a:effectLst/>
                <a:latin typeface="YS Text"/>
                <a:hlinkClick r:id="rId3"/>
              </a:rPr>
              <a:t>clck.ru/3Q3wkx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125DF6-B44D-4A55-91B6-469BAEB769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296536"/>
            <a:ext cx="1286933" cy="12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46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0BBD7-BF01-23C8-C3AA-4346AD14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533" y="-8509"/>
            <a:ext cx="9794933" cy="99273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Знаковые события классов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33807FC-1707-44C0-9211-E92E88C71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745699"/>
              </p:ext>
            </p:extLst>
          </p:nvPr>
        </p:nvGraphicFramePr>
        <p:xfrm>
          <a:off x="562319" y="1354693"/>
          <a:ext cx="9556211" cy="37537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556211">
                  <a:extLst>
                    <a:ext uri="{9D8B030D-6E8A-4147-A177-3AD203B41FA5}">
                      <a16:colId xmlns:a16="http://schemas.microsoft.com/office/drawing/2014/main" val="2932896805"/>
                    </a:ext>
                  </a:extLst>
                </a:gridCol>
              </a:tblGrid>
              <a:tr h="370443">
                <a:tc>
                  <a:txBody>
                    <a:bodyPr/>
                    <a:lstStyle/>
                    <a:p>
                      <a:pPr algn="ctr"/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78253"/>
                  </a:ext>
                </a:extLst>
              </a:tr>
              <a:tr h="2943302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Хакатон</a:t>
                      </a: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туристических классов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Областной слет палаточных лагерей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Региональная конференция «Юный исследователь окружающей среды»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Фестиваль музейных экспозиций «Без срока давности»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 конкурс краеведческих исследовательских и проектных работ «Отечество: история, культура, природа»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Областная квест-игра по краеведческому ориентированию «Знаю. </a:t>
                      </a:r>
                      <a:r>
                        <a:rPr lang="ru-RU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Помню.Горжусь</a:t>
                      </a: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440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CAA38C9-C485-4BDF-AA51-8D8FF5A4B4B7}"/>
              </a:ext>
            </a:extLst>
          </p:cNvPr>
          <p:cNvSpPr txBox="1"/>
          <p:nvPr/>
        </p:nvSpPr>
        <p:spPr>
          <a:xfrm>
            <a:off x="10694616" y="1119690"/>
            <a:ext cx="86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C1D9FE-54A6-408E-8AB4-8E512179D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99" y="1624489"/>
            <a:ext cx="1286933" cy="12869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A1DE18-D0C0-4C18-A1E6-57F9DDE80FB1}"/>
              </a:ext>
            </a:extLst>
          </p:cNvPr>
          <p:cNvSpPr txBox="1"/>
          <p:nvPr/>
        </p:nvSpPr>
        <p:spPr>
          <a:xfrm>
            <a:off x="10279749" y="2862223"/>
            <a:ext cx="1693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DD0000"/>
                </a:solidFill>
                <a:effectLst/>
                <a:latin typeface="YS Text"/>
                <a:hlinkClick r:id="rId4"/>
              </a:rPr>
              <a:t>clck.ru/3Q3wkx</a:t>
            </a:r>
          </a:p>
        </p:txBody>
      </p:sp>
    </p:spTree>
    <p:extLst>
      <p:ext uri="{BB962C8B-B14F-4D97-AF65-F5344CB8AC3E}">
        <p14:creationId xmlns:p14="http://schemas.microsoft.com/office/powerpoint/2010/main" val="146404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2090D5E-4EE8-49E6-BCA9-2DBC74189824}"/>
              </a:ext>
            </a:extLst>
          </p:cNvPr>
          <p:cNvSpPr txBox="1">
            <a:spLocks/>
          </p:cNvSpPr>
          <p:nvPr/>
        </p:nvSpPr>
        <p:spPr>
          <a:xfrm>
            <a:off x="834870" y="673119"/>
            <a:ext cx="10515600" cy="599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BC3299-71FA-49B8-8DB0-55715F4E790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7"/>
          <a:stretch/>
        </p:blipFill>
        <p:spPr>
          <a:xfrm>
            <a:off x="3516494" y="544748"/>
            <a:ext cx="7132774" cy="6029243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BA4C412-7B7F-4198-A9F5-394A76BA8903}"/>
              </a:ext>
            </a:extLst>
          </p:cNvPr>
          <p:cNvSpPr/>
          <p:nvPr/>
        </p:nvSpPr>
        <p:spPr>
          <a:xfrm>
            <a:off x="1418411" y="673119"/>
            <a:ext cx="990735" cy="54961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Единое образовательное пространство предпрофессиональных классов Калининградской области 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99757927-DD73-481B-AFA1-8CCE446A231B}"/>
              </a:ext>
            </a:extLst>
          </p:cNvPr>
          <p:cNvSpPr/>
          <p:nvPr/>
        </p:nvSpPr>
        <p:spPr>
          <a:xfrm>
            <a:off x="2607013" y="3132306"/>
            <a:ext cx="632298" cy="43774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82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7DEE9-2618-AB63-6F39-771FAD6C6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867" y="259599"/>
            <a:ext cx="10165933" cy="803250"/>
          </a:xfrm>
        </p:spPr>
        <p:txBody>
          <a:bodyPr>
            <a:noAutofit/>
          </a:bodyPr>
          <a:lstStyle/>
          <a:p>
            <a:pPr algn="ctr"/>
            <a:r>
              <a:rPr lang="ru-RU" sz="2400" kern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Динамика п</a:t>
            </a:r>
            <a:r>
              <a:rPr lang="ru-RU" sz="2400" kern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редпрофессиональных классов всех направлений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789C4E-452D-A487-C3D8-395BBB7F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5AE3-13D0-456F-A3E6-935C54DD406F}" type="slidenum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A7F6005-A0AF-4AA8-B365-DCC67F89EB20}"/>
              </a:ext>
            </a:extLst>
          </p:cNvPr>
          <p:cNvGraphicFramePr>
            <a:graphicFrameLocks/>
          </p:cNvGraphicFramePr>
          <p:nvPr/>
        </p:nvGraphicFramePr>
        <p:xfrm>
          <a:off x="6650566" y="1643185"/>
          <a:ext cx="5056110" cy="3212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6D8789B5-FE35-4D86-90E1-B1392CF8F2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550019"/>
              </p:ext>
            </p:extLst>
          </p:nvPr>
        </p:nvGraphicFramePr>
        <p:xfrm>
          <a:off x="1187867" y="1252332"/>
          <a:ext cx="9211733" cy="4707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874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7DEE9-2618-AB63-6F39-771FAD6C6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867" y="259599"/>
            <a:ext cx="10165933" cy="803250"/>
          </a:xfrm>
        </p:spPr>
        <p:txBody>
          <a:bodyPr>
            <a:noAutofit/>
          </a:bodyPr>
          <a:lstStyle/>
          <a:p>
            <a:pPr algn="ctr"/>
            <a:r>
              <a:rPr lang="ru-RU" sz="2400" kern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Предпрофессиональная школа Калининградской области </a:t>
            </a:r>
            <a:br>
              <a:rPr lang="ru-RU" sz="2400" kern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kern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2025-2026 учебном году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789C4E-452D-A487-C3D8-395BBB7F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5AE3-13D0-456F-A3E6-935C54DD406F}" type="slidenum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A7F6005-A0AF-4AA8-B365-DCC67F89EB20}"/>
              </a:ext>
            </a:extLst>
          </p:cNvPr>
          <p:cNvGraphicFramePr>
            <a:graphicFrameLocks/>
          </p:cNvGraphicFramePr>
          <p:nvPr/>
        </p:nvGraphicFramePr>
        <p:xfrm>
          <a:off x="6650566" y="1643185"/>
          <a:ext cx="5056110" cy="3212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F3F5C6F-B1FD-438A-B1C2-28968427EA6A}"/>
              </a:ext>
            </a:extLst>
          </p:cNvPr>
          <p:cNvSpPr/>
          <p:nvPr/>
        </p:nvSpPr>
        <p:spPr>
          <a:xfrm>
            <a:off x="2782566" y="5326293"/>
            <a:ext cx="6976534" cy="711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 школы, 313 классов, 8281 обучающийся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C612FF0-D590-4B1B-92DE-2AE3A36ED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5" y="1756296"/>
            <a:ext cx="47815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02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7DEE9-2618-AB63-6F39-771FAD6C6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867" y="177487"/>
            <a:ext cx="10165933" cy="784909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Муниципалитеты в проекте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1" name="Объект 10">
                <a:extLst>
                  <a:ext uri="{FF2B5EF4-FFF2-40B4-BE49-F238E27FC236}">
                    <a16:creationId xmlns:a16="http://schemas.microsoft.com/office/drawing/2014/main" id="{97C0004F-3D17-437E-A9D0-B1A481CAE46D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739874" y="1003358"/>
              <a:ext cx="10750550" cy="553555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1" name="Объект 10">
                <a:extLst>
                  <a:ext uri="{FF2B5EF4-FFF2-40B4-BE49-F238E27FC236}">
                    <a16:creationId xmlns:a16="http://schemas.microsoft.com/office/drawing/2014/main" id="{97C0004F-3D17-437E-A9D0-B1A481CAE4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874" y="1003358"/>
                <a:ext cx="10750550" cy="5535554"/>
              </a:xfrm>
              <a:prstGeom prst="rect">
                <a:avLst/>
              </a:prstGeom>
            </p:spPr>
          </p:pic>
        </mc:Fallback>
      </mc:AlternateContent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789C4E-452D-A487-C3D8-395BBB7F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5AE3-13D0-456F-A3E6-935C54DD406F}" type="slidenum">
              <a:rPr lang="ru-RU" smtClean="0">
                <a:solidFill>
                  <a:prstClr val="black">
                    <a:tint val="82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0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3C007E-FB4A-4165-BF2D-EECD901F9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C3530-FDD4-43C6-8EEB-A6C225D37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240" y="1857983"/>
            <a:ext cx="10985327" cy="3287949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Знаковые события проекта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1)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пробы в летнем трудовом лагере.</a:t>
            </a:r>
            <a:b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Реализация профориентационной программы «АРТ пространство Роста».</a:t>
            </a:r>
            <a:b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Ф</a:t>
            </a:r>
            <a:r>
              <a:rPr lang="ru-RU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естиваль инновационных детских проектов </a:t>
            </a:r>
            <a:r>
              <a:rPr lang="ru-RU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«ИНОТ_39»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2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0BBD7-BF01-23C8-C3AA-4346AD14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532" y="51049"/>
            <a:ext cx="9794933" cy="99273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Предпрофессиональные классы: первые результаты агротехнологических классов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A28C8AD-9196-B599-F65D-07F03D39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1733" y="4697406"/>
            <a:ext cx="3434570" cy="302425"/>
          </a:xfrm>
        </p:spPr>
        <p:txBody>
          <a:bodyPr/>
          <a:lstStyle/>
          <a:p>
            <a:pPr algn="l"/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                                          Чат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30874C3-C886-4134-86A9-147B25A5B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178992"/>
              </p:ext>
            </p:extLst>
          </p:nvPr>
        </p:nvGraphicFramePr>
        <p:xfrm>
          <a:off x="815697" y="1092165"/>
          <a:ext cx="7007502" cy="282451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82012">
                  <a:extLst>
                    <a:ext uri="{9D8B030D-6E8A-4147-A177-3AD203B41FA5}">
                      <a16:colId xmlns:a16="http://schemas.microsoft.com/office/drawing/2014/main" val="3465891294"/>
                    </a:ext>
                  </a:extLst>
                </a:gridCol>
                <a:gridCol w="4825490">
                  <a:extLst>
                    <a:ext uri="{9D8B030D-6E8A-4147-A177-3AD203B41FA5}">
                      <a16:colId xmlns:a16="http://schemas.microsoft.com/office/drawing/2014/main" val="2955280696"/>
                    </a:ext>
                  </a:extLst>
                </a:gridCol>
              </a:tblGrid>
              <a:tr h="7823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ОО/ классов в 2025-2026 уч.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Образовательные организации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898539"/>
                  </a:ext>
                </a:extLst>
              </a:tr>
              <a:tr h="109529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 – 25</a:t>
                      </a: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классов – 31</a:t>
                      </a: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обучающихся -763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Лидеры проекта 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результатам 2024-2025 учебного года-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«Залесовская СОШ»,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СОШ «Школа будущего»,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«СШ п. Домново»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СШ п. Крылово,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</a:t>
                      </a:r>
                    </a:p>
                    <a:p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Низкие показатели 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филиал МОУ «СОШ №1 им. С.И. Гусева» «СОШ в п.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Маяковское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».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9607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33807FC-1707-44C0-9211-E92E88C71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120656"/>
              </p:ext>
            </p:extLst>
          </p:nvPr>
        </p:nvGraphicFramePr>
        <p:xfrm>
          <a:off x="815697" y="4121635"/>
          <a:ext cx="6516436" cy="260090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516436">
                  <a:extLst>
                    <a:ext uri="{9D8B030D-6E8A-4147-A177-3AD203B41FA5}">
                      <a16:colId xmlns:a16="http://schemas.microsoft.com/office/drawing/2014/main" val="2932896805"/>
                    </a:ext>
                  </a:extLst>
                </a:gridCol>
              </a:tblGrid>
              <a:tr h="436826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Специализация классов</a:t>
                      </a: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78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Агроинженерия</a:t>
                      </a:r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Биотехнологии и пищевое производство - 6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Генетика и селекция растений (в т.ч. агротуризм) - 16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Цветоводство - 1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Эффективное животноводство и современные корма - 3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Ветеринария - 1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Аквакультура (в т.ч. роботизация и автоматизация) - 1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44087"/>
                  </a:ext>
                </a:extLst>
              </a:tr>
            </a:tbl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8A46688-BC7B-4652-AD85-986E72C2AB7A}"/>
              </a:ext>
            </a:extLst>
          </p:cNvPr>
          <p:cNvSpPr/>
          <p:nvPr/>
        </p:nvSpPr>
        <p:spPr>
          <a:xfrm>
            <a:off x="8122318" y="955514"/>
            <a:ext cx="3764882" cy="35312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Дефициты: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вовлечение обучающихся в олимпиады</a:t>
            </a: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ВПР; </a:t>
            </a:r>
          </a:p>
          <a:p>
            <a:pPr marL="285750" indent="-285750">
              <a:buFontTx/>
              <a:buChar char="-"/>
            </a:pP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итоговой </a:t>
            </a:r>
          </a:p>
          <a:p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аттестации;</a:t>
            </a:r>
          </a:p>
          <a:p>
            <a:pPr marL="285750" indent="-285750">
              <a:buFontTx/>
              <a:buChar char="-"/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участие в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образоват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. программах ЦОД</a:t>
            </a:r>
          </a:p>
          <a:p>
            <a:pPr marL="285750" indent="-285750">
              <a:buFontTx/>
              <a:buChar char="-"/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публикация новостей </a:t>
            </a:r>
          </a:p>
          <a:p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на канале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агроклассов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8508DD2-16E6-4A17-AE38-5263E5615519}"/>
              </a:ext>
            </a:extLst>
          </p:cNvPr>
          <p:cNvSpPr/>
          <p:nvPr/>
        </p:nvSpPr>
        <p:spPr>
          <a:xfrm>
            <a:off x="10268117" y="6208448"/>
            <a:ext cx="1324696" cy="5130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Чат </a:t>
            </a:r>
            <a:r>
              <a:rPr lang="en-US" sz="1600" dirty="0">
                <a:hlinkClick r:id="rId3"/>
              </a:rPr>
              <a:t>https://clck.ru/3PuQ44</a:t>
            </a:r>
            <a:r>
              <a:rPr lang="ru-RU" sz="1600" dirty="0"/>
              <a:t>  </a:t>
            </a:r>
            <a:endParaRPr lang="en-US" sz="1600" b="0" i="0" u="none" strike="noStrike" dirty="0">
              <a:solidFill>
                <a:srgbClr val="DD0000"/>
              </a:solidFill>
              <a:effectLst/>
              <a:latin typeface="YS Text"/>
              <a:hlinkClick r:id="rId4"/>
            </a:endParaRPr>
          </a:p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39D923-7856-4212-9365-5959932633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118" y="4999831"/>
            <a:ext cx="1324695" cy="1208617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1DB7C4B-FB5E-45C6-8540-2C06BDB4EFBA}"/>
              </a:ext>
            </a:extLst>
          </p:cNvPr>
          <p:cNvSpPr/>
          <p:nvPr/>
        </p:nvSpPr>
        <p:spPr>
          <a:xfrm>
            <a:off x="7687732" y="6208448"/>
            <a:ext cx="1574801" cy="5130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hlinkClick r:id="rId6"/>
              </a:rPr>
              <a:t>https://vk.com/club226441863</a:t>
            </a:r>
            <a:r>
              <a:rPr lang="ru-RU" sz="1600" dirty="0"/>
              <a:t>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1862D4E-1C97-4F42-B64C-48631558C2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199" y="5006180"/>
            <a:ext cx="1202267" cy="120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7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0BBD7-BF01-23C8-C3AA-4346AD14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533" y="-8509"/>
            <a:ext cx="9794933" cy="99273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Знаковые события агротехнологических классов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A28C8AD-9196-B599-F65D-07F03D39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1573" y="3525606"/>
            <a:ext cx="811467" cy="513027"/>
          </a:xfrm>
        </p:spPr>
        <p:txBody>
          <a:bodyPr/>
          <a:lstStyle/>
          <a:p>
            <a:pPr algn="l"/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Чат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33807FC-1707-44C0-9211-E92E88C71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129093"/>
              </p:ext>
            </p:extLst>
          </p:nvPr>
        </p:nvGraphicFramePr>
        <p:xfrm>
          <a:off x="438924" y="1371240"/>
          <a:ext cx="9556211" cy="451911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556211">
                  <a:extLst>
                    <a:ext uri="{9D8B030D-6E8A-4147-A177-3AD203B41FA5}">
                      <a16:colId xmlns:a16="http://schemas.microsoft.com/office/drawing/2014/main" val="2932896805"/>
                    </a:ext>
                  </a:extLst>
                </a:gridCol>
              </a:tblGrid>
              <a:tr h="404310">
                <a:tc>
                  <a:txBody>
                    <a:bodyPr/>
                    <a:lstStyle/>
                    <a:p>
                      <a:pPr algn="ctr"/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78253"/>
                  </a:ext>
                </a:extLst>
              </a:tr>
              <a:tr h="2943302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Посвящение в аграрии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Агросмена</a:t>
                      </a: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Сириусе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Старт обучения с проектом КГТУ «Звезда будущего»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межрегиональной конференции «Многоликий Санкт-Петербург»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Призеры всероссийского конкурса </a:t>
                      </a:r>
                      <a:r>
                        <a:rPr lang="ru-RU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АгроНТИ</a:t>
                      </a: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(организаторы Минсельхоз РФ, Сельхозбанк)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Международный Санкт-Петербургский агротехнологический форум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региональных мероприятий в соответствии с «дорожной картой»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44087"/>
                  </a:ext>
                </a:extLst>
              </a:tr>
            </a:tbl>
          </a:graphicData>
        </a:graphic>
      </p:graphicFrame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8508DD2-16E6-4A17-AE38-5263E5615519}"/>
              </a:ext>
            </a:extLst>
          </p:cNvPr>
          <p:cNvSpPr/>
          <p:nvPr/>
        </p:nvSpPr>
        <p:spPr>
          <a:xfrm>
            <a:off x="10378567" y="5368595"/>
            <a:ext cx="1574801" cy="5130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en-US" sz="1600" dirty="0">
                <a:hlinkClick r:id="rId3"/>
              </a:rPr>
              <a:t>https://clck.ru/3PuQ44</a:t>
            </a:r>
            <a:r>
              <a:rPr lang="ru-RU" sz="1600" dirty="0"/>
              <a:t>  </a:t>
            </a:r>
            <a:endParaRPr lang="en-US" sz="1600" b="0" i="0" u="none" strike="noStrike" dirty="0">
              <a:solidFill>
                <a:srgbClr val="DD0000"/>
              </a:solidFill>
              <a:effectLst/>
              <a:latin typeface="YS Text"/>
              <a:hlinkClick r:id="rId4"/>
            </a:endParaRPr>
          </a:p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39D923-7856-4212-9365-5959932633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858" y="4038633"/>
            <a:ext cx="1324695" cy="1208617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1DB7C4B-FB5E-45C6-8540-2C06BDB4EFBA}"/>
              </a:ext>
            </a:extLst>
          </p:cNvPr>
          <p:cNvSpPr/>
          <p:nvPr/>
        </p:nvSpPr>
        <p:spPr>
          <a:xfrm>
            <a:off x="10378568" y="2727461"/>
            <a:ext cx="1574801" cy="5130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hlinkClick r:id="rId6"/>
              </a:rPr>
              <a:t>https://vk.com/club226441863</a:t>
            </a:r>
            <a:r>
              <a:rPr lang="ru-RU" sz="1600" dirty="0"/>
              <a:t>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1862D4E-1C97-4F42-B64C-48631558C2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836" y="1371236"/>
            <a:ext cx="1202267" cy="1202267"/>
          </a:xfrm>
          <a:prstGeom prst="rect">
            <a:avLst/>
          </a:prstGeom>
        </p:spPr>
      </p:pic>
      <p:sp>
        <p:nvSpPr>
          <p:cNvPr id="10" name="Номер слайда 11">
            <a:extLst>
              <a:ext uri="{FF2B5EF4-FFF2-40B4-BE49-F238E27FC236}">
                <a16:creationId xmlns:a16="http://schemas.microsoft.com/office/drawing/2014/main" id="{7C86680C-65B9-4E6C-AD5C-CA28D39C9B88}"/>
              </a:ext>
            </a:extLst>
          </p:cNvPr>
          <p:cNvSpPr txBox="1">
            <a:spLocks/>
          </p:cNvSpPr>
          <p:nvPr/>
        </p:nvSpPr>
        <p:spPr>
          <a:xfrm>
            <a:off x="10739127" y="1054451"/>
            <a:ext cx="853686" cy="4643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588597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F4E303D2-BEB1-4E58-9A85-2DCD0837FA98}" vid="{388B7186-68C4-402F-9FC1-543D9225F33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3170</TotalTime>
  <Words>1755</Words>
  <Application>Microsoft Office PowerPoint</Application>
  <PresentationFormat>Широкоэкранный</PresentationFormat>
  <Paragraphs>310</Paragraphs>
  <Slides>25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Aptos</vt:lpstr>
      <vt:lpstr>Arial</vt:lpstr>
      <vt:lpstr>Calibri</vt:lpstr>
      <vt:lpstr>Calibri Light</vt:lpstr>
      <vt:lpstr>Cambria</vt:lpstr>
      <vt:lpstr>Times New Roman</vt:lpstr>
      <vt:lpstr>Wingdings</vt:lpstr>
      <vt:lpstr>YS Text</vt:lpstr>
      <vt:lpstr>Тема1</vt:lpstr>
      <vt:lpstr>Тема Office</vt:lpstr>
      <vt:lpstr>Форсайт-сессия «Предпрофессиональные классы Калининградской области как ресурс профессионального самоопределения школьников</vt:lpstr>
      <vt:lpstr>Сопровождение предпрофессиональных классов  в Калининградской области</vt:lpstr>
      <vt:lpstr>Презентация PowerPoint</vt:lpstr>
      <vt:lpstr>Динамика предпрофессиональных классов всех направлений</vt:lpstr>
      <vt:lpstr>Предпрофессиональная школа Калининградской области   в 2025-2026 учебном году</vt:lpstr>
      <vt:lpstr>Муниципалитеты в проекте</vt:lpstr>
      <vt:lpstr>                       Знаковые события проекта  1) Профессиональные пробы в летнем трудовом лагере. 2) Реализация профориентационной программы «АРТ пространство Роста». 3) Фестиваль инновационных детских проектов «ИНОТ_39»  </vt:lpstr>
      <vt:lpstr>Предпрофессиональные классы: первые результаты агротехнологических классов</vt:lpstr>
      <vt:lpstr>Знаковые события агротехнологических классов</vt:lpstr>
      <vt:lpstr>Предпрофессиональные классы: первые результаты атомклассов</vt:lpstr>
      <vt:lpstr> Знаковые события классов</vt:lpstr>
      <vt:lpstr>Предпрофессиональные классы: первые результаты железнодорожных классов</vt:lpstr>
      <vt:lpstr>Знаковые события классов</vt:lpstr>
      <vt:lpstr>Предпрофессиональные классы:  результаты космических классов</vt:lpstr>
      <vt:lpstr>Знаковые события классов</vt:lpstr>
      <vt:lpstr>Предпрофессиональные классы:  результаты судостроительных  классов</vt:lpstr>
      <vt:lpstr>Знаковые события классов</vt:lpstr>
      <vt:lpstr>Предпрофессиональные классы:  первые результаты медиа  классов</vt:lpstr>
      <vt:lpstr>Знаковые события классов</vt:lpstr>
      <vt:lpstr>Предпрофессиональные классы:   результаты медицинских  классов</vt:lpstr>
      <vt:lpstr>Знаковые события классов</vt:lpstr>
      <vt:lpstr>Предпрофессиональные классы:   результаты  психолого-педагогических  классов</vt:lpstr>
      <vt:lpstr>Знаковые события классов</vt:lpstr>
      <vt:lpstr>Предпрофессиональные классы:   первые результаты  туристических  классов</vt:lpstr>
      <vt:lpstr>Знаковые события классов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Позднякова Ирина Николаевна</dc:creator>
  <cp:lastModifiedBy>Пользователь</cp:lastModifiedBy>
  <cp:revision>147</cp:revision>
  <dcterms:created xsi:type="dcterms:W3CDTF">2025-03-10T11:47:01Z</dcterms:created>
  <dcterms:modified xsi:type="dcterms:W3CDTF">2025-11-11T14:29:29Z</dcterms:modified>
</cp:coreProperties>
</file>