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1520" r:id="rId3"/>
    <p:sldId id="300" r:id="rId4"/>
    <p:sldId id="1477" r:id="rId5"/>
    <p:sldId id="1471" r:id="rId6"/>
    <p:sldId id="283" r:id="rId7"/>
    <p:sldId id="304" r:id="rId8"/>
    <p:sldId id="301" r:id="rId9"/>
    <p:sldId id="1484" r:id="rId10"/>
    <p:sldId id="1498" r:id="rId11"/>
    <p:sldId id="1482" r:id="rId12"/>
    <p:sldId id="1491" r:id="rId13"/>
    <p:sldId id="1508" r:id="rId14"/>
    <p:sldId id="1519" r:id="rId15"/>
    <p:sldId id="1493" r:id="rId16"/>
    <p:sldId id="1494" r:id="rId17"/>
    <p:sldId id="1495" r:id="rId18"/>
    <p:sldId id="1496" r:id="rId19"/>
    <p:sldId id="1487" r:id="rId20"/>
    <p:sldId id="1499" r:id="rId21"/>
    <p:sldId id="1502" r:id="rId22"/>
    <p:sldId id="1521" r:id="rId23"/>
    <p:sldId id="1516" r:id="rId24"/>
    <p:sldId id="1523" r:id="rId25"/>
    <p:sldId id="1501" r:id="rId26"/>
    <p:sldId id="1515" r:id="rId27"/>
    <p:sldId id="1524" r:id="rId28"/>
    <p:sldId id="377" r:id="rId29"/>
    <p:sldId id="1525" r:id="rId30"/>
    <p:sldId id="1517" r:id="rId31"/>
    <p:sldId id="322" r:id="rId32"/>
    <p:sldId id="323" r:id="rId33"/>
    <p:sldId id="1514" r:id="rId34"/>
    <p:sldId id="1347" r:id="rId35"/>
    <p:sldId id="1472" r:id="rId36"/>
    <p:sldId id="1479" r:id="rId37"/>
    <p:sldId id="1474" r:id="rId3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!!User\PISA\2023%20&#1052;&#1086;&#1085;&#1080;&#1090;&#1086;&#1088;&#1080;&#1085;&#1075;%20&#1050;&#1072;&#1083;&#1080;&#1085;&#1080;&#1085;&#1075;&#1088;&#1072;&#1076;\30-12-2023_20-03-29\&#1050;&#1072;&#1083;&#1080;&#1085;&#1080;&#1085;&#1075;&#1088;&#1072;&#1076;_8_2023_&#1089;&#1090;&#1072;&#1090;&#1080;&#1089;&#1090;&#1080;&#1082;&#1072;_&#1087;&#1086;_&#1079;&#1072;&#1076;&#1072;&#1085;&#1080;&#1103;&#1084;_30.12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!!User\PISA\2023%20&#1052;&#1086;&#1085;&#1080;&#1090;&#1086;&#1088;&#1080;&#1085;&#1075;%20&#1050;&#1072;&#1083;&#1080;&#1085;&#1080;&#1085;&#1075;&#1088;&#1072;&#1076;\30-12-2023_20-03-29\&#1050;&#1072;&#1083;&#1080;&#1085;&#1080;&#1085;&#1075;&#1088;&#1072;&#1076;_8_2023_&#1089;&#1090;&#1072;&#1090;&#1080;&#1089;&#1090;&#1080;&#1082;&#1072;_&#1087;&#1086;_&#1079;&#1072;&#1076;&#1072;&#1085;&#1080;&#1103;&#1084;_30.12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!!User\PISA\2023%20&#1052;&#1086;&#1085;&#1080;&#1090;&#1086;&#1088;&#1080;&#1085;&#1075;%20&#1050;&#1072;&#1083;&#1080;&#1085;&#1080;&#1085;&#1075;&#1088;&#1072;&#1076;\30-12-2023_20-03-29\&#1050;&#1072;&#1083;&#1080;&#1085;&#1080;&#1085;&#1075;&#1088;&#1072;&#1076;_8_2023_&#1089;&#1090;&#1072;&#1090;&#1080;&#1089;&#1090;&#1080;&#1082;&#1072;_&#1087;&#1086;_&#1079;&#1072;&#1076;&#1072;&#1085;&#1080;&#1103;&#1084;_30.12.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!!User\PISA\2023%20&#1052;&#1086;&#1085;&#1080;&#1090;&#1086;&#1088;&#1080;&#1085;&#1075;%20&#1050;&#1072;&#1083;&#1080;&#1085;&#1080;&#1085;&#1075;&#1088;&#1072;&#1076;\30-12-2023_20-03-29\&#1050;&#1072;&#1083;&#1080;&#1085;&#1080;&#1085;&#1075;&#1088;&#1072;&#1076;_8_2023_&#1089;&#1090;&#1072;&#1090;&#1080;&#1089;&#1090;&#1080;&#1082;&#1072;_&#1087;&#1086;_&#1079;&#1072;&#1076;&#1072;&#1085;&#1080;&#1103;&#1084;_30.12.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!!User\PISA\2023%20&#1052;&#1086;&#1085;&#1080;&#1090;&#1086;&#1088;&#1080;&#1085;&#1075;%20&#1050;&#1072;&#1083;&#1080;&#1085;&#1080;&#1085;&#1075;&#1088;&#1072;&#1076;\30-12-2023_20-03-29\&#1050;&#1072;&#1083;&#1080;&#1085;&#1080;&#1085;&#1075;&#1088;&#1072;&#1076;_8_2023_&#1089;&#1090;&#1072;&#1090;&#1080;&#1089;&#1090;&#1080;&#1082;&#1072;_&#1087;&#1086;_&#1079;&#1072;&#1076;&#1072;&#1085;&#1080;&#1103;&#1084;_30.12.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!!!User\PISA\2023%20&#1052;&#1086;&#1085;&#1080;&#1090;&#1086;&#1088;&#1080;&#1085;&#1075;%20&#1050;&#1072;&#1083;&#1080;&#1085;&#1080;&#1085;&#1075;&#1088;&#1072;&#1076;\30-12-2023_20-03-29\&#1050;&#1072;&#1083;&#1080;&#1085;&#1080;&#1085;&#1075;&#1088;&#1072;&#1076;_8_2023_&#1089;&#1090;&#1072;&#1090;&#1080;&#1089;&#1090;&#1080;&#1082;&#1072;_&#1087;&#1086;_&#1079;&#1072;&#1076;&#1072;&#1085;&#1080;&#1103;&#1084;_30.12.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7;&#1072;&#1075;&#1088;&#1091;&#1079;&#1082;&#1080;\&#1054;&#1090;&#1095;&#1105;&#1090;,%20&#1040;&#1085;&#1082;&#1077;&#1090;&#1080;&#1088;&#1086;&#1074;&#1072;&#1085;&#1080;&#1077;%20&#1086;&#1073;&#1091;&#1095;&#1072;&#1102;&#1097;&#1080;&#1093;&#1089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выполнение заданий  учащимися 8 класса  (по каждому блоку,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ГК!$A$114:$A$117</c:f>
              <c:strCache>
                <c:ptCount val="4"/>
                <c:pt idx="0">
                  <c:v>Зачем нам диспансеризация 1 блок - 2</c:v>
                </c:pt>
                <c:pt idx="1">
                  <c:v>Зачем нам диспансеризация 4 блок - 6</c:v>
                </c:pt>
                <c:pt idx="2">
                  <c:v>Информационное неравенство 2 блок -  4</c:v>
                </c:pt>
                <c:pt idx="3">
                  <c:v>Деятельность ЮНЕСКО 2 блок - 1 </c:v>
                </c:pt>
              </c:strCache>
            </c:strRef>
          </c:cat>
          <c:val>
            <c:numRef>
              <c:f>ГК!$B$114:$B$117</c:f>
              <c:numCache>
                <c:formatCode>0%</c:formatCode>
                <c:ptCount val="4"/>
                <c:pt idx="0">
                  <c:v>0.39</c:v>
                </c:pt>
                <c:pt idx="1">
                  <c:v>0.34</c:v>
                </c:pt>
                <c:pt idx="2">
                  <c:v>0.25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9-4C53-9BF9-8AA94D284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4233327"/>
        <c:axId val="1832473760"/>
      </c:barChart>
      <c:catAx>
        <c:axId val="81423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2473760"/>
        <c:crosses val="autoZero"/>
        <c:auto val="1"/>
        <c:lblAlgn val="ctr"/>
        <c:lblOffset val="100"/>
        <c:noMultiLvlLbl val="0"/>
      </c:catAx>
      <c:valAx>
        <c:axId val="18324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233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Учителя в моей школе справедливы ко мне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Лист1!$CP$3:$CS$3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Лист1!$CP$4:$CS$4</c:f>
              <c:numCache>
                <c:formatCode>0%</c:formatCode>
                <c:ptCount val="4"/>
                <c:pt idx="0">
                  <c:v>4.3655039589129037E-2</c:v>
                </c:pt>
                <c:pt idx="1">
                  <c:v>0.14080890220415151</c:v>
                </c:pt>
                <c:pt idx="2">
                  <c:v>0.52535844211427352</c:v>
                </c:pt>
                <c:pt idx="3">
                  <c:v>0.29017761609244597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9-445D-80E6-11C6FFE24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Я горжусь, что учусь именно в этой школе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Лист1!$CT$3:$CW$3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Лист1!$CT$4:$CW$4</c:f>
              <c:numCache>
                <c:formatCode>0%</c:formatCode>
                <c:ptCount val="4"/>
                <c:pt idx="0">
                  <c:v>5.3926813610100578E-2</c:v>
                </c:pt>
                <c:pt idx="1">
                  <c:v>0.12882516584635137</c:v>
                </c:pt>
                <c:pt idx="2">
                  <c:v>0.44489621228332976</c:v>
                </c:pt>
                <c:pt idx="3">
                  <c:v>0.3723518082602183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E-4035-9084-D99E56720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Надо мной смеялись или меня обзывали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Лист1!$CX$3:$DA$3</c:f>
              <c:strCache>
                <c:ptCount val="4"/>
                <c:pt idx="0">
                  <c:v>Никогда</c:v>
                </c:pt>
                <c:pt idx="1">
                  <c:v>Несколько раз в год</c:v>
                </c:pt>
                <c:pt idx="2">
                  <c:v>1 или 2 раза в месяц</c:v>
                </c:pt>
                <c:pt idx="3">
                  <c:v>Как минимум 1 раз в неделю</c:v>
                </c:pt>
              </c:strCache>
            </c:strRef>
          </c:cat>
          <c:val>
            <c:numRef>
              <c:f>Лист1!$CX$4:$DA$4</c:f>
              <c:numCache>
                <c:formatCode>0%</c:formatCode>
                <c:ptCount val="4"/>
                <c:pt idx="0">
                  <c:v>0.491975176546116</c:v>
                </c:pt>
                <c:pt idx="1">
                  <c:v>0.25936229402953137</c:v>
                </c:pt>
                <c:pt idx="2">
                  <c:v>0.11791140594906913</c:v>
                </c:pt>
                <c:pt idx="3">
                  <c:v>0.13075112347528353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D-4CEB-B8C0-4E43A1AA4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Обо мне говорили неправду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Лист1!$DF$3:$DI$3</c:f>
              <c:strCache>
                <c:ptCount val="4"/>
                <c:pt idx="0">
                  <c:v>Никогда</c:v>
                </c:pt>
                <c:pt idx="1">
                  <c:v>Несколько раз в год</c:v>
                </c:pt>
                <c:pt idx="2">
                  <c:v>1 или 2 раза в месяц</c:v>
                </c:pt>
                <c:pt idx="3">
                  <c:v>Как минимум 1 раз в неделю</c:v>
                </c:pt>
              </c:strCache>
            </c:strRef>
          </c:cat>
          <c:val>
            <c:numRef>
              <c:f>Лист1!$DF$4:$DI$4</c:f>
              <c:numCache>
                <c:formatCode>0%</c:formatCode>
                <c:ptCount val="4"/>
                <c:pt idx="0">
                  <c:v>0.35651615664455383</c:v>
                </c:pt>
                <c:pt idx="1">
                  <c:v>0.36421998716028248</c:v>
                </c:pt>
                <c:pt idx="2">
                  <c:v>0.17312219131179113</c:v>
                </c:pt>
                <c:pt idx="3">
                  <c:v>0.10614166488337257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9-450A-8335-1933F6A90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Меня обижали (например, ударили, толкнули и др.)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Лист1!$DR$3:$DU$3</c:f>
              <c:strCache>
                <c:ptCount val="4"/>
                <c:pt idx="0">
                  <c:v>Никогда</c:v>
                </c:pt>
                <c:pt idx="1">
                  <c:v>Несколько раз в год</c:v>
                </c:pt>
                <c:pt idx="2">
                  <c:v>1 или 2 раза в месяц</c:v>
                </c:pt>
                <c:pt idx="3">
                  <c:v>Как минимум 1 раз в неделю</c:v>
                </c:pt>
              </c:strCache>
            </c:strRef>
          </c:cat>
          <c:val>
            <c:numRef>
              <c:f>Лист1!$DR$4:$DU$4</c:f>
              <c:numCache>
                <c:formatCode>0%</c:formatCode>
                <c:ptCount val="4"/>
                <c:pt idx="0">
                  <c:v>0.65054568799486412</c:v>
                </c:pt>
                <c:pt idx="1">
                  <c:v>0.21057136742991653</c:v>
                </c:pt>
                <c:pt idx="2">
                  <c:v>7.3828375775732938E-2</c:v>
                </c:pt>
                <c:pt idx="3">
                  <c:v>6.5054568799486415E-2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1-4DAB-B410-C755B11E5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Посылали неприятные или обидные сообщения онлайн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Лист1!$DZ$3:$EC$3</c:f>
              <c:strCache>
                <c:ptCount val="4"/>
                <c:pt idx="0">
                  <c:v>Никогда</c:v>
                </c:pt>
                <c:pt idx="1">
                  <c:v>Несколько раз в год</c:v>
                </c:pt>
                <c:pt idx="2">
                  <c:v>1 или 2 раза в месяц</c:v>
                </c:pt>
                <c:pt idx="3">
                  <c:v>Как минимум 1 раз в неделю</c:v>
                </c:pt>
              </c:strCache>
            </c:strRef>
          </c:cat>
          <c:val>
            <c:numRef>
              <c:f>Лист1!$DZ$4:$EC$4</c:f>
              <c:numCache>
                <c:formatCode>0%</c:formatCode>
                <c:ptCount val="4"/>
                <c:pt idx="0">
                  <c:v>0.63492403167130318</c:v>
                </c:pt>
                <c:pt idx="1">
                  <c:v>0.20971538626150224</c:v>
                </c:pt>
                <c:pt idx="2">
                  <c:v>8.3886154504600893E-2</c:v>
                </c:pt>
                <c:pt idx="3">
                  <c:v>7.1474427562593618E-2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D-4C7B-B88A-98439D87B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Угрожали мне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Лист1!$EH$3:$EK$3</c:f>
              <c:strCache>
                <c:ptCount val="4"/>
                <c:pt idx="0">
                  <c:v>Никогда</c:v>
                </c:pt>
                <c:pt idx="1">
                  <c:v>Несколько раз в год</c:v>
                </c:pt>
                <c:pt idx="2">
                  <c:v>2 или 2 раза в месяц</c:v>
                </c:pt>
                <c:pt idx="3">
                  <c:v>Как минимум 1 раз в неделю</c:v>
                </c:pt>
              </c:strCache>
            </c:strRef>
          </c:cat>
          <c:val>
            <c:numRef>
              <c:f>Лист1!$EH$4:$EK$4</c:f>
              <c:numCache>
                <c:formatCode>0%</c:formatCode>
                <c:ptCount val="4"/>
                <c:pt idx="0">
                  <c:v>0.81446608174620161</c:v>
                </c:pt>
                <c:pt idx="1">
                  <c:v>0.11512946715172266</c:v>
                </c:pt>
                <c:pt idx="2">
                  <c:v>3.6379199657607532E-2</c:v>
                </c:pt>
                <c:pt idx="3">
                  <c:v>3.4025251444468219E-2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B-42DF-AC63-B82FD2723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Деятельность ЮНЕСКО, 925 учеников </a:t>
            </a:r>
          </a:p>
        </c:rich>
      </c:tx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ГК!$A$19:$A$23</c:f>
              <c:strCache>
                <c:ptCount val="5"/>
                <c:pt idx="0">
                  <c:v>Оценивать информацию 1</c:v>
                </c:pt>
                <c:pt idx="1">
                  <c:v>Объяснять ситуации 2</c:v>
                </c:pt>
                <c:pt idx="2">
                  <c:v>Формулировать аргументы 3</c:v>
                </c:pt>
                <c:pt idx="3">
                  <c:v>Оценивать действия и последствия 4</c:v>
                </c:pt>
                <c:pt idx="4">
                  <c:v>Анализировать мнения 5</c:v>
                </c:pt>
              </c:strCache>
            </c:strRef>
          </c:cat>
          <c:val>
            <c:numRef>
              <c:f>ГК!$B$19:$B$23</c:f>
              <c:numCache>
                <c:formatCode>0%</c:formatCode>
                <c:ptCount val="5"/>
                <c:pt idx="0">
                  <c:v>0.61</c:v>
                </c:pt>
                <c:pt idx="1">
                  <c:v>0.54</c:v>
                </c:pt>
                <c:pt idx="2">
                  <c:v>0.25</c:v>
                </c:pt>
                <c:pt idx="3">
                  <c:v>0.57999999999999996</c:v>
                </c:pt>
                <c:pt idx="4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98-4D04-9A26-C858215E47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5419055"/>
        <c:axId val="1087473311"/>
      </c:lineChart>
      <c:catAx>
        <c:axId val="109541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7473311"/>
        <c:crosses val="autoZero"/>
        <c:auto val="1"/>
        <c:lblAlgn val="ctr"/>
        <c:lblOffset val="100"/>
        <c:noMultiLvlLbl val="0"/>
      </c:catAx>
      <c:valAx>
        <c:axId val="10874733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95419055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Зачем нам диспансеризация, 1803 ученика</a:t>
            </a:r>
          </a:p>
        </c:rich>
      </c:tx>
      <c:layout>
        <c:manualLayout>
          <c:xMode val="edge"/>
          <c:yMode val="edge"/>
          <c:x val="0.14235764639479978"/>
          <c:y val="2.2857142857142857E-2"/>
        </c:manualLayout>
      </c:layout>
      <c:overlay val="0"/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ГК!$A$25:$A$29</c:f>
              <c:strCache>
                <c:ptCount val="5"/>
                <c:pt idx="0">
                  <c:v>Анализировать мнения  1</c:v>
                </c:pt>
                <c:pt idx="1">
                  <c:v>Формулировать аргументы 2</c:v>
                </c:pt>
                <c:pt idx="2">
                  <c:v>Объяснять ситуацию  3</c:v>
                </c:pt>
                <c:pt idx="3">
                  <c:v>Оценивать действия и последствия 4</c:v>
                </c:pt>
                <c:pt idx="4">
                  <c:v>Оценивать информацию 5</c:v>
                </c:pt>
              </c:strCache>
            </c:strRef>
          </c:cat>
          <c:val>
            <c:numRef>
              <c:f>ГК!$B$25:$B$29</c:f>
              <c:numCache>
                <c:formatCode>0%</c:formatCode>
                <c:ptCount val="5"/>
                <c:pt idx="0">
                  <c:v>0.45</c:v>
                </c:pt>
                <c:pt idx="1">
                  <c:v>0.28000000000000003</c:v>
                </c:pt>
                <c:pt idx="2">
                  <c:v>0.46</c:v>
                </c:pt>
                <c:pt idx="3">
                  <c:v>0.38</c:v>
                </c:pt>
                <c:pt idx="4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3-4D3F-ABEE-28FB6FC65D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5422895"/>
        <c:axId val="1588515711"/>
      </c:lineChart>
      <c:catAx>
        <c:axId val="109542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515711"/>
        <c:crosses val="autoZero"/>
        <c:auto val="1"/>
        <c:lblAlgn val="ctr"/>
        <c:lblOffset val="100"/>
        <c:noMultiLvlLbl val="0"/>
      </c:catAx>
      <c:valAx>
        <c:axId val="15885157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9542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Информационное неравенство, 933 ученика</a:t>
            </a:r>
          </a:p>
        </c:rich>
      </c:tx>
      <c:layout>
        <c:manualLayout>
          <c:xMode val="edge"/>
          <c:yMode val="edge"/>
          <c:x val="0.11127161058639685"/>
          <c:y val="3.2163742690058478E-2"/>
        </c:manualLayout>
      </c:layout>
      <c:overlay val="0"/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699037620297461E-2"/>
          <c:y val="0.21747703412073491"/>
          <c:w val="0.90407874015748035"/>
          <c:h val="0.38948636628754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ГК!$A$37:$A$41</c:f>
              <c:strCache>
                <c:ptCount val="5"/>
                <c:pt idx="0">
                  <c:v>Анализировать мнения 1</c:v>
                </c:pt>
                <c:pt idx="1">
                  <c:v>Оценивать информацию 2</c:v>
                </c:pt>
                <c:pt idx="2">
                  <c:v>Формулировать аргументы 3</c:v>
                </c:pt>
                <c:pt idx="3">
                  <c:v>Оценивать действия и последствия 4</c:v>
                </c:pt>
                <c:pt idx="4">
                  <c:v>Объяснять ситуацию 5</c:v>
                </c:pt>
              </c:strCache>
            </c:strRef>
          </c:cat>
          <c:val>
            <c:numRef>
              <c:f>ГК!$B$37:$B$41</c:f>
              <c:numCache>
                <c:formatCode>0%</c:formatCode>
                <c:ptCount val="5"/>
                <c:pt idx="0">
                  <c:v>0.17</c:v>
                </c:pt>
                <c:pt idx="1">
                  <c:v>0.24</c:v>
                </c:pt>
                <c:pt idx="2">
                  <c:v>0.23</c:v>
                </c:pt>
                <c:pt idx="3">
                  <c:v>0.41</c:v>
                </c:pt>
                <c:pt idx="4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EE-463E-A7D4-C4A20037EA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2716127"/>
        <c:axId val="1588521167"/>
      </c:lineChart>
      <c:catAx>
        <c:axId val="7271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521167"/>
        <c:crosses val="autoZero"/>
        <c:auto val="1"/>
        <c:lblAlgn val="ctr"/>
        <c:lblOffset val="100"/>
        <c:noMultiLvlLbl val="0"/>
      </c:catAx>
      <c:valAx>
        <c:axId val="15885211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271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Выполнение заданий  (компетентностный аспект)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ГК!$B$79</c:f>
              <c:strCache>
                <c:ptCount val="1"/>
                <c:pt idx="0">
                  <c:v>Информационное неравенство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ГК!$A$80:$A$84</c:f>
              <c:strCache>
                <c:ptCount val="5"/>
                <c:pt idx="0">
                  <c:v>Выявлять и анализировать различные мнения, подходы, точки зрения…</c:v>
                </c:pt>
                <c:pt idx="1">
                  <c:v>Объяснять сложные ситуации и проблемы</c:v>
                </c:pt>
                <c:pt idx="2">
                  <c:v>Формулировать аргументы</c:v>
                </c:pt>
                <c:pt idx="3">
                  <c:v>Оценивать информацию</c:v>
                </c:pt>
                <c:pt idx="4">
                  <c:v>Оценивать действия и их последствия (результаты)</c:v>
                </c:pt>
              </c:strCache>
            </c:strRef>
          </c:cat>
          <c:val>
            <c:numRef>
              <c:f>ГК!$B$80:$B$84</c:f>
              <c:numCache>
                <c:formatCode>0%</c:formatCode>
                <c:ptCount val="5"/>
                <c:pt idx="0">
                  <c:v>0.17</c:v>
                </c:pt>
                <c:pt idx="1">
                  <c:v>0.21</c:v>
                </c:pt>
                <c:pt idx="2">
                  <c:v>0.23</c:v>
                </c:pt>
                <c:pt idx="3">
                  <c:v>0.24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E-4965-9CDB-986B60E8DE30}"/>
            </c:ext>
          </c:extLst>
        </c:ser>
        <c:ser>
          <c:idx val="1"/>
          <c:order val="1"/>
          <c:tx>
            <c:strRef>
              <c:f>ГК!$C$79</c:f>
              <c:strCache>
                <c:ptCount val="1"/>
                <c:pt idx="0">
                  <c:v>Зачем нам диспансеризация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ГК!$A$80:$A$84</c:f>
              <c:strCache>
                <c:ptCount val="5"/>
                <c:pt idx="0">
                  <c:v>Выявлять и анализировать различные мнения, подходы, точки зрения…</c:v>
                </c:pt>
                <c:pt idx="1">
                  <c:v>Объяснять сложные ситуации и проблемы</c:v>
                </c:pt>
                <c:pt idx="2">
                  <c:v>Формулировать аргументы</c:v>
                </c:pt>
                <c:pt idx="3">
                  <c:v>Оценивать информацию</c:v>
                </c:pt>
                <c:pt idx="4">
                  <c:v>Оценивать действия и их последствия (результаты)</c:v>
                </c:pt>
              </c:strCache>
            </c:strRef>
          </c:cat>
          <c:val>
            <c:numRef>
              <c:f>ГК!$C$80:$C$84</c:f>
              <c:numCache>
                <c:formatCode>0%</c:formatCode>
                <c:ptCount val="5"/>
                <c:pt idx="0">
                  <c:v>0.45</c:v>
                </c:pt>
                <c:pt idx="1">
                  <c:v>0.46</c:v>
                </c:pt>
                <c:pt idx="2">
                  <c:v>0.28000000000000003</c:v>
                </c:pt>
                <c:pt idx="3">
                  <c:v>0.38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E-4965-9CDB-986B60E8DE30}"/>
            </c:ext>
          </c:extLst>
        </c:ser>
        <c:ser>
          <c:idx val="2"/>
          <c:order val="2"/>
          <c:tx>
            <c:strRef>
              <c:f>ГК!$D$79</c:f>
              <c:strCache>
                <c:ptCount val="1"/>
                <c:pt idx="0">
                  <c:v>Деятельность ЮНЕСКО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ГК!$A$80:$A$84</c:f>
              <c:strCache>
                <c:ptCount val="5"/>
                <c:pt idx="0">
                  <c:v>Выявлять и анализировать различные мнения, подходы, точки зрения…</c:v>
                </c:pt>
                <c:pt idx="1">
                  <c:v>Объяснять сложные ситуации и проблемы</c:v>
                </c:pt>
                <c:pt idx="2">
                  <c:v>Формулировать аргументы</c:v>
                </c:pt>
                <c:pt idx="3">
                  <c:v>Оценивать информацию</c:v>
                </c:pt>
                <c:pt idx="4">
                  <c:v>Оценивать действия и их последствия (результаты)</c:v>
                </c:pt>
              </c:strCache>
            </c:strRef>
          </c:cat>
          <c:val>
            <c:numRef>
              <c:f>ГК!$D$80:$D$84</c:f>
              <c:numCache>
                <c:formatCode>0%</c:formatCode>
                <c:ptCount val="5"/>
                <c:pt idx="0">
                  <c:v>0.31</c:v>
                </c:pt>
                <c:pt idx="1">
                  <c:v>0.54</c:v>
                </c:pt>
                <c:pt idx="2">
                  <c:v>0.25</c:v>
                </c:pt>
                <c:pt idx="3">
                  <c:v>0.61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E-4965-9CDB-986B60E8D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748048"/>
        <c:axId val="808539632"/>
      </c:barChart>
      <c:catAx>
        <c:axId val="8217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539632"/>
        <c:crosses val="autoZero"/>
        <c:auto val="1"/>
        <c:lblAlgn val="ctr"/>
        <c:lblOffset val="100"/>
        <c:noMultiLvlLbl val="0"/>
      </c:catAx>
      <c:valAx>
        <c:axId val="8085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174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Деятельность ЮНЕСКО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ГК!$B$131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90238612137034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04-492A-B903-1F5CD3B47203}"/>
                </c:ext>
              </c:extLst>
            </c:dLbl>
            <c:dLbl>
              <c:idx val="1"/>
              <c:layout>
                <c:manualLayout>
                  <c:x val="-2.8918148952213167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4-492A-B903-1F5CD3B47203}"/>
                </c:ext>
              </c:extLst>
            </c:dLbl>
            <c:dLbl>
              <c:idx val="2"/>
              <c:layout>
                <c:manualLayout>
                  <c:x val="-1.2393492408091433E-2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04-492A-B903-1F5CD3B47203}"/>
                </c:ext>
              </c:extLst>
            </c:dLbl>
            <c:dLbl>
              <c:idx val="3"/>
              <c:layout>
                <c:manualLayout>
                  <c:x val="-2.8918148952213167E-2"/>
                  <c:y val="7.40740740740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4-492A-B903-1F5CD3B47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ГК!$A$132:$A$136</c:f>
              <c:strCache>
                <c:ptCount val="5"/>
                <c:pt idx="0">
                  <c:v>Оценивать информацию 1</c:v>
                </c:pt>
                <c:pt idx="1">
                  <c:v>Объяснять ситуации 2</c:v>
                </c:pt>
                <c:pt idx="2">
                  <c:v>Формулировать аргументы 3</c:v>
                </c:pt>
                <c:pt idx="3">
                  <c:v>Оценивать действия и последствия 4</c:v>
                </c:pt>
                <c:pt idx="4">
                  <c:v>Анализировать мнения 5</c:v>
                </c:pt>
              </c:strCache>
            </c:strRef>
          </c:cat>
          <c:val>
            <c:numRef>
              <c:f>ГК!$B$132:$B$136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</c:v>
                </c:pt>
                <c:pt idx="2">
                  <c:v>0.22</c:v>
                </c:pt>
                <c:pt idx="3">
                  <c:v>0.54</c:v>
                </c:pt>
                <c:pt idx="4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04-492A-B903-1F5CD3B47203}"/>
            </c:ext>
          </c:extLst>
        </c:ser>
        <c:ser>
          <c:idx val="1"/>
          <c:order val="1"/>
          <c:tx>
            <c:strRef>
              <c:f>ГК!$C$131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721402748167488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4-492A-B903-1F5CD3B47203}"/>
                </c:ext>
              </c:extLst>
            </c:dLbl>
            <c:dLbl>
              <c:idx val="1"/>
              <c:layout>
                <c:manualLayout>
                  <c:x val="-8.2623282720609426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04-492A-B903-1F5CD3B47203}"/>
                </c:ext>
              </c:extLst>
            </c:dLbl>
            <c:dLbl>
              <c:idx val="2"/>
              <c:layout>
                <c:manualLayout>
                  <c:x val="-3.0983731020228469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04-492A-B903-1F5CD3B47203}"/>
                </c:ext>
              </c:extLst>
            </c:dLbl>
            <c:dLbl>
              <c:idx val="3"/>
              <c:layout>
                <c:manualLayout>
                  <c:x val="-2.891814895221316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04-492A-B903-1F5CD3B47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ГК!$A$132:$A$136</c:f>
              <c:strCache>
                <c:ptCount val="5"/>
                <c:pt idx="0">
                  <c:v>Оценивать информацию 1</c:v>
                </c:pt>
                <c:pt idx="1">
                  <c:v>Объяснять ситуации 2</c:v>
                </c:pt>
                <c:pt idx="2">
                  <c:v>Формулировать аргументы 3</c:v>
                </c:pt>
                <c:pt idx="3">
                  <c:v>Оценивать действия и последствия 4</c:v>
                </c:pt>
                <c:pt idx="4">
                  <c:v>Анализировать мнения 5</c:v>
                </c:pt>
              </c:strCache>
            </c:strRef>
          </c:cat>
          <c:val>
            <c:numRef>
              <c:f>ГК!$C$132:$C$136</c:f>
              <c:numCache>
                <c:formatCode>0%</c:formatCode>
                <c:ptCount val="5"/>
                <c:pt idx="0">
                  <c:v>0.61</c:v>
                </c:pt>
                <c:pt idx="1">
                  <c:v>0.54</c:v>
                </c:pt>
                <c:pt idx="2">
                  <c:v>0.25</c:v>
                </c:pt>
                <c:pt idx="3">
                  <c:v>0.57999999999999996</c:v>
                </c:pt>
                <c:pt idx="4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904-492A-B903-1F5CD3B47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433935"/>
        <c:axId val="713226431"/>
      </c:lineChart>
      <c:catAx>
        <c:axId val="60943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226431"/>
        <c:crosses val="autoZero"/>
        <c:auto val="1"/>
        <c:lblAlgn val="ctr"/>
        <c:lblOffset val="100"/>
        <c:noMultiLvlLbl val="0"/>
      </c:catAx>
      <c:valAx>
        <c:axId val="71322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43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Я люблю быть в школе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Лист1!$CD$3:$CG$3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Лист1!$CD$4:$CG$4</c:f>
              <c:numCache>
                <c:formatCode>0%</c:formatCode>
                <c:ptCount val="4"/>
                <c:pt idx="0">
                  <c:v>0.11705542478065482</c:v>
                </c:pt>
                <c:pt idx="1">
                  <c:v>0.26621014337684573</c:v>
                </c:pt>
                <c:pt idx="2">
                  <c:v>0.46650973678579072</c:v>
                </c:pt>
                <c:pt idx="3">
                  <c:v>0.15022469505670874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F-4E92-B456-C0F12E79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Я чувствую себя в безопасности, когда нахожусь в школе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Лист1!$CH$3:$CK$3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Лист1!$CH$4:$CK$4</c:f>
              <c:numCache>
                <c:formatCode>0%</c:formatCode>
                <c:ptCount val="4"/>
                <c:pt idx="0">
                  <c:v>7.9606248662529425E-2</c:v>
                </c:pt>
                <c:pt idx="1">
                  <c:v>0.17633212069334475</c:v>
                </c:pt>
                <c:pt idx="2">
                  <c:v>0.48384335544618018</c:v>
                </c:pt>
                <c:pt idx="3">
                  <c:v>0.26021827519794566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A-4EAF-B7A4-950968E21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Я чувствую, что являюсь частью этой школы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Лист1!$CL$3:$CO$3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Лист1!$CL$4:$CO$4</c:f>
              <c:numCache>
                <c:formatCode>0%</c:formatCode>
                <c:ptCount val="4"/>
                <c:pt idx="0">
                  <c:v>8.7524074470361646E-2</c:v>
                </c:pt>
                <c:pt idx="1">
                  <c:v>0.19045580997218062</c:v>
                </c:pt>
                <c:pt idx="2">
                  <c:v>0.44917611812540126</c:v>
                </c:pt>
                <c:pt idx="3">
                  <c:v>0.27284399743205651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D-4C02-BE64-35FFD38F9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8017903"/>
        <c:axId val="1848018735"/>
      </c:barChart>
      <c:catAx>
        <c:axId val="184801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18735"/>
        <c:crosses val="autoZero"/>
        <c:auto val="1"/>
        <c:lblAlgn val="ctr"/>
        <c:lblOffset val="100"/>
        <c:noMultiLvlLbl val="0"/>
      </c:catAx>
      <c:valAx>
        <c:axId val="1848018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801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26E0-CFA6-41AF-B03A-D0F53EAB25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37BF9-5544-4095-98EE-AC33D710DA7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>
              <a:latin typeface="+mj-lt"/>
              <a:cs typeface="Arial" panose="020B0604020202020204" pitchFamily="34" charset="0"/>
            </a:rPr>
            <a:t>Содержательная область</a:t>
          </a:r>
        </a:p>
      </dgm:t>
    </dgm:pt>
    <dgm:pt modelId="{385FB662-EAB5-4C36-8EF5-F83D58B24278}" type="par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8FA8B-4961-43D7-B6D2-6D13F9F96F10}" type="sib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DEF4F-36B5-4893-85E1-60C4964DA234}">
      <dgm:prSet phldrT="[Текст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pPr marL="900000"/>
          <a:endParaRPr lang="ru-RU" sz="2000" b="1" dirty="0">
            <a:latin typeface="+mj-lt"/>
            <a:cs typeface="Arial" panose="020B0604020202020204" pitchFamily="34" charset="0"/>
          </a:endParaRPr>
        </a:p>
        <a:p>
          <a:pPr marL="900000"/>
          <a:r>
            <a:rPr lang="ru-RU" sz="2000" b="1" dirty="0">
              <a:latin typeface="+mj-lt"/>
              <a:cs typeface="Arial" panose="020B0604020202020204" pitchFamily="34" charset="0"/>
            </a:rPr>
            <a:t>Контекст/ ситуация</a:t>
          </a:r>
        </a:p>
      </dgm:t>
    </dgm:pt>
    <dgm:pt modelId="{DCA71657-8931-430D-AEC2-46E46540845F}" type="par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90EB3-E407-4AA3-ACA0-75A60FB1AFD8}" type="sib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2553-4854-4EA4-83F3-B3E002F97E11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>
              <a:latin typeface="+mj-lt"/>
              <a:cs typeface="Arial" panose="020B0604020202020204" pitchFamily="34" charset="0"/>
            </a:rPr>
            <a:t>Компетентностная область</a:t>
          </a:r>
        </a:p>
      </dgm:t>
    </dgm:pt>
    <dgm:pt modelId="{6DB62CB8-0893-428C-A3ED-0DC761E973D5}" type="par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DF2D-BAA4-46A0-A585-30F0B780E85B}" type="sib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230E-7EE5-4F33-AC3E-0356B3364B66}" type="pres">
      <dgm:prSet presAssocID="{8C1326E0-CFA6-41AF-B03A-D0F53EAB2578}" presName="compositeShape" presStyleCnt="0">
        <dgm:presLayoutVars>
          <dgm:chMax val="7"/>
          <dgm:dir/>
          <dgm:resizeHandles val="exact"/>
        </dgm:presLayoutVars>
      </dgm:prSet>
      <dgm:spPr/>
    </dgm:pt>
    <dgm:pt modelId="{9EA5165E-67D6-4469-863A-842734A92BAB}" type="pres">
      <dgm:prSet presAssocID="{AD537BF9-5544-4095-98EE-AC33D710DA7C}" presName="circ1" presStyleLbl="vennNode1" presStyleIdx="0" presStyleCnt="3" custScaleX="142546" custScaleY="69962" custLinFactNeighborX="16708" custLinFactNeighborY="-15057"/>
      <dgm:spPr/>
    </dgm:pt>
    <dgm:pt modelId="{EA169432-8591-43B8-BE4B-CC2CF38892DA}" type="pres">
      <dgm:prSet presAssocID="{AD537BF9-5544-4095-98EE-AC33D710DA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BCF64A-6A02-4793-A6ED-DED440A18AE6}" type="pres">
      <dgm:prSet presAssocID="{775DEF4F-36B5-4893-85E1-60C4964DA234}" presName="circ2" presStyleLbl="vennNode1" presStyleIdx="1" presStyleCnt="3" custScaleX="159272" custScaleY="68547" custLinFactNeighborX="16760" custLinFactNeighborY="-30247"/>
      <dgm:spPr/>
    </dgm:pt>
    <dgm:pt modelId="{0DEB0D55-9FE7-4865-AEA2-E1911BA25DCA}" type="pres">
      <dgm:prSet presAssocID="{775DEF4F-36B5-4893-85E1-60C4964DA2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EECC0DA-4D37-41D6-AC54-4EFAD6D48CD5}" type="pres">
      <dgm:prSet presAssocID="{87B42553-4854-4EA4-83F3-B3E002F97E11}" presName="circ3" presStyleLbl="vennNode1" presStyleIdx="2" presStyleCnt="3" custScaleX="135242" custScaleY="79042" custLinFactNeighborX="3778" custLinFactNeighborY="-25571"/>
      <dgm:spPr/>
    </dgm:pt>
    <dgm:pt modelId="{731D2D39-E1BD-4195-A764-DF6016C51A6C}" type="pres">
      <dgm:prSet presAssocID="{87B42553-4854-4EA4-83F3-B3E002F97E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7EB6614-4781-44F5-8DA3-6AF9568A70EA}" type="presOf" srcId="{8C1326E0-CFA6-41AF-B03A-D0F53EAB2578}" destId="{2088230E-7EE5-4F33-AC3E-0356B3364B66}" srcOrd="0" destOrd="0" presId="urn:microsoft.com/office/officeart/2005/8/layout/venn1"/>
    <dgm:cxn modelId="{707B101B-4668-4B70-8E35-2FCF9B7525D5}" type="presOf" srcId="{AD537BF9-5544-4095-98EE-AC33D710DA7C}" destId="{EA169432-8591-43B8-BE4B-CC2CF38892DA}" srcOrd="1" destOrd="0" presId="urn:microsoft.com/office/officeart/2005/8/layout/venn1"/>
    <dgm:cxn modelId="{D83AAB35-C8B5-4120-9721-7C7BB471A27B}" type="presOf" srcId="{775DEF4F-36B5-4893-85E1-60C4964DA234}" destId="{22BCF64A-6A02-4793-A6ED-DED440A18AE6}" srcOrd="0" destOrd="0" presId="urn:microsoft.com/office/officeart/2005/8/layout/venn1"/>
    <dgm:cxn modelId="{68478A96-F785-4B06-8858-0469E358B2F4}" type="presOf" srcId="{87B42553-4854-4EA4-83F3-B3E002F97E11}" destId="{4EECC0DA-4D37-41D6-AC54-4EFAD6D48CD5}" srcOrd="0" destOrd="0" presId="urn:microsoft.com/office/officeart/2005/8/layout/venn1"/>
    <dgm:cxn modelId="{80BF279F-9F66-483D-BA41-957451606247}" type="presOf" srcId="{AD537BF9-5544-4095-98EE-AC33D710DA7C}" destId="{9EA5165E-67D6-4469-863A-842734A92BAB}" srcOrd="0" destOrd="0" presId="urn:microsoft.com/office/officeart/2005/8/layout/venn1"/>
    <dgm:cxn modelId="{437FDFA8-B9D9-4E02-A353-CABC00470107}" srcId="{8C1326E0-CFA6-41AF-B03A-D0F53EAB2578}" destId="{775DEF4F-36B5-4893-85E1-60C4964DA234}" srcOrd="1" destOrd="0" parTransId="{DCA71657-8931-430D-AEC2-46E46540845F}" sibTransId="{E9790EB3-E407-4AA3-ACA0-75A60FB1AFD8}"/>
    <dgm:cxn modelId="{95BB51AF-9418-464A-ADE3-6D6F105DB409}" srcId="{8C1326E0-CFA6-41AF-B03A-D0F53EAB2578}" destId="{87B42553-4854-4EA4-83F3-B3E002F97E11}" srcOrd="2" destOrd="0" parTransId="{6DB62CB8-0893-428C-A3ED-0DC761E973D5}" sibTransId="{1E9BDF2D-BAA4-46A0-A585-30F0B780E85B}"/>
    <dgm:cxn modelId="{BEEE87B5-E806-4091-B2BB-D501E3737A79}" srcId="{8C1326E0-CFA6-41AF-B03A-D0F53EAB2578}" destId="{AD537BF9-5544-4095-98EE-AC33D710DA7C}" srcOrd="0" destOrd="0" parTransId="{385FB662-EAB5-4C36-8EF5-F83D58B24278}" sibTransId="{06A8FA8B-4961-43D7-B6D2-6D13F9F96F10}"/>
    <dgm:cxn modelId="{FA84F9B5-0BAF-4100-92CE-D2D664D5A793}" type="presOf" srcId="{775DEF4F-36B5-4893-85E1-60C4964DA234}" destId="{0DEB0D55-9FE7-4865-AEA2-E1911BA25DCA}" srcOrd="1" destOrd="0" presId="urn:microsoft.com/office/officeart/2005/8/layout/venn1"/>
    <dgm:cxn modelId="{11F814D2-61F5-49A6-B376-9D8841B7222F}" type="presOf" srcId="{87B42553-4854-4EA4-83F3-B3E002F97E11}" destId="{731D2D39-E1BD-4195-A764-DF6016C51A6C}" srcOrd="1" destOrd="0" presId="urn:microsoft.com/office/officeart/2005/8/layout/venn1"/>
    <dgm:cxn modelId="{A37FD3E8-69BD-4CCA-A7ED-4D6D614B6A1E}" type="presParOf" srcId="{2088230E-7EE5-4F33-AC3E-0356B3364B66}" destId="{9EA5165E-67D6-4469-863A-842734A92BAB}" srcOrd="0" destOrd="0" presId="urn:microsoft.com/office/officeart/2005/8/layout/venn1"/>
    <dgm:cxn modelId="{5C1B3378-FEAF-4EFA-993F-96DAA2BDF3E2}" type="presParOf" srcId="{2088230E-7EE5-4F33-AC3E-0356B3364B66}" destId="{EA169432-8591-43B8-BE4B-CC2CF38892DA}" srcOrd="1" destOrd="0" presId="urn:microsoft.com/office/officeart/2005/8/layout/venn1"/>
    <dgm:cxn modelId="{A99F3924-0B72-4597-9AC3-4A1BAA832389}" type="presParOf" srcId="{2088230E-7EE5-4F33-AC3E-0356B3364B66}" destId="{22BCF64A-6A02-4793-A6ED-DED440A18AE6}" srcOrd="2" destOrd="0" presId="urn:microsoft.com/office/officeart/2005/8/layout/venn1"/>
    <dgm:cxn modelId="{61DCE5CF-3464-4013-8D00-8BB7DF933F44}" type="presParOf" srcId="{2088230E-7EE5-4F33-AC3E-0356B3364B66}" destId="{0DEB0D55-9FE7-4865-AEA2-E1911BA25DCA}" srcOrd="3" destOrd="0" presId="urn:microsoft.com/office/officeart/2005/8/layout/venn1"/>
    <dgm:cxn modelId="{339F3D62-B8C3-4EC0-BCF1-E5C4BF310061}" type="presParOf" srcId="{2088230E-7EE5-4F33-AC3E-0356B3364B66}" destId="{4EECC0DA-4D37-41D6-AC54-4EFAD6D48CD5}" srcOrd="4" destOrd="0" presId="urn:microsoft.com/office/officeart/2005/8/layout/venn1"/>
    <dgm:cxn modelId="{08632CC6-7775-406E-B92D-41758D2B5870}" type="presParOf" srcId="{2088230E-7EE5-4F33-AC3E-0356B3364B66}" destId="{731D2D39-E1BD-4195-A764-DF6016C51A6C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165E-67D6-4469-863A-842734A92BAB}">
      <dsp:nvSpPr>
        <dsp:cNvPr id="0" name=""/>
        <dsp:cNvSpPr/>
      </dsp:nvSpPr>
      <dsp:spPr>
        <a:xfrm>
          <a:off x="2605595" y="70827"/>
          <a:ext cx="3997963" cy="1962212"/>
        </a:xfrm>
        <a:prstGeom prst="ellipse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  <a:cs typeface="Arial" panose="020B0604020202020204" pitchFamily="34" charset="0"/>
            </a:rPr>
            <a:t>Содержательная область</a:t>
          </a:r>
        </a:p>
      </dsp:txBody>
      <dsp:txXfrm>
        <a:off x="3138657" y="414214"/>
        <a:ext cx="2931839" cy="882995"/>
      </dsp:txXfrm>
    </dsp:sp>
    <dsp:sp modelId="{22BCF64A-6A02-4793-A6ED-DED440A18AE6}">
      <dsp:nvSpPr>
        <dsp:cNvPr id="0" name=""/>
        <dsp:cNvSpPr/>
      </dsp:nvSpPr>
      <dsp:spPr>
        <a:xfrm>
          <a:off x="3384521" y="1417566"/>
          <a:ext cx="4467074" cy="1922525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0000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latin typeface="+mj-lt"/>
            <a:cs typeface="Arial" panose="020B0604020202020204" pitchFamily="34" charset="0"/>
          </a:endParaRPr>
        </a:p>
        <a:p>
          <a:pPr marL="90000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  <a:cs typeface="Arial" panose="020B0604020202020204" pitchFamily="34" charset="0"/>
            </a:rPr>
            <a:t>Контекст/ ситуация</a:t>
          </a:r>
        </a:p>
      </dsp:txBody>
      <dsp:txXfrm>
        <a:off x="4750701" y="1914218"/>
        <a:ext cx="2680244" cy="1057389"/>
      </dsp:txXfrm>
    </dsp:sp>
    <dsp:sp modelId="{4EECC0DA-4D37-41D6-AC54-4EFAD6D48CD5}">
      <dsp:nvSpPr>
        <dsp:cNvPr id="0" name=""/>
        <dsp:cNvSpPr/>
      </dsp:nvSpPr>
      <dsp:spPr>
        <a:xfrm>
          <a:off x="1333353" y="1401537"/>
          <a:ext cx="3793109" cy="2216877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  <a:cs typeface="Arial" panose="020B0604020202020204" pitchFamily="34" charset="0"/>
            </a:rPr>
            <a:t>Компетентностная область</a:t>
          </a:r>
        </a:p>
      </dsp:txBody>
      <dsp:txXfrm>
        <a:off x="1690538" y="1974230"/>
        <a:ext cx="2275865" cy="121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6FBCD-F303-4528-89EF-6310AD6BB1B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C67D-3B64-4DD7-90D2-BC715D89B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49EF6-E21C-4879-8610-35CDA60D72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2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4050" y="631825"/>
            <a:ext cx="5618163" cy="3160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2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4050" y="631825"/>
            <a:ext cx="5618163" cy="3160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2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8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8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1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g.resh.edu.ru/" TargetMode="External"/><Relationship Id="rId5" Type="http://schemas.openxmlformats.org/officeDocument/2006/relationships/hyperlink" Target="http://skiv.instrao.ru/" TargetMode="External"/><Relationship Id="rId4" Type="http://schemas.openxmlformats.org/officeDocument/2006/relationships/hyperlink" Target="https://edsoo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938" y="2025040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/>
              <a:t>Формирование и оценка функциональной грамотности школьников: направление «глобальные компетенции».  Анализ результатов и их использование в учебном процессе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53" y="4675649"/>
            <a:ext cx="5967047" cy="207766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i="1" dirty="0"/>
              <a:t>Коваль Татьяна Викторовна, </a:t>
            </a:r>
            <a:r>
              <a:rPr lang="ru-RU" sz="1400" i="1" dirty="0"/>
              <a:t>старший научный сотрудник лаборатории социально-гуманитарного общего образования Института стратегии развития образования, к.п.н.</a:t>
            </a:r>
          </a:p>
          <a:p>
            <a:pPr algn="just">
              <a:lnSpc>
                <a:spcPct val="80000"/>
              </a:lnSpc>
            </a:pPr>
            <a:r>
              <a:rPr lang="ru-RU" sz="2000" i="1" dirty="0"/>
              <a:t>Дюкова Светлана Евгеньевна, </a:t>
            </a:r>
            <a:r>
              <a:rPr lang="ru-RU" sz="1400" i="1" dirty="0"/>
              <a:t>научный сотрудник лаборатории социально-гуманитарного общего образования Института стратегии развития образования Российской академии образования.</a:t>
            </a:r>
          </a:p>
          <a:p>
            <a:pPr algn="just">
              <a:lnSpc>
                <a:spcPct val="80000"/>
              </a:lnSpc>
            </a:pPr>
            <a:endParaRPr lang="en-US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9026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2338" y="113168"/>
            <a:ext cx="1182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Мониторинг формирования функциональной грамотности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58090"/>
            <a:ext cx="6096000" cy="9812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5E85D-83D4-44C8-A87E-E2EF69AB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11" y="4519820"/>
            <a:ext cx="442874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172134"/>
            <a:ext cx="11244072" cy="1016503"/>
          </a:xfrm>
        </p:spPr>
        <p:txBody>
          <a:bodyPr vert="horz" lIns="91452" tIns="45727" rIns="91452" bIns="45727" rtlCol="0" anchor="ctr">
            <a:noAutofit/>
          </a:bodyPr>
          <a:lstStyle/>
          <a:p>
            <a:pPr>
              <a:lnSpc>
                <a:spcPct val="80000"/>
              </a:lnSpc>
            </a:pPr>
            <a:br>
              <a:rPr lang="ru-RU" sz="2667" b="1" dirty="0"/>
            </a:br>
            <a:r>
              <a:rPr lang="ru-RU" sz="3600" dirty="0"/>
              <a:t>Распределение заданий по уровням функциональной грамотности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5E5B8A5-9DBB-4AE5-A94C-5D55389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52" tIns="45727" rIns="91452" bIns="45727" rtlCol="0" anchor="ctr"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3341" y="1054067"/>
          <a:ext cx="2296808" cy="53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08">
                  <a:extLst>
                    <a:ext uri="{9D8B030D-6E8A-4147-A177-3AD203B41FA5}">
                      <a16:colId xmlns:a16="http://schemas.microsoft.com/office/drawing/2014/main" val="2394077042"/>
                    </a:ext>
                  </a:extLst>
                </a:gridCol>
              </a:tblGrid>
              <a:tr h="107108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/>
                        <a:t>Высокий</a:t>
                      </a:r>
                    </a:p>
                  </a:txBody>
                  <a:tcPr marL="75445" marR="75445" marT="43765" marB="4376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67510"/>
                  </a:ext>
                </a:extLst>
              </a:tr>
              <a:tr h="107108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/>
                        <a:t>Повышенный</a:t>
                      </a:r>
                    </a:p>
                  </a:txBody>
                  <a:tcPr marL="75445" marR="75445" marT="43765" marB="4376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54677"/>
                  </a:ext>
                </a:extLst>
              </a:tr>
              <a:tr h="107108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/>
                        <a:t>Средний</a:t>
                      </a:r>
                    </a:p>
                  </a:txBody>
                  <a:tcPr marL="75445" marR="75445" marT="43765" marB="4376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53613"/>
                  </a:ext>
                </a:extLst>
              </a:tr>
              <a:tr h="107108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>
                          <a:solidFill>
                            <a:schemeClr val="tx1"/>
                          </a:solidFill>
                        </a:rPr>
                        <a:t>Низкий</a:t>
                      </a:r>
                    </a:p>
                  </a:txBody>
                  <a:tcPr marL="75445" marR="75445" marT="43765" marB="4376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92475"/>
                  </a:ext>
                </a:extLst>
              </a:tr>
              <a:tr h="107108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>
                          <a:solidFill>
                            <a:schemeClr val="bg1"/>
                          </a:solidFill>
                        </a:rPr>
                        <a:t>Недостаточный</a:t>
                      </a:r>
                    </a:p>
                  </a:txBody>
                  <a:tcPr marL="75445" marR="75445" marT="43765" marB="43765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3866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93302"/>
              </p:ext>
            </p:extLst>
          </p:nvPr>
        </p:nvGraphicFramePr>
        <p:xfrm>
          <a:off x="1022934" y="1689958"/>
          <a:ext cx="3388931" cy="40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931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4348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Информационное неравенство №5 (объяснять ситуации)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Зачем нам диспансеризация №1 (анализировать мнения); Информационное неравенство №2 (оценивать информацию);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Информационное неравенство №3 (формулировать аргументы)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767036"/>
                  </a:ext>
                </a:extLst>
              </a:tr>
              <a:tr h="40611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Деятельность ЮНЕСКО №3 (формулировать аргументы)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42665"/>
                  </a:ext>
                </a:extLst>
              </a:tr>
              <a:tr h="60257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Зачем нам диспансеризация №2 (формулировать аргументы);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Зачем нам диспансеризация №5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(оценивать информацию); Деятельность ЮНЕСКО №2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(объяснять ситуации)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81679"/>
                  </a:ext>
                </a:extLst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 flipH="1">
            <a:off x="7422327" y="1460025"/>
            <a:ext cx="785908" cy="20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375255" y="2626840"/>
            <a:ext cx="785908" cy="20678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90879"/>
              </p:ext>
            </p:extLst>
          </p:nvPr>
        </p:nvGraphicFramePr>
        <p:xfrm>
          <a:off x="8208235" y="1124744"/>
          <a:ext cx="3744416" cy="154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1345479173"/>
                    </a:ext>
                  </a:extLst>
                </a:gridCol>
              </a:tblGrid>
              <a:tr h="534571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500" b="0" dirty="0">
                          <a:solidFill>
                            <a:schemeClr val="bg1"/>
                          </a:solidFill>
                        </a:rPr>
                        <a:t>Деятельность</a:t>
                      </a:r>
                      <a:r>
                        <a:rPr lang="ru-RU" sz="15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</a:rPr>
                        <a:t>ЮНЕСКО № 5 </a:t>
                      </a:r>
                    </a:p>
                    <a:p>
                      <a:pPr algn="ctr"/>
                      <a:r>
                        <a:rPr lang="ru-RU" sz="1500" b="0" dirty="0">
                          <a:solidFill>
                            <a:schemeClr val="bg1"/>
                          </a:solidFill>
                        </a:rPr>
                        <a:t>(анализировать мнения)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66057"/>
                  </a:ext>
                </a:extLst>
              </a:tr>
              <a:tr h="420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неравенство №1 (анализировать мнения)</a:t>
                      </a:r>
                    </a:p>
                    <a:p>
                      <a:pPr algn="ctr"/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0176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15052"/>
              </p:ext>
            </p:extLst>
          </p:nvPr>
        </p:nvGraphicFramePr>
        <p:xfrm>
          <a:off x="8208235" y="2914692"/>
          <a:ext cx="3744416" cy="163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1345479173"/>
                    </a:ext>
                  </a:extLst>
                </a:gridCol>
              </a:tblGrid>
              <a:tr h="31105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Зачем нам диспансеризация №4 </a:t>
                      </a:r>
                    </a:p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(оценивать действия)</a:t>
                      </a:r>
                      <a:endParaRPr lang="ru-RU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66057"/>
                  </a:ext>
                </a:extLst>
              </a:tr>
              <a:tr h="420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Информационное неравенство №4 (оценивать действия);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01762"/>
                  </a:ext>
                </a:extLst>
              </a:tr>
              <a:tr h="4206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Зачем нам диспансеризация №3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(объяснять ситуации)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82983"/>
                  </a:ext>
                </a:extLst>
              </a:tr>
            </a:tbl>
          </a:graphicData>
        </a:graphic>
      </p:graphicFrame>
      <p:sp>
        <p:nvSpPr>
          <p:cNvPr id="24" name="Стрелка вправо 23"/>
          <p:cNvSpPr/>
          <p:nvPr/>
        </p:nvSpPr>
        <p:spPr>
          <a:xfrm flipH="1">
            <a:off x="7376750" y="3749313"/>
            <a:ext cx="785908" cy="2067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05366"/>
              </p:ext>
            </p:extLst>
          </p:nvPr>
        </p:nvGraphicFramePr>
        <p:xfrm>
          <a:off x="8152863" y="4733903"/>
          <a:ext cx="3016203" cy="81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03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81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Деятельность ЮНЕСКО №4 (оценивать действия)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10043"/>
              </p:ext>
            </p:extLst>
          </p:nvPr>
        </p:nvGraphicFramePr>
        <p:xfrm>
          <a:off x="8226057" y="5900318"/>
          <a:ext cx="3190004" cy="56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004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564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bg1"/>
                          </a:solidFill>
                        </a:rPr>
                        <a:t>Деятельность ЮНЕСКО  №1 (оценивать информацию)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 flipH="1">
            <a:off x="7440149" y="6079389"/>
            <a:ext cx="785908" cy="20678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23">
            <a:extLst>
              <a:ext uri="{FF2B5EF4-FFF2-40B4-BE49-F238E27FC236}">
                <a16:creationId xmlns:a16="http://schemas.microsoft.com/office/drawing/2014/main" id="{87503AE3-EA79-004F-3696-15FB2E25605F}"/>
              </a:ext>
            </a:extLst>
          </p:cNvPr>
          <p:cNvSpPr/>
          <p:nvPr/>
        </p:nvSpPr>
        <p:spPr>
          <a:xfrm flipH="1">
            <a:off x="7342463" y="4733903"/>
            <a:ext cx="785908" cy="20678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0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4F36DC1-0C84-31C9-80AD-1584B3D6B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634864"/>
              </p:ext>
            </p:extLst>
          </p:nvPr>
        </p:nvGraphicFramePr>
        <p:xfrm>
          <a:off x="0" y="72708"/>
          <a:ext cx="588168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FD65C37-716E-CE94-BB80-0772E6030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01057"/>
              </p:ext>
            </p:extLst>
          </p:nvPr>
        </p:nvGraphicFramePr>
        <p:xfrm>
          <a:off x="5881688" y="72708"/>
          <a:ext cx="5938838" cy="321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FE5B2C6-15EF-3C2A-7889-100E0FEE7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48488"/>
              </p:ext>
            </p:extLst>
          </p:nvPr>
        </p:nvGraphicFramePr>
        <p:xfrm>
          <a:off x="0" y="3474721"/>
          <a:ext cx="5886450" cy="337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A504F62-EB54-1B75-544C-E7CBF6BBF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561707"/>
              </p:ext>
            </p:extLst>
          </p:nvPr>
        </p:nvGraphicFramePr>
        <p:xfrm>
          <a:off x="6185139" y="3429000"/>
          <a:ext cx="5511560" cy="313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393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56C8D7-C947-AD66-1651-5C489FBDD375}"/>
              </a:ext>
            </a:extLst>
          </p:cNvPr>
          <p:cNvSpPr txBox="1">
            <a:spLocks/>
          </p:cNvSpPr>
          <p:nvPr/>
        </p:nvSpPr>
        <p:spPr>
          <a:xfrm>
            <a:off x="838200" y="128128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cs typeface="Calibri" pitchFamily="34" charset="0"/>
              </a:rPr>
              <a:t>Анализировать мнения*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34A9B-1166-21AF-04C7-5A1815F6B25F}"/>
              </a:ext>
            </a:extLst>
          </p:cNvPr>
          <p:cNvSpPr txBox="1"/>
          <p:nvPr/>
        </p:nvSpPr>
        <p:spPr>
          <a:xfrm>
            <a:off x="276726" y="1084359"/>
            <a:ext cx="45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0BC99C-941F-ED7F-EB63-91A6C6F4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89016"/>
              </p:ext>
            </p:extLst>
          </p:nvPr>
        </p:nvGraphicFramePr>
        <p:xfrm>
          <a:off x="288276" y="955294"/>
          <a:ext cx="11369843" cy="553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16">
                  <a:extLst>
                    <a:ext uri="{9D8B030D-6E8A-4147-A177-3AD203B41FA5}">
                      <a16:colId xmlns:a16="http://schemas.microsoft.com/office/drawing/2014/main" val="522989825"/>
                    </a:ext>
                  </a:extLst>
                </a:gridCol>
                <a:gridCol w="2781405">
                  <a:extLst>
                    <a:ext uri="{9D8B030D-6E8A-4147-A177-3AD203B41FA5}">
                      <a16:colId xmlns:a16="http://schemas.microsoft.com/office/drawing/2014/main" val="3244916826"/>
                    </a:ext>
                  </a:extLst>
                </a:gridCol>
                <a:gridCol w="2842461">
                  <a:extLst>
                    <a:ext uri="{9D8B030D-6E8A-4147-A177-3AD203B41FA5}">
                      <a16:colId xmlns:a16="http://schemas.microsoft.com/office/drawing/2014/main" val="1208085576"/>
                    </a:ext>
                  </a:extLst>
                </a:gridCol>
                <a:gridCol w="2842461">
                  <a:extLst>
                    <a:ext uri="{9D8B030D-6E8A-4147-A177-3AD203B41FA5}">
                      <a16:colId xmlns:a16="http://schemas.microsoft.com/office/drawing/2014/main" val="3013768075"/>
                    </a:ext>
                  </a:extLst>
                </a:gridCol>
              </a:tblGrid>
              <a:tr h="903842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Зачем нам диспансеризация 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1/5 повышенный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669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ЮНЕСКО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5/5 высокий уровень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неравенство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1/5 высокий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64423"/>
                  </a:ext>
                </a:extLst>
              </a:tr>
              <a:tr h="4254245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Одноклассники высказывали различные мнения о необходимости диспансеризации.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из них близки к мнению Николая, какие – к мнению Варвары, а какие – к мнению Елизаветы? </a:t>
                      </a:r>
                    </a:p>
                    <a:p>
                      <a:pPr fontAlgn="base"/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Выберите нужные варианты ответа в выпадающих меню.</a:t>
                      </a:r>
                    </a:p>
                    <a:p>
                      <a:pPr fontAlgn="base"/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из предложенных ниже мнений  поддерживают мнение индийского учителя о том, что образование – это один из путей человека к достижению им более высокого уровня жизни?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верные варианты ответа.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Какие из представленных ниже суждений объясняют связь между доступом к информации и повышением уровня жизни населения?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верные варианты ответа.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+mn-lt"/>
                        </a:rPr>
                        <a:t>На результаты выполнения влияет формат задания (группировка по 3 позициям,  количество дистракторов) </a:t>
                      </a:r>
                    </a:p>
                    <a:p>
                      <a:r>
                        <a:rPr lang="ru-RU" sz="1600" i="1" dirty="0">
                          <a:latin typeface="+mn-lt"/>
                        </a:rPr>
                        <a:t>и личный социальному опыт</a:t>
                      </a:r>
                    </a:p>
                    <a:p>
                      <a:endParaRPr lang="ru-RU" sz="160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0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9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30" t="58418" r="3720" b="5910"/>
          <a:stretch/>
        </p:blipFill>
        <p:spPr bwMode="auto">
          <a:xfrm>
            <a:off x="429250" y="4058181"/>
            <a:ext cx="6703070" cy="16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3EA5939-0D8C-FE1B-D2F2-5B0A946BA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68141"/>
              </p:ext>
            </p:extLst>
          </p:nvPr>
        </p:nvGraphicFramePr>
        <p:xfrm>
          <a:off x="8823961" y="5081047"/>
          <a:ext cx="290779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72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905040">
                  <a:extLst>
                    <a:ext uri="{9D8B030D-6E8A-4147-A177-3AD203B41FA5}">
                      <a16:colId xmlns:a16="http://schemas.microsoft.com/office/drawing/2014/main" val="3037614604"/>
                    </a:ext>
                  </a:extLst>
                </a:gridCol>
                <a:gridCol w="1173079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231924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F86A73-D115-8B44-7F63-5DD74670D5D8}"/>
              </a:ext>
            </a:extLst>
          </p:cNvPr>
          <p:cNvSpPr txBox="1"/>
          <p:nvPr/>
        </p:nvSpPr>
        <p:spPr>
          <a:xfrm>
            <a:off x="9047584" y="780128"/>
            <a:ext cx="281218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Ответ 5 выбирают реже, чем ответ 3. Около 20% принимавших участие в мониторинге ответ 5 не выбрали, возможно, суждение № 3 более связано с их социальным опытом, а в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широкий контекст свои знания они </a:t>
            </a:r>
            <a:r>
              <a:rPr lang="ru-RU" sz="1600" b="1" dirty="0">
                <a:solidFill>
                  <a:schemeClr val="tx1"/>
                </a:solidFill>
              </a:rPr>
              <a:t>не вписывают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связи и перспективы установить затрудняются</a:t>
            </a:r>
            <a:r>
              <a:rPr lang="ru-RU" sz="1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ru-RU" sz="1600" dirty="0"/>
              <a:t>Те, кто выбрал ответ 2, не идентифицируют познавательное задание.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30906-ECE7-5490-710A-E9152F8DED32}"/>
              </a:ext>
            </a:extLst>
          </p:cNvPr>
          <p:cNvSpPr txBox="1"/>
          <p:nvPr/>
        </p:nvSpPr>
        <p:spPr>
          <a:xfrm>
            <a:off x="198084" y="5766847"/>
            <a:ext cx="83393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Внимание: </a:t>
            </a:r>
            <a:r>
              <a:rPr lang="ru-RU" dirty="0"/>
              <a:t>ответ №2 «Даже получив образование, выходцы из бедных слоев индийского общества не устроятся на высокооплачиваемую работу» выбирает 21% обучающихся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EFA39-95B2-BC5E-5DAC-9932C4FE1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4459"/>
          <a:stretch/>
        </p:blipFill>
        <p:spPr bwMode="auto">
          <a:xfrm>
            <a:off x="88464" y="467824"/>
            <a:ext cx="8735497" cy="3818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4FF09-685B-8792-24E1-46345807B120}"/>
              </a:ext>
            </a:extLst>
          </p:cNvPr>
          <p:cNvSpPr txBox="1"/>
          <p:nvPr/>
        </p:nvSpPr>
        <p:spPr>
          <a:xfrm>
            <a:off x="88464" y="13445"/>
            <a:ext cx="11643288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latin typeface="+mj-lt"/>
                <a:ea typeface="+mj-ea"/>
                <a:cs typeface="Calibri" pitchFamily="34" charset="0"/>
              </a:rPr>
              <a:t>*</a:t>
            </a:r>
            <a:r>
              <a:rPr lang="ru-RU" sz="2000" dirty="0">
                <a:latin typeface="+mj-lt"/>
                <a:ea typeface="+mj-ea"/>
                <a:cs typeface="Calibri" pitchFamily="34" charset="0"/>
              </a:rPr>
              <a:t>Анализ выполнения заданий, идентифицирующих высокий уровень функциональной грамотности  - 1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86A73-D115-8B44-7F63-5DD74670D5D8}"/>
              </a:ext>
            </a:extLst>
          </p:cNvPr>
          <p:cNvSpPr txBox="1"/>
          <p:nvPr/>
        </p:nvSpPr>
        <p:spPr>
          <a:xfrm>
            <a:off x="9278103" y="800799"/>
            <a:ext cx="2585591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Различие качества ответов на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2 балла и 1 балл с выбором неверного ответа</a:t>
            </a:r>
            <a:r>
              <a:rPr lang="ru-RU" sz="16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 те, кто сделал этот выбор, вероятно, продемонстрировали формальный подход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в установлении связей:  </a:t>
            </a:r>
            <a:r>
              <a:rPr lang="ru-RU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выбор по ключевому слову «информация» без соотнесения  с познавательным заданием</a:t>
            </a:r>
            <a:r>
              <a:rPr lang="ru-RU" sz="16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ru-RU" sz="16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30906-ECE7-5490-710A-E9152F8DED32}"/>
              </a:ext>
            </a:extLst>
          </p:cNvPr>
          <p:cNvSpPr txBox="1"/>
          <p:nvPr/>
        </p:nvSpPr>
        <p:spPr>
          <a:xfrm>
            <a:off x="252431" y="5934670"/>
            <a:ext cx="87804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Внимание: </a:t>
            </a:r>
            <a:r>
              <a:rPr lang="ru-RU" dirty="0"/>
              <a:t>ответ № 6 «</a:t>
            </a:r>
            <a:r>
              <a:rPr lang="ru-RU" sz="18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Принятие решений об инвестициях (вложениях средств) в экономику развивающихся стран основывается на анализе актуальной информации об участниках рынка и ресурсах страны</a:t>
            </a:r>
            <a:r>
              <a:rPr lang="ru-RU" dirty="0"/>
              <a:t>» выбирает 55 % обучающихся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FC67441-2E2C-372D-E347-9D45C9868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64650"/>
              </p:ext>
            </p:extLst>
          </p:nvPr>
        </p:nvGraphicFramePr>
        <p:xfrm>
          <a:off x="9457057" y="4153855"/>
          <a:ext cx="2585591" cy="245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327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1535264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717521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% ответов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9909"/>
                  </a:ext>
                </a:extLst>
              </a:tr>
              <a:tr h="547046">
                <a:tc>
                  <a:txBody>
                    <a:bodyPr/>
                    <a:lstStyle/>
                    <a:p>
                      <a:r>
                        <a:rPr lang="ru-RU" dirty="0"/>
                        <a:t>Средний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8539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5E05EC-7C26-F664-65B4-FB8350117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4153855"/>
            <a:ext cx="5672701" cy="169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7A43D8-FC13-96B5-44BC-FA8656BF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7" y="591736"/>
            <a:ext cx="8641298" cy="356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038027-8483-169A-C805-3CE5E4D83D5E}"/>
              </a:ext>
            </a:extLst>
          </p:cNvPr>
          <p:cNvSpPr txBox="1"/>
          <p:nvPr/>
        </p:nvSpPr>
        <p:spPr>
          <a:xfrm>
            <a:off x="429249" y="-16804"/>
            <a:ext cx="11473743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latin typeface="+mj-lt"/>
                <a:ea typeface="+mj-ea"/>
                <a:cs typeface="Calibri" pitchFamily="34" charset="0"/>
              </a:rPr>
              <a:t>*</a:t>
            </a:r>
            <a:r>
              <a:rPr lang="ru-RU" sz="2000" dirty="0">
                <a:latin typeface="+mj-lt"/>
                <a:ea typeface="+mj-ea"/>
                <a:cs typeface="Calibri" pitchFamily="34" charset="0"/>
              </a:rPr>
              <a:t>Анализ выполнения заданий, идентифицирующих высокий уровень функциональной грамотности  - 2</a:t>
            </a:r>
          </a:p>
        </p:txBody>
      </p:sp>
    </p:spTree>
    <p:extLst>
      <p:ext uri="{BB962C8B-B14F-4D97-AF65-F5344CB8AC3E}">
        <p14:creationId xmlns:p14="http://schemas.microsoft.com/office/powerpoint/2010/main" val="342164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56C8D7-C947-AD66-1651-5C489FBDD375}"/>
              </a:ext>
            </a:extLst>
          </p:cNvPr>
          <p:cNvSpPr txBox="1">
            <a:spLocks/>
          </p:cNvSpPr>
          <p:nvPr/>
        </p:nvSpPr>
        <p:spPr>
          <a:xfrm>
            <a:off x="838200" y="25603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cs typeface="Calibri" pitchFamily="34" charset="0"/>
              </a:rPr>
              <a:t>Объяснять ситуации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34A9B-1166-21AF-04C7-5A1815F6B25F}"/>
              </a:ext>
            </a:extLst>
          </p:cNvPr>
          <p:cNvSpPr txBox="1"/>
          <p:nvPr/>
        </p:nvSpPr>
        <p:spPr>
          <a:xfrm>
            <a:off x="276726" y="1084359"/>
            <a:ext cx="45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0BC99C-941F-ED7F-EB63-91A6C6F4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92943"/>
              </p:ext>
            </p:extLst>
          </p:nvPr>
        </p:nvGraphicFramePr>
        <p:xfrm>
          <a:off x="288276" y="1084359"/>
          <a:ext cx="11371447" cy="578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0">
                  <a:extLst>
                    <a:ext uri="{9D8B030D-6E8A-4147-A177-3AD203B41FA5}">
                      <a16:colId xmlns:a16="http://schemas.microsoft.com/office/drawing/2014/main" val="522989825"/>
                    </a:ext>
                  </a:extLst>
                </a:gridCol>
                <a:gridCol w="2781405">
                  <a:extLst>
                    <a:ext uri="{9D8B030D-6E8A-4147-A177-3AD203B41FA5}">
                      <a16:colId xmlns:a16="http://schemas.microsoft.com/office/drawing/2014/main" val="3244916826"/>
                    </a:ext>
                  </a:extLst>
                </a:gridCol>
                <a:gridCol w="2842461">
                  <a:extLst>
                    <a:ext uri="{9D8B030D-6E8A-4147-A177-3AD203B41FA5}">
                      <a16:colId xmlns:a16="http://schemas.microsoft.com/office/drawing/2014/main" val="1208085576"/>
                    </a:ext>
                  </a:extLst>
                </a:gridCol>
                <a:gridCol w="2842461">
                  <a:extLst>
                    <a:ext uri="{9D8B030D-6E8A-4147-A177-3AD203B41FA5}">
                      <a16:colId xmlns:a16="http://schemas.microsoft.com/office/drawing/2014/main" val="3013768075"/>
                    </a:ext>
                  </a:extLst>
                </a:gridCol>
              </a:tblGrid>
              <a:tr h="903842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ЮНЕСКО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  <a:p>
                      <a:pPr marR="226695" algn="just">
                        <a:lnSpc>
                          <a:spcPct val="115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2/5 повышенный уровень</a:t>
                      </a:r>
                    </a:p>
                    <a:p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Зачем нам диспансеризация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3/5  средний уровень</a:t>
                      </a:r>
                    </a:p>
                    <a:p>
                      <a:pPr marR="226695" algn="just">
                        <a:lnSpc>
                          <a:spcPct val="115000"/>
                        </a:lnSpc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неравенство    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5/5  повышенный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64423"/>
                  </a:ext>
                </a:extLst>
              </a:tr>
              <a:tr h="4254245"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введении изучения в школе родного языка в школах разных стран было отмечено, что это способствует не только сохранению языка, но и укреплению семейные связи, взаимопонимание всех поколений. Объясните, почему это происходит?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Запишите свой ответ.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Почему государство считает важным получать информацию о здоровье населения с помощью диспансеризации населения?</a:t>
                      </a:r>
                    </a:p>
                    <a:p>
                      <a:pPr fontAlgn="base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Назовите две причины.</a:t>
                      </a:r>
                    </a:p>
                    <a:p>
                      <a:pPr fontAlgn="base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Запишите свой ответ.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 помощью каких из перечисленных ниже фактов можно объяснить, что мнение Дмитрия об африканских странах – это стереотип, неверно отражающий действительность?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верные варианты ответа.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+mn-lt"/>
                        </a:rPr>
                        <a:t>На результаты выполнения влияет формат задания (два открытых ответа), </a:t>
                      </a:r>
                    </a:p>
                    <a:p>
                      <a:r>
                        <a:rPr lang="ru-RU" sz="1600" i="1" dirty="0">
                          <a:latin typeface="+mn-lt"/>
                        </a:rPr>
                        <a:t>глобальный контекст,</a:t>
                      </a:r>
                    </a:p>
                    <a:p>
                      <a:r>
                        <a:rPr lang="ru-RU" sz="1600" i="1" dirty="0">
                          <a:latin typeface="+mn-lt"/>
                        </a:rPr>
                        <a:t>сложность проблемы, множественность взаимосвязей  (информационное неравенство, коммуникация, стереотипы, использование информационных технологий для жизни) </a:t>
                      </a:r>
                    </a:p>
                    <a:p>
                      <a:endParaRPr lang="ru-RU" sz="160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0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56C8D7-C947-AD66-1651-5C489FBDD375}"/>
              </a:ext>
            </a:extLst>
          </p:cNvPr>
          <p:cNvSpPr txBox="1">
            <a:spLocks/>
          </p:cNvSpPr>
          <p:nvPr/>
        </p:nvSpPr>
        <p:spPr>
          <a:xfrm>
            <a:off x="774192" y="245951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cs typeface="Calibri" pitchFamily="34" charset="0"/>
              </a:rPr>
              <a:t>Оценивать информацию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34A9B-1166-21AF-04C7-5A1815F6B25F}"/>
              </a:ext>
            </a:extLst>
          </p:cNvPr>
          <p:cNvSpPr txBox="1"/>
          <p:nvPr/>
        </p:nvSpPr>
        <p:spPr>
          <a:xfrm>
            <a:off x="276726" y="1084359"/>
            <a:ext cx="45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0BC99C-941F-ED7F-EB63-91A6C6F4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76058"/>
              </p:ext>
            </p:extLst>
          </p:nvPr>
        </p:nvGraphicFramePr>
        <p:xfrm>
          <a:off x="165393" y="990613"/>
          <a:ext cx="11408023" cy="547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96">
                  <a:extLst>
                    <a:ext uri="{9D8B030D-6E8A-4147-A177-3AD203B41FA5}">
                      <a16:colId xmlns:a16="http://schemas.microsoft.com/office/drawing/2014/main" val="522989825"/>
                    </a:ext>
                  </a:extLst>
                </a:gridCol>
                <a:gridCol w="2781405">
                  <a:extLst>
                    <a:ext uri="{9D8B030D-6E8A-4147-A177-3AD203B41FA5}">
                      <a16:colId xmlns:a16="http://schemas.microsoft.com/office/drawing/2014/main" val="3244916826"/>
                    </a:ext>
                  </a:extLst>
                </a:gridCol>
                <a:gridCol w="2842461">
                  <a:extLst>
                    <a:ext uri="{9D8B030D-6E8A-4147-A177-3AD203B41FA5}">
                      <a16:colId xmlns:a16="http://schemas.microsoft.com/office/drawing/2014/main" val="1208085576"/>
                    </a:ext>
                  </a:extLst>
                </a:gridCol>
                <a:gridCol w="2842461">
                  <a:extLst>
                    <a:ext uri="{9D8B030D-6E8A-4147-A177-3AD203B41FA5}">
                      <a16:colId xmlns:a16="http://schemas.microsoft.com/office/drawing/2014/main" val="3013768075"/>
                    </a:ext>
                  </a:extLst>
                </a:gridCol>
              </a:tblGrid>
              <a:tr h="903842">
                <a:tc>
                  <a:txBody>
                    <a:bodyPr/>
                    <a:lstStyle/>
                    <a:p>
                      <a:pPr marR="226695" algn="just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ЮНЕСКО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1/5 недостаточный уровень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Зачем нам диспансеризация 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5/5  повышенный уровень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неравенство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2/5  повышенный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</a:rPr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64423"/>
                  </a:ext>
                </a:extLst>
              </a:tr>
              <a:tr h="4254245">
                <a:tc>
                  <a:txBody>
                    <a:bodyPr/>
                    <a:lstStyle/>
                    <a:p>
                      <a:pPr marR="226695" algn="l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Достижению какой из названных целей способствуют перечисленные ниже действия? </a:t>
                      </a:r>
                    </a:p>
                    <a:p>
                      <a:pPr marR="226695" algn="l"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226695" algn="l">
                        <a:lnSpc>
                          <a:spcPct val="100000"/>
                        </a:lnSpc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Выберите из выпадающего меню одну из целей в каждой строке.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из приведённых ниже источников предоставляют достоверную информацию, существенную для совершенствования системы профилактики заболеваний школьников в районе? </a:t>
                      </a:r>
                    </a:p>
                    <a:p>
                      <a:pPr fontAlgn="base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верные варианты ответа.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Ответы на какие из перечисленных ниже вопросов помогут жителям страны Х сформировать точку зрения на предоставление социальной сетью «базового пакета» для доступа в интернет? </a:t>
                      </a:r>
                    </a:p>
                    <a:p>
                      <a:pPr fontAlgn="base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один ответ в каждой строке.</a:t>
                      </a:r>
                    </a:p>
                    <a:p>
                      <a:pPr fontAlgn="base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+mn-lt"/>
                        </a:rPr>
                        <a:t>На результаты выполнения влияет формат задания (группировка по 2 позициям, выбор из большого количества дистракторов), «непривычное» содержание и познавательное задание (форма вопроса).</a:t>
                      </a:r>
                    </a:p>
                    <a:p>
                      <a:r>
                        <a:rPr lang="ru-RU" sz="1600" i="1" dirty="0">
                          <a:latin typeface="+mn-lt"/>
                        </a:rPr>
                        <a:t>Непривычные по существу вопросы – о достоверности информации, представленной в разных источниках, запрос на информацию, необходимую для решения конкретной проблемы.</a:t>
                      </a:r>
                    </a:p>
                    <a:p>
                      <a:endParaRPr lang="ru-RU" sz="160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0436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4B08C75-2BC4-F0CD-5ADF-D11B39FC2B52}"/>
              </a:ext>
            </a:extLst>
          </p:cNvPr>
          <p:cNvGraphicFramePr>
            <a:graphicFrameLocks noGrp="1"/>
          </p:cNvGraphicFramePr>
          <p:nvPr/>
        </p:nvGraphicFramePr>
        <p:xfrm>
          <a:off x="5869405" y="5496547"/>
          <a:ext cx="27592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74">
                  <a:extLst>
                    <a:ext uri="{9D8B030D-6E8A-4147-A177-3AD203B41FA5}">
                      <a16:colId xmlns:a16="http://schemas.microsoft.com/office/drawing/2014/main" val="54320770"/>
                    </a:ext>
                  </a:extLst>
                </a:gridCol>
                <a:gridCol w="768373">
                  <a:extLst>
                    <a:ext uri="{9D8B030D-6E8A-4147-A177-3AD203B41FA5}">
                      <a16:colId xmlns:a16="http://schemas.microsoft.com/office/drawing/2014/main" val="3832167526"/>
                    </a:ext>
                  </a:extLst>
                </a:gridCol>
                <a:gridCol w="1124596">
                  <a:extLst>
                    <a:ext uri="{9D8B030D-6E8A-4147-A177-3AD203B41FA5}">
                      <a16:colId xmlns:a16="http://schemas.microsoft.com/office/drawing/2014/main" val="347332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Поможет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 поможет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8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56C8D7-C947-AD66-1651-5C489FBDD375}"/>
              </a:ext>
            </a:extLst>
          </p:cNvPr>
          <p:cNvSpPr txBox="1">
            <a:spLocks/>
          </p:cNvSpPr>
          <p:nvPr/>
        </p:nvSpPr>
        <p:spPr>
          <a:xfrm>
            <a:off x="897876" y="128128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cs typeface="Calibri" pitchFamily="34" charset="0"/>
              </a:rPr>
              <a:t>Оценивать действия и последствия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34A9B-1166-21AF-04C7-5A1815F6B25F}"/>
              </a:ext>
            </a:extLst>
          </p:cNvPr>
          <p:cNvSpPr txBox="1"/>
          <p:nvPr/>
        </p:nvSpPr>
        <p:spPr>
          <a:xfrm>
            <a:off x="276726" y="1084359"/>
            <a:ext cx="45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0BC99C-941F-ED7F-EB63-91A6C6F4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81156"/>
              </p:ext>
            </p:extLst>
          </p:nvPr>
        </p:nvGraphicFramePr>
        <p:xfrm>
          <a:off x="297420" y="822960"/>
          <a:ext cx="11116056" cy="588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048">
                  <a:extLst>
                    <a:ext uri="{9D8B030D-6E8A-4147-A177-3AD203B41FA5}">
                      <a16:colId xmlns:a16="http://schemas.microsoft.com/office/drawing/2014/main" val="522989825"/>
                    </a:ext>
                  </a:extLst>
                </a:gridCol>
                <a:gridCol w="2732350">
                  <a:extLst>
                    <a:ext uri="{9D8B030D-6E8A-4147-A177-3AD203B41FA5}">
                      <a16:colId xmlns:a16="http://schemas.microsoft.com/office/drawing/2014/main" val="3244916826"/>
                    </a:ext>
                  </a:extLst>
                </a:gridCol>
                <a:gridCol w="2792329">
                  <a:extLst>
                    <a:ext uri="{9D8B030D-6E8A-4147-A177-3AD203B41FA5}">
                      <a16:colId xmlns:a16="http://schemas.microsoft.com/office/drawing/2014/main" val="1208085576"/>
                    </a:ext>
                  </a:extLst>
                </a:gridCol>
                <a:gridCol w="2792329">
                  <a:extLst>
                    <a:ext uri="{9D8B030D-6E8A-4147-A177-3AD203B41FA5}">
                      <a16:colId xmlns:a16="http://schemas.microsoft.com/office/drawing/2014/main" val="3013768075"/>
                    </a:ext>
                  </a:extLst>
                </a:gridCol>
              </a:tblGrid>
              <a:tr h="549568">
                <a:tc>
                  <a:txBody>
                    <a:bodyPr/>
                    <a:lstStyle/>
                    <a:p>
                      <a:pPr marL="0" marR="2266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ЮНЕСКО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4/5 низкий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Информационное неравенство    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4/5  средний уровень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Зачем нам диспансеризация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4/5  средний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64423"/>
                  </a:ext>
                </a:extLst>
              </a:tr>
              <a:tr h="47523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Какое преимущество и какой недостаток проявился у дистанционного обучения по сравнению с традиционными учебными занятиями в школах?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Укажите одно преимущество и один недостаток.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 ответ запишите.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 перечислены возможные последствия продвижения мобильного приложения в стране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из последствий подтверждают правоту «скептиков», какие – «оптимистов» и какие – «реалистов»? 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Выберите нужные варианты ответа в выпадающих меню.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действия человека или государства будут способствовать распространению здорового образа жизни? 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верные варианты ответа.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+mn-lt"/>
                        </a:rPr>
                        <a:t>На достаточно высокие результаты выполнения влияет личный социальный опыт обучающихся, однако выбор с позиций «государства» сделать сложнее: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+mn-lt"/>
                        </a:rPr>
                        <a:t>25% учеников считают, что повышение зарплаты профессиональным спортсменам способствует распространению здорового образа жизни в обществе в целом.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0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78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56C8D7-C947-AD66-1651-5C489FBDD375}"/>
              </a:ext>
            </a:extLst>
          </p:cNvPr>
          <p:cNvSpPr txBox="1">
            <a:spLocks/>
          </p:cNvSpPr>
          <p:nvPr/>
        </p:nvSpPr>
        <p:spPr>
          <a:xfrm>
            <a:off x="838200" y="193853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cs typeface="Calibri" pitchFamily="34" charset="0"/>
              </a:rPr>
              <a:t>Формулировать аргументы**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34A9B-1166-21AF-04C7-5A1815F6B25F}"/>
              </a:ext>
            </a:extLst>
          </p:cNvPr>
          <p:cNvSpPr txBox="1"/>
          <p:nvPr/>
        </p:nvSpPr>
        <p:spPr>
          <a:xfrm>
            <a:off x="276726" y="1084359"/>
            <a:ext cx="45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0BC99C-941F-ED7F-EB63-91A6C6F4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75449"/>
              </p:ext>
            </p:extLst>
          </p:nvPr>
        </p:nvGraphicFramePr>
        <p:xfrm>
          <a:off x="401053" y="856635"/>
          <a:ext cx="10952747" cy="577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002">
                  <a:extLst>
                    <a:ext uri="{9D8B030D-6E8A-4147-A177-3AD203B41FA5}">
                      <a16:colId xmlns:a16="http://schemas.microsoft.com/office/drawing/2014/main" val="522989825"/>
                    </a:ext>
                  </a:extLst>
                </a:gridCol>
                <a:gridCol w="2679371">
                  <a:extLst>
                    <a:ext uri="{9D8B030D-6E8A-4147-A177-3AD203B41FA5}">
                      <a16:colId xmlns:a16="http://schemas.microsoft.com/office/drawing/2014/main" val="3244916826"/>
                    </a:ext>
                  </a:extLst>
                </a:gridCol>
                <a:gridCol w="2738187">
                  <a:extLst>
                    <a:ext uri="{9D8B030D-6E8A-4147-A177-3AD203B41FA5}">
                      <a16:colId xmlns:a16="http://schemas.microsoft.com/office/drawing/2014/main" val="1208085576"/>
                    </a:ext>
                  </a:extLst>
                </a:gridCol>
                <a:gridCol w="2738187">
                  <a:extLst>
                    <a:ext uri="{9D8B030D-6E8A-4147-A177-3AD203B41FA5}">
                      <a16:colId xmlns:a16="http://schemas.microsoft.com/office/drawing/2014/main" val="3013768075"/>
                    </a:ext>
                  </a:extLst>
                </a:gridCol>
              </a:tblGrid>
              <a:tr h="925482">
                <a:tc>
                  <a:txBody>
                    <a:bodyPr/>
                    <a:lstStyle/>
                    <a:p>
                      <a:pPr marR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ЮНЕСКО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3/5 повышенный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Информационное неравенство  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2/5  повышенный уровень</a:t>
                      </a:r>
                    </a:p>
                    <a:p>
                      <a:pPr marR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Зачем нам диспансеризация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 2/5 повышенный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64423"/>
                  </a:ext>
                </a:extLst>
              </a:tr>
              <a:tr h="44953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Поддерживают ли приведённые ниже аргументы мнение этой участницы форума о том, что развитие дистанционного образования поможет сохранить языки малочисленных народов?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Отметьте «Да» или «Нет» в каждой строке.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Какой аргумент мог бы привести Антон, чтобы доказать, что многонациональный состав населения страны может стать проблемой для равного доступа к информации? Какой аргумент мог привести Дмитрий, чтобы опровергнуть это суждение?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Запишите свой ответ.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Аргумент Антона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Аргумент Дмитрия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обсуждении вопроса о диспансеризации Артём отметил, что важно одинаковое обеспечение медицинской помощью и в больших городах, и в небольших населённых пунктах. Но он считает, что у жителей больших городов есть преимущества. 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из приведённых высказываний он может использовать, чтобы подтвердить свою точку зрения?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Отметьте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ответ в каждой строке.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Главная причина – отсутствие понимания сути вопроса (что нужно аргументировать, какая точка зрения подразумевается).  </a:t>
                      </a:r>
                      <a:endParaRPr lang="ru-R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0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D8589-E2B0-D612-CA0C-16428CDC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9691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Сравнение результатов выполнения задания в 2022 и 2023 гг.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D8FBBFC-4037-2B22-FEEE-0ED3985F1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882092"/>
              </p:ext>
            </p:extLst>
          </p:nvPr>
        </p:nvGraphicFramePr>
        <p:xfrm>
          <a:off x="1911528" y="1567873"/>
          <a:ext cx="8773031" cy="465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5FB70A-02E9-9D6D-39E7-098B0BF553DA}"/>
              </a:ext>
            </a:extLst>
          </p:cNvPr>
          <p:cNvSpPr txBox="1"/>
          <p:nvPr/>
        </p:nvSpPr>
        <p:spPr>
          <a:xfrm>
            <a:off x="231188" y="1991637"/>
            <a:ext cx="1561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% выполнения комплексного задания: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2022 г. – 44%,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>
                <a:solidFill>
                  <a:schemeClr val="accent2"/>
                </a:solidFill>
              </a:rPr>
              <a:t>2023 г. –  46%</a:t>
            </a:r>
          </a:p>
        </p:txBody>
      </p:sp>
    </p:spTree>
    <p:extLst>
      <p:ext uri="{BB962C8B-B14F-4D97-AF65-F5344CB8AC3E}">
        <p14:creationId xmlns:p14="http://schemas.microsoft.com/office/powerpoint/2010/main" val="375773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46485-2623-BFF5-6CD0-B09BB20A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Вопросы для обсуждения: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1C3C8-E06F-3AB4-98DC-9C8F0F3AE90A}"/>
              </a:ext>
            </a:extLst>
          </p:cNvPr>
          <p:cNvSpPr txBox="1"/>
          <p:nvPr/>
        </p:nvSpPr>
        <p:spPr>
          <a:xfrm>
            <a:off x="1335024" y="2157984"/>
            <a:ext cx="9217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Общая характеристика направления «глобальные компетенции» и заданий мониторинга по данному направлению</a:t>
            </a:r>
          </a:p>
          <a:p>
            <a:pPr marL="342900" indent="-342900">
              <a:buAutoNum type="arabicPeriod"/>
            </a:pPr>
            <a:r>
              <a:rPr lang="ru-RU" dirty="0"/>
              <a:t>Представление результатов мониторинга по направлению «глобальные компетенции»</a:t>
            </a:r>
          </a:p>
          <a:p>
            <a:pPr marL="342900" indent="-342900">
              <a:buAutoNum type="arabicPeriod"/>
            </a:pPr>
            <a:r>
              <a:rPr lang="ru-RU" dirty="0"/>
              <a:t>Анализ выполнения заданий по «глобальным компетенциям», идентифицирующих высокий уровень функциональной грамотности</a:t>
            </a:r>
          </a:p>
          <a:p>
            <a:pPr marL="342900" indent="-342900">
              <a:buAutoNum type="arabicPeriod"/>
            </a:pPr>
            <a:r>
              <a:rPr lang="ru-RU" dirty="0"/>
              <a:t>Сравнение результатов 2022 и 2023 гг. на примере задания «Деятельность ЮНЕСКО и образование»</a:t>
            </a:r>
          </a:p>
          <a:p>
            <a:pPr marL="342900" indent="-342900">
              <a:buAutoNum type="arabicPeriod"/>
            </a:pPr>
            <a:r>
              <a:rPr lang="ru-RU" dirty="0"/>
              <a:t>Задание «Информационное неравенство»: ученики и учителя</a:t>
            </a:r>
          </a:p>
          <a:p>
            <a:pPr marL="342900" indent="-342900">
              <a:buAutoNum type="arabicPeriod"/>
            </a:pPr>
            <a:r>
              <a:rPr lang="ru-RU" dirty="0"/>
              <a:t>Предварительные выводы и некоторые рекомендации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85" y="371348"/>
            <a:ext cx="10925519" cy="1016503"/>
          </a:xfrm>
        </p:spPr>
        <p:txBody>
          <a:bodyPr vert="horz" lIns="91452" tIns="45727" rIns="91452" bIns="45727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Распределение заданий по уровням функциональной грамотности. Деятельность ЮНЕСКО: 2022 и 2023 гг.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5E5B8A5-9DBB-4AE5-A94C-5D55389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52" tIns="45727" rIns="91452" bIns="45727" rtlCol="0" anchor="ctr"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48869"/>
              </p:ext>
            </p:extLst>
          </p:nvPr>
        </p:nvGraphicFramePr>
        <p:xfrm>
          <a:off x="5143341" y="1508788"/>
          <a:ext cx="2296808" cy="490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08">
                  <a:extLst>
                    <a:ext uri="{9D8B030D-6E8A-4147-A177-3AD203B41FA5}">
                      <a16:colId xmlns:a16="http://schemas.microsoft.com/office/drawing/2014/main" val="2394077042"/>
                    </a:ext>
                  </a:extLst>
                </a:gridCol>
              </a:tblGrid>
              <a:tr h="980144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/>
                        <a:t>Высокий</a:t>
                      </a:r>
                    </a:p>
                  </a:txBody>
                  <a:tcPr marL="75445" marR="75445" marT="43765" marB="4376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67510"/>
                  </a:ext>
                </a:extLst>
              </a:tr>
              <a:tr h="980144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/>
                        <a:t>Повышенный</a:t>
                      </a:r>
                    </a:p>
                  </a:txBody>
                  <a:tcPr marL="75445" marR="75445" marT="43765" marB="4376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54677"/>
                  </a:ext>
                </a:extLst>
              </a:tr>
              <a:tr h="980144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/>
                        <a:t>Средний</a:t>
                      </a:r>
                    </a:p>
                  </a:txBody>
                  <a:tcPr marL="75445" marR="75445" marT="43765" marB="4376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53613"/>
                  </a:ext>
                </a:extLst>
              </a:tr>
              <a:tr h="980144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>
                          <a:solidFill>
                            <a:schemeClr val="tx1"/>
                          </a:solidFill>
                        </a:rPr>
                        <a:t>Низкий</a:t>
                      </a:r>
                    </a:p>
                  </a:txBody>
                  <a:tcPr marL="75445" marR="75445" marT="43765" marB="4376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92475"/>
                  </a:ext>
                </a:extLst>
              </a:tr>
              <a:tr h="980144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all" baseline="0" dirty="0">
                          <a:solidFill>
                            <a:schemeClr val="bg1"/>
                          </a:solidFill>
                        </a:rPr>
                        <a:t>Недостаточный</a:t>
                      </a:r>
                    </a:p>
                  </a:txBody>
                  <a:tcPr marL="75445" marR="75445" marT="43765" marB="43765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38666"/>
                  </a:ext>
                </a:extLst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 flipH="1">
            <a:off x="7422327" y="1508788"/>
            <a:ext cx="785908" cy="20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8413"/>
              </p:ext>
            </p:extLst>
          </p:nvPr>
        </p:nvGraphicFramePr>
        <p:xfrm>
          <a:off x="8136659" y="2398841"/>
          <a:ext cx="3016203" cy="11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03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760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Деятельность ЮНЕСКО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 № 2, № 3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  <a:tr h="391539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767036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81352"/>
              </p:ext>
            </p:extLst>
          </p:nvPr>
        </p:nvGraphicFramePr>
        <p:xfrm>
          <a:off x="8131371" y="1219915"/>
          <a:ext cx="2939339" cy="89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339">
                  <a:extLst>
                    <a:ext uri="{9D8B030D-6E8A-4147-A177-3AD203B41FA5}">
                      <a16:colId xmlns:a16="http://schemas.microsoft.com/office/drawing/2014/main" val="1345479173"/>
                    </a:ext>
                  </a:extLst>
                </a:gridCol>
              </a:tblGrid>
              <a:tr h="4388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Деятельность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ЮНЕСКО 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№ 5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66057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01762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91226"/>
              </p:ext>
            </p:extLst>
          </p:nvPr>
        </p:nvGraphicFramePr>
        <p:xfrm>
          <a:off x="8054507" y="4118503"/>
          <a:ext cx="3016203" cy="153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03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760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Деятельность ЮНЕСКО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№ 4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  <a:tr h="391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ЮНЕСКО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 (2022 г.)</a:t>
                      </a:r>
                    </a:p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767036"/>
                  </a:ext>
                </a:extLst>
              </a:tr>
            </a:tbl>
          </a:graphicData>
        </a:graphic>
      </p:graphicFrame>
      <p:sp>
        <p:nvSpPr>
          <p:cNvPr id="26" name="Стрелка вправо 25"/>
          <p:cNvSpPr/>
          <p:nvPr/>
        </p:nvSpPr>
        <p:spPr>
          <a:xfrm flipH="1">
            <a:off x="7268599" y="4847042"/>
            <a:ext cx="785908" cy="20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19626"/>
              </p:ext>
            </p:extLst>
          </p:nvPr>
        </p:nvGraphicFramePr>
        <p:xfrm>
          <a:off x="8054506" y="5799295"/>
          <a:ext cx="3016203" cy="886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03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570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Заданий нет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767036"/>
                  </a:ext>
                </a:extLst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 flipH="1">
            <a:off x="7268599" y="6059305"/>
            <a:ext cx="785908" cy="20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337C86-8428-04FF-7766-318C77FD5946}"/>
              </a:ext>
            </a:extLst>
          </p:cNvPr>
          <p:cNvSpPr/>
          <p:nvPr/>
        </p:nvSpPr>
        <p:spPr>
          <a:xfrm>
            <a:off x="1234973" y="4462809"/>
            <a:ext cx="3217146" cy="20761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4B43AE0-CDA8-EDE6-2C71-2F2449E00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68406"/>
              </p:ext>
            </p:extLst>
          </p:nvPr>
        </p:nvGraphicFramePr>
        <p:xfrm>
          <a:off x="1311913" y="5134119"/>
          <a:ext cx="3063266" cy="123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66">
                  <a:extLst>
                    <a:ext uri="{9D8B030D-6E8A-4147-A177-3AD203B41FA5}">
                      <a16:colId xmlns:a16="http://schemas.microsoft.com/office/drawing/2014/main" val="4077048735"/>
                    </a:ext>
                  </a:extLst>
                </a:gridCol>
              </a:tblGrid>
              <a:tr h="564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Деятельность ЮНЕСКО  № 1 (оценивать информацию) в 2023 г. идентифицирует недостаточный уровень, в 2022 г. соответствовало низкому</a:t>
                      </a:r>
                    </a:p>
                  </a:txBody>
                  <a:tcPr marL="75445" marR="75445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51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0BFD000-D48E-F416-9B63-1798C6F6DB9F}"/>
              </a:ext>
            </a:extLst>
          </p:cNvPr>
          <p:cNvSpPr txBox="1"/>
          <p:nvPr/>
        </p:nvSpPr>
        <p:spPr>
          <a:xfrm>
            <a:off x="1345952" y="4684495"/>
            <a:ext cx="2641848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E8D1C43-92A9-C36C-C849-857D2A880E53}"/>
              </a:ext>
            </a:extLst>
          </p:cNvPr>
          <p:cNvSpPr/>
          <p:nvPr/>
        </p:nvSpPr>
        <p:spPr>
          <a:xfrm>
            <a:off x="4308526" y="5636120"/>
            <a:ext cx="978408" cy="2891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4">
            <a:extLst>
              <a:ext uri="{FF2B5EF4-FFF2-40B4-BE49-F238E27FC236}">
                <a16:creationId xmlns:a16="http://schemas.microsoft.com/office/drawing/2014/main" id="{0839614E-9D86-6D05-0824-422DFB8D1780}"/>
              </a:ext>
            </a:extLst>
          </p:cNvPr>
          <p:cNvSpPr/>
          <p:nvPr/>
        </p:nvSpPr>
        <p:spPr>
          <a:xfrm flipH="1">
            <a:off x="7345463" y="2532713"/>
            <a:ext cx="785908" cy="206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65" tIns="40132" rIns="80265" bIns="40132" rtlCol="0" anchor="ctr"/>
          <a:lstStyle/>
          <a:p>
            <a:pPr algn="ctr" defTabSz="802645"/>
            <a:endParaRPr lang="ru-RU" sz="18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7956"/>
          <a:stretch/>
        </p:blipFill>
        <p:spPr bwMode="auto">
          <a:xfrm>
            <a:off x="141723" y="2544634"/>
            <a:ext cx="6624736" cy="38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A154A58-61F8-3E79-09A2-FF44C07C8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83227"/>
              </p:ext>
            </p:extLst>
          </p:nvPr>
        </p:nvGraphicFramePr>
        <p:xfrm>
          <a:off x="6934201" y="4424884"/>
          <a:ext cx="25979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87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717006">
                  <a:extLst>
                    <a:ext uri="{9D8B030D-6E8A-4147-A177-3AD203B41FA5}">
                      <a16:colId xmlns:a16="http://schemas.microsoft.com/office/drawing/2014/main" val="3037614604"/>
                    </a:ext>
                  </a:extLst>
                </a:gridCol>
                <a:gridCol w="1004795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604741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9909"/>
                  </a:ext>
                </a:extLst>
              </a:tr>
              <a:tr h="574204">
                <a:tc>
                  <a:txBody>
                    <a:bodyPr/>
                    <a:lstStyle/>
                    <a:p>
                      <a:r>
                        <a:rPr lang="ru-RU" dirty="0"/>
                        <a:t>Средний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853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D36C6A-B3FA-B232-E00E-9A33B0B4D389}"/>
              </a:ext>
            </a:extLst>
          </p:cNvPr>
          <p:cNvSpPr txBox="1"/>
          <p:nvPr/>
        </p:nvSpPr>
        <p:spPr>
          <a:xfrm>
            <a:off x="9627078" y="155136"/>
            <a:ext cx="2252123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Наибольшее различие ответов на 1 и 2 балла - «Исследование особенностей араканского языка, одного из исчезающих языков государства </a:t>
            </a:r>
          </a:p>
          <a:p>
            <a:r>
              <a:rPr lang="ru-RU" dirty="0"/>
              <a:t>Мьянмы» – неверно идентифицируют как «Качественное образование».</a:t>
            </a:r>
          </a:p>
          <a:p>
            <a:r>
              <a:rPr lang="ru-RU" dirty="0"/>
              <a:t>Возможные причины:  быстрый выбор по формальному признаку («исследование языка» = «изучение языка»).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B3A83-943B-3FE1-47B0-648D57C30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034"/>
          <a:stretch/>
        </p:blipFill>
        <p:spPr>
          <a:xfrm>
            <a:off x="178196" y="488245"/>
            <a:ext cx="9113397" cy="1944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32881-F86F-46DE-069F-FF1900FDBF6F}"/>
              </a:ext>
            </a:extLst>
          </p:cNvPr>
          <p:cNvSpPr txBox="1"/>
          <p:nvPr/>
        </p:nvSpPr>
        <p:spPr>
          <a:xfrm>
            <a:off x="738605" y="6384961"/>
            <a:ext cx="696160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Компетентностная область: Оценивать информацию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1C8FF-2514-DE2A-8E69-89232F48AA22}"/>
              </a:ext>
            </a:extLst>
          </p:cNvPr>
          <p:cNvSpPr txBox="1"/>
          <p:nvPr/>
        </p:nvSpPr>
        <p:spPr>
          <a:xfrm>
            <a:off x="738605" y="72929"/>
            <a:ext cx="6094476" cy="54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+mj-lt"/>
                <a:ea typeface="+mj-ea"/>
                <a:cs typeface="Calibri" pitchFamily="34" charset="0"/>
              </a:rPr>
              <a:t>Деятельность ЮНЕСКО - 1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05" y="756769"/>
            <a:ext cx="11417589" cy="57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1DE3A53-1361-407C-EED4-2203F8F48479}"/>
              </a:ext>
            </a:extLst>
          </p:cNvPr>
          <p:cNvGraphicFramePr>
            <a:graphicFrameLocks noGrp="1"/>
          </p:cNvGraphicFramePr>
          <p:nvPr/>
        </p:nvGraphicFramePr>
        <p:xfrm>
          <a:off x="1155700" y="4177059"/>
          <a:ext cx="3441700" cy="144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40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1192382">
                  <a:extLst>
                    <a:ext uri="{9D8B030D-6E8A-4147-A177-3AD203B41FA5}">
                      <a16:colId xmlns:a16="http://schemas.microsoft.com/office/drawing/2014/main" val="3037614604"/>
                    </a:ext>
                  </a:extLst>
                </a:gridCol>
                <a:gridCol w="1670978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717521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0B2F3B-25A3-E647-328F-4BD96D7E3249}"/>
              </a:ext>
            </a:extLst>
          </p:cNvPr>
          <p:cNvSpPr txBox="1"/>
          <p:nvPr/>
        </p:nvSpPr>
        <p:spPr>
          <a:xfrm>
            <a:off x="1155700" y="6096000"/>
            <a:ext cx="696160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Компетентностная область: Объяснять сложные ситуации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52F04-1DCF-38FB-29E0-5982AD0D704E}"/>
              </a:ext>
            </a:extLst>
          </p:cNvPr>
          <p:cNvSpPr txBox="1"/>
          <p:nvPr/>
        </p:nvSpPr>
        <p:spPr>
          <a:xfrm>
            <a:off x="752094" y="286869"/>
            <a:ext cx="6094476" cy="54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+mj-lt"/>
                <a:ea typeface="+mj-ea"/>
                <a:cs typeface="Calibri" pitchFamily="34" charset="0"/>
              </a:rPr>
              <a:t>Деятельность ЮНЕСКО - 2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181B-FFD1-A910-EE93-B406D0C9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9675"/>
            <a:ext cx="11353800" cy="26051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3600" dirty="0"/>
            </a:br>
            <a:r>
              <a:rPr lang="ru-RU" sz="3600" dirty="0">
                <a:latin typeface="+mj-lt"/>
                <a:ea typeface="+mj-ea"/>
                <a:cs typeface="Calibri" pitchFamily="34" charset="0"/>
              </a:rPr>
              <a:t>Деятельность ЮНЕСКО – 2.  </a:t>
            </a:r>
            <a:r>
              <a:rPr lang="ru-RU" sz="3600" dirty="0"/>
              <a:t>Примеры ответов учеников </a:t>
            </a:r>
            <a:r>
              <a:rPr lang="ru-RU" sz="2000" dirty="0"/>
              <a:t>(орфография сохранена)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59841B-9DA9-9DBE-5F7F-0D04FAB6C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160774"/>
              </p:ext>
            </p:extLst>
          </p:nvPr>
        </p:nvGraphicFramePr>
        <p:xfrm>
          <a:off x="0" y="1055624"/>
          <a:ext cx="12091415" cy="562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2139">
                  <a:extLst>
                    <a:ext uri="{9D8B030D-6E8A-4147-A177-3AD203B41FA5}">
                      <a16:colId xmlns:a16="http://schemas.microsoft.com/office/drawing/2014/main" val="1462794517"/>
                    </a:ext>
                  </a:extLst>
                </a:gridCol>
                <a:gridCol w="729276">
                  <a:extLst>
                    <a:ext uri="{9D8B030D-6E8A-4147-A177-3AD203B41FA5}">
                      <a16:colId xmlns:a16="http://schemas.microsoft.com/office/drawing/2014/main" val="3201314885"/>
                    </a:ext>
                  </a:extLst>
                </a:gridCol>
              </a:tblGrid>
              <a:tr h="3744976">
                <a:tc>
                  <a:txBody>
                    <a:bodyPr/>
                    <a:lstStyle/>
                    <a:p>
                      <a:pPr rtl="0" eaLnBrk="1" fontAlgn="b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Когда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новое поколение изучает язык, то с раннего возраста он привыкает к нему, а то, что дано в детстве хорошо внедряется, и изучение данного языка является более привлекательным и не слишком странным для детей, родственники более старого поколения могут поделиться опытом и у них появятся больше тем для разговоров с новым поколением.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считаю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ты знаешь язык на котором раньше говорила твоя семья, то тебе будет легче разговаривать с родителями, также ты сможешь прочитать старые книги своей семьи или вернуться туда где жили твои родственники и больше узнать о прошлом твоей семьи.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Постепенно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язык меняется и появляются новые слова и выражения. Поэтому появляются недопонимание среди поколений. А изучение языка в школе устраняет эту проблему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думаю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 что это происходит, потому что язык переходит из поколения в поколение, родители должны больше рассказывать детям о истории языка который они носят, это намного больше связывает семью, когда они все говорят на одном языке и понимают друг друга.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как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многие поколения изучают один и тот же язык, то их это и связывает, например: больше тем для разговора, общие интересы. С новыми поколениями развивается язык(но возможно и деградирует, смотря на мировоззрение человека) например появляется сленг, новые понятие, ученые открывают какое-либо изобретение и у него появляется новое название, что так же дополняет язык.</a:t>
                      </a:r>
                      <a:endParaRPr lang="ru-RU" sz="1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9492"/>
                  </a:ext>
                </a:extLst>
              </a:tr>
              <a:tr h="1873677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содействует увеличению объёма человеческих знаний. Языки являются богатыми и разнообразными продуктами творческого разума человека.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того чтобы сохранить этот язык и укрепить его в современном мире</a:t>
                      </a:r>
                      <a:endParaRPr lang="ru-RU" sz="16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люди без языка будут общаться и вообще переписываться изучать их чтобы ехать в другие странны и т.д. Ну и понимание детей в языках </a:t>
                      </a:r>
                      <a:endParaRPr lang="ru-RU" sz="16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начитанный, лучше понимает и контактирует с окружающими .Он коммуникабелен. </a:t>
                      </a:r>
                      <a:endParaRPr lang="ru-RU" sz="1600" dirty="0">
                        <a:effectLst/>
                      </a:endParaRPr>
                    </a:p>
                    <a:p>
                      <a:pPr rtl="0" eaLnBrk="1" latinLnBrk="0" hangingPunct="1"/>
                      <a:endParaRPr lang="ru-RU" sz="1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 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2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4E7EC1-FEC1-0938-F210-5A8ADD5A1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52324"/>
          <a:stretch/>
        </p:blipFill>
        <p:spPr>
          <a:xfrm>
            <a:off x="161918" y="810613"/>
            <a:ext cx="8552355" cy="21929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457B53-E1DF-A918-F567-FC94C97D9A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72" y="3099816"/>
            <a:ext cx="8595401" cy="3116918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795DC30-3FFA-F702-EA21-196213691074}"/>
              </a:ext>
            </a:extLst>
          </p:cNvPr>
          <p:cNvGraphicFramePr>
            <a:graphicFrameLocks noGrp="1"/>
          </p:cNvGraphicFramePr>
          <p:nvPr/>
        </p:nvGraphicFramePr>
        <p:xfrm>
          <a:off x="8865906" y="1839649"/>
          <a:ext cx="3259906" cy="23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847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037614604"/>
                    </a:ext>
                  </a:extLst>
                </a:gridCol>
                <a:gridCol w="919083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37372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3737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  <a:tr h="337372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9909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r>
                        <a:rPr lang="ru-RU" dirty="0"/>
                        <a:t>Средний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8539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116F2AC-FA38-63E2-F149-804EF99C8D94}"/>
              </a:ext>
            </a:extLst>
          </p:cNvPr>
          <p:cNvSpPr txBox="1"/>
          <p:nvPr/>
        </p:nvSpPr>
        <p:spPr>
          <a:xfrm>
            <a:off x="8844933" y="4377996"/>
            <a:ext cx="325990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</a:rPr>
              <a:t>Не понимают вопрос, выбирают формально:</a:t>
            </a:r>
          </a:p>
          <a:p>
            <a:r>
              <a:rPr lang="ru-RU" sz="1400" dirty="0">
                <a:solidFill>
                  <a:schemeClr val="dk1"/>
                </a:solidFill>
              </a:rPr>
              <a:t>Ответ №1 «Хотя коренные народы составляют менее 6 % от общей численности населения в мире, </a:t>
            </a:r>
          </a:p>
          <a:p>
            <a:r>
              <a:rPr lang="ru-RU" sz="1400" dirty="0">
                <a:solidFill>
                  <a:schemeClr val="dk1"/>
                </a:solidFill>
              </a:rPr>
              <a:t>они используют примерно 4000 языков»</a:t>
            </a:r>
          </a:p>
          <a:p>
            <a:r>
              <a:rPr lang="ru-RU" sz="1400" dirty="0">
                <a:solidFill>
                  <a:schemeClr val="dk1"/>
                </a:solidFill>
              </a:rPr>
              <a:t> выбрали как верный 38% учеников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FE9A3-C1F6-E58A-9908-06B45AD221AB}"/>
              </a:ext>
            </a:extLst>
          </p:cNvPr>
          <p:cNvSpPr txBox="1"/>
          <p:nvPr/>
        </p:nvSpPr>
        <p:spPr>
          <a:xfrm>
            <a:off x="467017" y="6313021"/>
            <a:ext cx="794215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Компетентностная область: формулировать аргументы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153EF-3815-7C6E-EB5E-1A7F733EDC18}"/>
              </a:ext>
            </a:extLst>
          </p:cNvPr>
          <p:cNvSpPr txBox="1"/>
          <p:nvPr/>
        </p:nvSpPr>
        <p:spPr>
          <a:xfrm>
            <a:off x="467017" y="215181"/>
            <a:ext cx="6094476" cy="54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+mj-lt"/>
                <a:ea typeface="+mj-ea"/>
                <a:cs typeface="Calibri" pitchFamily="34" charset="0"/>
              </a:rPr>
              <a:t>Деятельность ЮНЕСКО - 3</a:t>
            </a:r>
          </a:p>
        </p:txBody>
      </p:sp>
    </p:spTree>
    <p:extLst>
      <p:ext uri="{BB962C8B-B14F-4D97-AF65-F5344CB8AC3E}">
        <p14:creationId xmlns:p14="http://schemas.microsoft.com/office/powerpoint/2010/main" val="65927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31371" y="944824"/>
          <a:ext cx="11356853" cy="498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9290245" imgH="4074013" progId="Word.Document.12">
                  <p:embed/>
                </p:oleObj>
              </mc:Choice>
              <mc:Fallback>
                <p:oleObj name="Документ" r:id="rId3" imgW="9290245" imgH="4074013" progId="Word.Document.12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944824"/>
                        <a:ext cx="11356853" cy="4980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42B5E5-279F-287A-EEB4-04F51EECAFB4}"/>
              </a:ext>
            </a:extLst>
          </p:cNvPr>
          <p:cNvSpPr txBox="1"/>
          <p:nvPr/>
        </p:nvSpPr>
        <p:spPr>
          <a:xfrm>
            <a:off x="1106905" y="5925277"/>
            <a:ext cx="794215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Компетентностная область: Оценивать действия и последствия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E39E6C3-9DEF-092C-AE02-37812CD70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76118"/>
              </p:ext>
            </p:extLst>
          </p:nvPr>
        </p:nvGraphicFramePr>
        <p:xfrm>
          <a:off x="7754096" y="3170423"/>
          <a:ext cx="4006533" cy="245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173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1192382">
                  <a:extLst>
                    <a:ext uri="{9D8B030D-6E8A-4147-A177-3AD203B41FA5}">
                      <a16:colId xmlns:a16="http://schemas.microsoft.com/office/drawing/2014/main" val="3037614604"/>
                    </a:ext>
                  </a:extLst>
                </a:gridCol>
                <a:gridCol w="1670978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717521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9909"/>
                  </a:ext>
                </a:extLst>
              </a:tr>
              <a:tr h="547046">
                <a:tc>
                  <a:txBody>
                    <a:bodyPr/>
                    <a:lstStyle/>
                    <a:p>
                      <a:r>
                        <a:rPr lang="ru-RU" dirty="0"/>
                        <a:t>Средний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853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1C61A1-C31F-2137-3855-B9CB1ED94046}"/>
              </a:ext>
            </a:extLst>
          </p:cNvPr>
          <p:cNvSpPr txBox="1"/>
          <p:nvPr/>
        </p:nvSpPr>
        <p:spPr>
          <a:xfrm>
            <a:off x="624078" y="268031"/>
            <a:ext cx="6094476" cy="54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+mj-lt"/>
                <a:ea typeface="+mj-ea"/>
                <a:cs typeface="Calibri" pitchFamily="34" charset="0"/>
              </a:rPr>
              <a:t>Деятельность ЮНЕСКО - 4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181B-FFD1-A910-EE93-B406D0C9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042243"/>
            <a:ext cx="12191999" cy="26051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+mj-lt"/>
                <a:ea typeface="+mj-ea"/>
                <a:cs typeface="Calibri" pitchFamily="34" charset="0"/>
              </a:rPr>
              <a:t>Деятельность ЮНЕСКО – 4. </a:t>
            </a:r>
            <a:r>
              <a:rPr lang="ru-RU" sz="2800" dirty="0"/>
              <a:t>Примеры ответов учеников </a:t>
            </a:r>
            <a:r>
              <a:rPr lang="ru-RU" sz="2000" dirty="0"/>
              <a:t>(орфография сохранена)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59841B-9DA9-9DBE-5F7F-0D04FAB6C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600941"/>
              </p:ext>
            </p:extLst>
          </p:nvPr>
        </p:nvGraphicFramePr>
        <p:xfrm>
          <a:off x="0" y="457200"/>
          <a:ext cx="12192000" cy="67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724">
                  <a:extLst>
                    <a:ext uri="{9D8B030D-6E8A-4147-A177-3AD203B41FA5}">
                      <a16:colId xmlns:a16="http://schemas.microsoft.com/office/drawing/2014/main" val="1462794517"/>
                    </a:ext>
                  </a:extLst>
                </a:gridCol>
                <a:gridCol w="729276">
                  <a:extLst>
                    <a:ext uri="{9D8B030D-6E8A-4147-A177-3AD203B41FA5}">
                      <a16:colId xmlns:a16="http://schemas.microsoft.com/office/drawing/2014/main" val="3201314885"/>
                    </a:ext>
                  </a:extLst>
                </a:gridCol>
              </a:tblGrid>
              <a:tr h="5244835"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+mn-lt"/>
                        </a:rPr>
                        <a:t>Я </a:t>
                      </a: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считаю, что преимущество в том, что можно учиться не покидая свой дом и это удобно, а так же в любой момент можно посмотреть какую-либо информацию в интернете. Недостаток в том, что в какой то момент компьютер или телефон может просто перестать работать.</a:t>
                      </a:r>
                    </a:p>
                    <a:p>
                      <a:pPr algn="l" fontAlgn="b"/>
                      <a:r>
                        <a:rPr lang="ru-RU" sz="15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кольники и работники  могут обучаться не выходя из дома, больше высыпаются, что способствует уменьшению стресса ,так же появляется много свободного времени,  которое можно потратить на разные хобби,  или в случае обучения взрослого  он может больше времени предоставить самому себе, так же  у человека улучшится пищеварение, потому что в школе или на работе мы часто забываем или не успеваем поесть.</a:t>
                      </a:r>
                    </a:p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Многие могут начать ленится, может понизится продуктивность, так же появится нехватка социального контакта </a:t>
                      </a:r>
                    </a:p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озможность учиться из любой точки мира, самостоятельно контролировать процесс, сами выбираем время, комфортная обстановка</a:t>
                      </a:r>
                    </a:p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видимся с одноклассниками, нет личного контакта с преподавателем, некоторые не смогут понять тему самостоятельно, многие начинают лениться</a:t>
                      </a:r>
                    </a:p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ы можешь обучаться даже если заболел, меньший риск заболевания COVID-19.</a:t>
                      </a:r>
                    </a:p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 получаешь меньше знаний потому что в живую легче сконцентрироваться. учителю тяжелее проверить знание ученика так как есть легкий доступ к интернету</a:t>
                      </a:r>
                    </a:p>
                    <a:p>
                      <a:pPr algn="l" fontAlgn="b"/>
                      <a:r>
                        <a:rPr lang="ru-RU" sz="15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етям, которые живут далеко от школы, не нужно очень рано вставать, чтобы добраться туда вовремя. Можно учиться в комфортной обстановке дома.</a:t>
                      </a:r>
                    </a:p>
                    <a:p>
                      <a:pPr algn="l" fontAlgn="b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школьников появляется больше свободного времени. Для того чтобы обучаться на дистанционном обучении нужна самодисциплина. </a:t>
                      </a:r>
                    </a:p>
                    <a:p>
                      <a:pPr algn="l" fontAlgn="b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 могут отключить свет или интернет, тогда ученик не сможет присутствовать на уроке. Некоторым ученикам неудобно и некомфортно обучаться дома.</a:t>
                      </a:r>
                    </a:p>
                    <a:p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0" dirty="0">
                          <a:latin typeface="+mn-lt"/>
                        </a:rPr>
                        <a:t>Можно самим составлять свой план дня и отделять время на учебу.</a:t>
                      </a:r>
                    </a:p>
                    <a:p>
                      <a:r>
                        <a:rPr lang="ru-RU" sz="1500" b="0" dirty="0">
                          <a:latin typeface="+mn-lt"/>
                        </a:rPr>
                        <a:t> Людей, которые не умеют сосредотачиваться на определенных задачах, учить таким способом будет сложнее, т.к учащиеся будут откладывать все на потом, не усваивая материал. Также из-за дистанционного обучения отсутствует общение со сверстниками, как в школе.  ПРОВЕРКА -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9492"/>
                  </a:ext>
                </a:extLst>
              </a:tr>
              <a:tr h="7960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многих детей нету камер на компьютере/ноутбуке и им приходиться сидеть без них. Мало уроков, на дистанционном обучении обычно 2-3 урока в день.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Многие прогуливают эти уроки говоря что у них нету микрофона/камеры для учебы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уже усваиваешь материал. Больше домашней работы, чем обычно. Кто-то может испытывать технические сложности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7216"/>
                  </a:ext>
                </a:extLst>
              </a:tr>
              <a:tr h="729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ожно получить хорошие оценки    /   </a:t>
                      </a:r>
                      <a:r>
                        <a:rPr lang="ru-RU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б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лагородственное время   /  </a:t>
                      </a:r>
                      <a:r>
                        <a:rPr lang="ru-RU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алые возможности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 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30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2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30" t="58418" r="3720" b="5910"/>
          <a:stretch/>
        </p:blipFill>
        <p:spPr bwMode="auto">
          <a:xfrm>
            <a:off x="429250" y="4058181"/>
            <a:ext cx="6703070" cy="16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3EA5939-0D8C-FE1B-D2F2-5B0A946BA6DD}"/>
              </a:ext>
            </a:extLst>
          </p:cNvPr>
          <p:cNvGraphicFramePr>
            <a:graphicFrameLocks noGrp="1"/>
          </p:cNvGraphicFramePr>
          <p:nvPr/>
        </p:nvGraphicFramePr>
        <p:xfrm>
          <a:off x="8823961" y="5081047"/>
          <a:ext cx="290779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72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905040">
                  <a:extLst>
                    <a:ext uri="{9D8B030D-6E8A-4147-A177-3AD203B41FA5}">
                      <a16:colId xmlns:a16="http://schemas.microsoft.com/office/drawing/2014/main" val="3037614604"/>
                    </a:ext>
                  </a:extLst>
                </a:gridCol>
                <a:gridCol w="1173079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231924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F86A73-D115-8B44-7F63-5DD74670D5D8}"/>
              </a:ext>
            </a:extLst>
          </p:cNvPr>
          <p:cNvSpPr txBox="1"/>
          <p:nvPr/>
        </p:nvSpPr>
        <p:spPr>
          <a:xfrm>
            <a:off x="9047584" y="780128"/>
            <a:ext cx="281218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Ответ 5 выбирают реже, чем ответ 3. Около 20% принимавших участие в мониторинге ответ 5 не выбрали, возможно, суждение № 3 более связано с их социальным опытом, а в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широкий контекст свои знания они </a:t>
            </a:r>
            <a:r>
              <a:rPr lang="ru-RU" sz="1600" b="1" dirty="0">
                <a:solidFill>
                  <a:schemeClr val="tx1"/>
                </a:solidFill>
              </a:rPr>
              <a:t>не вписывают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связи и перспективы установить затрудняются</a:t>
            </a:r>
            <a:r>
              <a:rPr lang="ru-RU" sz="1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ru-RU" sz="1600" dirty="0"/>
              <a:t>Те, кто выбрал ответ 2, не идентифицируют познавательное задание.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30906-ECE7-5490-710A-E9152F8DED32}"/>
              </a:ext>
            </a:extLst>
          </p:cNvPr>
          <p:cNvSpPr txBox="1"/>
          <p:nvPr/>
        </p:nvSpPr>
        <p:spPr>
          <a:xfrm>
            <a:off x="198084" y="5766847"/>
            <a:ext cx="83393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Внимание: </a:t>
            </a:r>
            <a:r>
              <a:rPr lang="ru-RU" dirty="0"/>
              <a:t>ответ №2 «Даже получив образование, выходцы из бедных слоев индийского общества не устроятся на высокооплачиваемую работу» выбирает 21% обучающихся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EFA39-95B2-BC5E-5DAC-9932C4FE1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4459"/>
          <a:stretch/>
        </p:blipFill>
        <p:spPr bwMode="auto">
          <a:xfrm>
            <a:off x="88464" y="467824"/>
            <a:ext cx="8735497" cy="3818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4FF09-685B-8792-24E1-46345807B120}"/>
              </a:ext>
            </a:extLst>
          </p:cNvPr>
          <p:cNvSpPr txBox="1"/>
          <p:nvPr/>
        </p:nvSpPr>
        <p:spPr>
          <a:xfrm>
            <a:off x="88464" y="13445"/>
            <a:ext cx="5406562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+mj-lt"/>
                <a:ea typeface="+mj-ea"/>
                <a:cs typeface="Calibri" pitchFamily="34" charset="0"/>
              </a:rPr>
              <a:t>Деятельность ЮНЕСКО - 5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68E2F-83D3-988D-A624-22274B44CBEA}"/>
              </a:ext>
            </a:extLst>
          </p:cNvPr>
          <p:cNvSpPr txBox="1"/>
          <p:nvPr/>
        </p:nvSpPr>
        <p:spPr>
          <a:xfrm>
            <a:off x="5495026" y="14031"/>
            <a:ext cx="660851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Компетентностная область: Анализировать мнения</a:t>
            </a:r>
          </a:p>
        </p:txBody>
      </p:sp>
    </p:spTree>
    <p:extLst>
      <p:ext uri="{BB962C8B-B14F-4D97-AF65-F5344CB8AC3E}">
        <p14:creationId xmlns:p14="http://schemas.microsoft.com/office/powerpoint/2010/main" val="317780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B0AEF-0E1F-6489-87CF-F2A5B6E0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28" y="155448"/>
            <a:ext cx="11527488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Задание «Информационное неравенство»: ученики и учителя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DC557-265B-A473-0837-AA987D68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0" y="1302544"/>
            <a:ext cx="10674144" cy="5167312"/>
          </a:xfrm>
          <a:prstGeom prst="rect">
            <a:avLst/>
          </a:prstGeom>
        </p:spPr>
      </p:pic>
      <p:pic>
        <p:nvPicPr>
          <p:cNvPr id="5" name="Рисунок 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1708238-3476-2350-73C3-8EF12382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172" y="4524297"/>
            <a:ext cx="914400" cy="914400"/>
          </a:xfrm>
          <a:prstGeom prst="rect">
            <a:avLst/>
          </a:prstGeom>
        </p:spPr>
      </p:pic>
      <p:pic>
        <p:nvPicPr>
          <p:cNvPr id="6" name="Рисунок 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F73654AC-98BD-C052-9F65-F51E50F8E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072" y="42378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02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86A73-D115-8B44-7F63-5DD74670D5D8}"/>
              </a:ext>
            </a:extLst>
          </p:cNvPr>
          <p:cNvSpPr txBox="1"/>
          <p:nvPr/>
        </p:nvSpPr>
        <p:spPr>
          <a:xfrm>
            <a:off x="9157334" y="591736"/>
            <a:ext cx="258559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Различие качества ответов на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2 балла и 1 балл с выбором неверного ответа</a:t>
            </a:r>
            <a:r>
              <a:rPr lang="ru-RU" sz="16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 те, кто сделал этот выбор, вероятно, продемонстрировали формальный подход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в установлении связей:  </a:t>
            </a:r>
            <a:r>
              <a:rPr lang="ru-RU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выбор по ключевому слову «информация» без соотнесения  с требованием задания</a:t>
            </a:r>
            <a:r>
              <a:rPr lang="ru-RU" sz="16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ru-RU" sz="16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30906-ECE7-5490-710A-E9152F8DED32}"/>
              </a:ext>
            </a:extLst>
          </p:cNvPr>
          <p:cNvSpPr txBox="1"/>
          <p:nvPr/>
        </p:nvSpPr>
        <p:spPr>
          <a:xfrm>
            <a:off x="252431" y="5934670"/>
            <a:ext cx="87804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Внимание: </a:t>
            </a:r>
            <a:r>
              <a:rPr lang="ru-RU" dirty="0"/>
              <a:t>ответ № 6 «</a:t>
            </a:r>
            <a:r>
              <a:rPr lang="ru-RU" sz="18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Принятие решений об инвестициях (вложениях средств) в экономику развивающихся стран основывается на анализе актуальной информации об участниках рынка и ресурсах страны</a:t>
            </a:r>
            <a:r>
              <a:rPr lang="ru-RU" dirty="0"/>
              <a:t>» выбирает 55 % обучающихся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FC67441-2E2C-372D-E347-9D45C9868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27241"/>
              </p:ext>
            </p:extLst>
          </p:nvPr>
        </p:nvGraphicFramePr>
        <p:xfrm>
          <a:off x="9283553" y="3925493"/>
          <a:ext cx="2656016" cy="247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52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1535264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71752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% ответов (ученики/ учителя)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/ 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/ 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  <a:tr h="3125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/ 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9909"/>
                  </a:ext>
                </a:extLst>
              </a:tr>
              <a:tr h="5470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dirty="0"/>
                        <a:t>Средний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/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8539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5E05EC-7C26-F664-65B4-FB8350117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4153855"/>
            <a:ext cx="5672701" cy="169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7A43D8-FC13-96B5-44BC-FA8656BF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7" y="591736"/>
            <a:ext cx="8641298" cy="356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038027-8483-169A-C805-3CE5E4D83D5E}"/>
              </a:ext>
            </a:extLst>
          </p:cNvPr>
          <p:cNvSpPr txBox="1"/>
          <p:nvPr/>
        </p:nvSpPr>
        <p:spPr>
          <a:xfrm>
            <a:off x="389951" y="10568"/>
            <a:ext cx="11473743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latin typeface="+mj-lt"/>
                <a:ea typeface="+mj-ea"/>
                <a:cs typeface="Calibri" pitchFamily="34" charset="0"/>
              </a:rPr>
              <a:t>Информационное неравенство - 1</a:t>
            </a:r>
            <a:endParaRPr lang="ru-RU" sz="2000" dirty="0"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2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6" y="-9177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cs typeface="Calibri" pitchFamily="34" charset="0"/>
              </a:rPr>
              <a:t>Составляющие функциональной грамотности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722452" y="4969284"/>
            <a:ext cx="594453" cy="478638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www.oecd.org/media/oecdorg/satellitesites/pisa/New%20web%20banner_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20936" r="76223" b="14799"/>
          <a:stretch/>
        </p:blipFill>
        <p:spPr bwMode="auto">
          <a:xfrm>
            <a:off x="5353808" y="3421481"/>
            <a:ext cx="1603655" cy="9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451139" y="1825625"/>
            <a:ext cx="7189294" cy="3857095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95912" y="1940490"/>
            <a:ext cx="2288757" cy="1061873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Читательская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грамотность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7053789" y="2491213"/>
            <a:ext cx="2333100" cy="145960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Естественно-научная грамотность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7015634" y="4017215"/>
            <a:ext cx="2168123" cy="1054253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Глобальные компетенции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9727" y="4606483"/>
            <a:ext cx="2048898" cy="958264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Креативное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мышление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56794" y="2632640"/>
            <a:ext cx="2663387" cy="122997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Математическая грамотность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88218" y="4000239"/>
            <a:ext cx="2131247" cy="1043740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Финансовая грамотность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6127" y="6132178"/>
            <a:ext cx="3180450" cy="323147"/>
          </a:xfrm>
          <a:prstGeom prst="rect">
            <a:avLst/>
          </a:prstGeom>
          <a:noFill/>
        </p:spPr>
        <p:txBody>
          <a:bodyPr wrap="none" lIns="45702" tIns="22851" rIns="45702" bIns="22851" rtlCol="0">
            <a:spAutoFit/>
          </a:bodyPr>
          <a:lstStyle/>
          <a:p>
            <a:r>
              <a:rPr lang="ru-RU" sz="1800" b="1" dirty="0"/>
              <a:t>Совместное решение проблем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43682" y="5624629"/>
            <a:ext cx="361460" cy="546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16" name="32-конечная звезда 15"/>
          <p:cNvSpPr/>
          <p:nvPr/>
        </p:nvSpPr>
        <p:spPr>
          <a:xfrm>
            <a:off x="838200" y="5083917"/>
            <a:ext cx="2420533" cy="1647061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/>
              <a:t>?</a:t>
            </a:r>
          </a:p>
        </p:txBody>
      </p:sp>
      <p:sp>
        <p:nvSpPr>
          <p:cNvPr id="17" name="32-конечная звезда 16"/>
          <p:cNvSpPr/>
          <p:nvPr/>
        </p:nvSpPr>
        <p:spPr>
          <a:xfrm>
            <a:off x="8965828" y="5096255"/>
            <a:ext cx="2681369" cy="1552328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/>
              <a:t>Городская грамотность</a:t>
            </a:r>
          </a:p>
          <a:p>
            <a:pPr algn="ctr"/>
            <a:r>
              <a:rPr lang="ru-RU" sz="1700" dirty="0"/>
              <a:t> </a:t>
            </a:r>
            <a:r>
              <a:rPr lang="ru-RU" sz="1700" b="1" dirty="0"/>
              <a:t>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13451" y="4000240"/>
            <a:ext cx="436703" cy="79009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493113" y="2448750"/>
            <a:ext cx="902624" cy="72113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976313" y="2471426"/>
            <a:ext cx="651744" cy="163826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8856368" y="4898720"/>
            <a:ext cx="519512" cy="505914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608245" y="3969179"/>
            <a:ext cx="453884" cy="0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2-конечная звезда 22"/>
          <p:cNvSpPr/>
          <p:nvPr/>
        </p:nvSpPr>
        <p:spPr>
          <a:xfrm>
            <a:off x="224928" y="3532051"/>
            <a:ext cx="2281286" cy="1445562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700" dirty="0"/>
          </a:p>
          <a:p>
            <a:pPr algn="ctr"/>
            <a:r>
              <a:rPr lang="ru-RU" sz="1700" dirty="0"/>
              <a:t>Налоговая грамотность</a:t>
            </a:r>
            <a:endParaRPr lang="ru-RU" sz="1700" b="1" dirty="0"/>
          </a:p>
          <a:p>
            <a:pPr algn="ctr"/>
            <a:r>
              <a:rPr lang="ru-RU" sz="2200" b="1" dirty="0"/>
              <a:t>?</a:t>
            </a:r>
          </a:p>
        </p:txBody>
      </p:sp>
      <p:sp>
        <p:nvSpPr>
          <p:cNvPr id="24" name="32-конечная звезда 23"/>
          <p:cNvSpPr/>
          <p:nvPr/>
        </p:nvSpPr>
        <p:spPr>
          <a:xfrm>
            <a:off x="295995" y="1661250"/>
            <a:ext cx="2420533" cy="1708006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/>
              <a:t>Гражданская грамотность</a:t>
            </a:r>
            <a:endParaRPr lang="en-US" sz="1700" dirty="0"/>
          </a:p>
        </p:txBody>
      </p:sp>
      <p:sp>
        <p:nvSpPr>
          <p:cNvPr id="25" name="32-конечная звезда 24"/>
          <p:cNvSpPr/>
          <p:nvPr/>
        </p:nvSpPr>
        <p:spPr>
          <a:xfrm>
            <a:off x="9058143" y="1569590"/>
            <a:ext cx="3133857" cy="1708006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/>
              <a:t>Информационная грамотность</a:t>
            </a:r>
            <a:endParaRPr lang="en-US" sz="1700" dirty="0"/>
          </a:p>
        </p:txBody>
      </p:sp>
      <p:sp>
        <p:nvSpPr>
          <p:cNvPr id="26" name="32-конечная звезда 25"/>
          <p:cNvSpPr/>
          <p:nvPr/>
        </p:nvSpPr>
        <p:spPr>
          <a:xfrm>
            <a:off x="9483216" y="3298692"/>
            <a:ext cx="2584808" cy="1474263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/>
              <a:t>Компьютерная</a:t>
            </a:r>
          </a:p>
          <a:p>
            <a:pPr algn="ctr"/>
            <a:r>
              <a:rPr lang="ru-RU" sz="1700" dirty="0"/>
              <a:t>грамотность</a:t>
            </a:r>
          </a:p>
          <a:p>
            <a:pPr algn="ctr"/>
            <a:r>
              <a:rPr lang="ru-RU" sz="1800" b="1" dirty="0"/>
              <a:t>?</a:t>
            </a:r>
            <a:r>
              <a:rPr lang="ru-RU" sz="1700" dirty="0"/>
              <a:t> </a:t>
            </a:r>
            <a:endParaRPr lang="ru-RU" sz="22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069511" y="4008569"/>
            <a:ext cx="436703" cy="79009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449173" y="2457079"/>
            <a:ext cx="902624" cy="72113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932373" y="2479755"/>
            <a:ext cx="651744" cy="163826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564305" y="3977508"/>
            <a:ext cx="453884" cy="0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/>
          <p:cNvSpPr txBox="1">
            <a:spLocks/>
          </p:cNvSpPr>
          <p:nvPr/>
        </p:nvSpPr>
        <p:spPr>
          <a:xfrm>
            <a:off x="793909" y="8658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/>
              <a:t>Функциональная грамотность </a:t>
            </a:r>
            <a:r>
              <a:rPr lang="ru-RU" sz="1800" dirty="0"/>
              <a:t>– </a:t>
            </a:r>
            <a:r>
              <a:rPr lang="ru-RU" sz="1800" b="1" dirty="0">
                <a:solidFill>
                  <a:schemeClr val="accent1"/>
                </a:solidFill>
              </a:rPr>
              <a:t>способность применять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приобретаемые в течение жизни </a:t>
            </a:r>
            <a:r>
              <a:rPr lang="ru-RU" sz="1800" b="1" dirty="0">
                <a:solidFill>
                  <a:schemeClr val="accent1"/>
                </a:solidFill>
              </a:rPr>
              <a:t>знания, умения и навыки для решения </a:t>
            </a:r>
            <a:r>
              <a:rPr lang="ru-RU" sz="1800" dirty="0"/>
              <a:t>максимально широкого диапазона </a:t>
            </a:r>
            <a:r>
              <a:rPr lang="ru-RU" sz="1800" b="1" dirty="0">
                <a:solidFill>
                  <a:schemeClr val="accent1"/>
                </a:solidFill>
              </a:rPr>
              <a:t>жизненных задач </a:t>
            </a:r>
            <a:r>
              <a:rPr lang="ru-RU" sz="1800" dirty="0"/>
              <a:t>в различных сферах человеческой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41192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AF941-C33E-68CF-204A-5FEA24A1A410}"/>
              </a:ext>
            </a:extLst>
          </p:cNvPr>
          <p:cNvSpPr txBox="1"/>
          <p:nvPr/>
        </p:nvSpPr>
        <p:spPr>
          <a:xfrm>
            <a:off x="0" y="363556"/>
            <a:ext cx="12124944" cy="436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неравенство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 5 / 5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ответа на вопрос отметьте нужные варианты ответа.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Работая над проектом об информационном неравенстве, Антон и Дмитрий столкнулись с проблемой существования стереотипов – </a:t>
            </a:r>
            <a:r>
              <a:rPr lang="ru-RU" sz="1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сложившихся мнений о людях, социальных группах или целых странах. Несмотря на то, что эти мнения могут отражать действительность неправильно, их разделяет множество людей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Ребята рассказали об этой проблеме в классе. Дмитрий сказал: «Перед началом работы над проектом у меня были стереотипы, связанные с африканскими странами и развитием интернета в них. Я считал, что информационные технологии просто не нужны населению этих стран». </a:t>
            </a:r>
          </a:p>
          <a:p>
            <a:pPr algn="just" fontAlgn="base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каких из перечисленных ниже фактов можно объяснить, что мнение Дмитрия об африканских странах – это стереотип, </a:t>
            </a:r>
            <a:r>
              <a:rPr lang="ru-RU" sz="1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неверно отражающий действительность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Отметьте 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верные варианты ответа.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Африке действует несколько крупных университетов, в которых готовят специалистов по медиакоммуникациям и программированию.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некоторых странах Африки применяют беспилотные летательные аппараты для доставки лекарств в труднодоступные районы.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Популярный онлайн-журнал Sсientific African Magazine («Научный журнал Африки») публикует статьи о научных достижениях африканских учёных.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африканских странах для сельскохозяйственного производства не применяют современные технологии, используется только ручной труд.</a:t>
            </a:r>
          </a:p>
          <a:p>
            <a:pPr indent="450215" algn="just" fontAlgn="base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Бо́льшая часть африканского населения неграмотна и не имеет возможности использовать ресурсы Интернета. 45% 49% ВЫБРАЛИ ЭТОТ ОТВЕТ</a:t>
            </a:r>
          </a:p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Африке разрешён и повсюду используется детский труд. Дети помогают своим семьям, у них нет возможности играть в компьютерные игры.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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Для метеонаблюдений в африканских саваннах используют данные космической фотосъёмки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5893EDB-5214-62D9-9CAA-31D3AB39C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74340"/>
              </p:ext>
            </p:extLst>
          </p:nvPr>
        </p:nvGraphicFramePr>
        <p:xfrm>
          <a:off x="8814816" y="4414149"/>
          <a:ext cx="2514600" cy="249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719">
                  <a:extLst>
                    <a:ext uri="{9D8B030D-6E8A-4147-A177-3AD203B41FA5}">
                      <a16:colId xmlns:a16="http://schemas.microsoft.com/office/drawing/2014/main" val="3245370034"/>
                    </a:ext>
                  </a:extLst>
                </a:gridCol>
                <a:gridCol w="1307881">
                  <a:extLst>
                    <a:ext uri="{9D8B030D-6E8A-4147-A177-3AD203B41FA5}">
                      <a16:colId xmlns:a16="http://schemas.microsoft.com/office/drawing/2014/main" val="1751889032"/>
                    </a:ext>
                  </a:extLst>
                </a:gridCol>
              </a:tblGrid>
              <a:tr h="586567"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% ответов (ученики/ учителя)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50181"/>
                  </a:ext>
                </a:extLst>
              </a:tr>
              <a:tr h="335181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/ 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01139"/>
                  </a:ext>
                </a:extLst>
              </a:tr>
              <a:tr h="335181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/ 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0511"/>
                  </a:ext>
                </a:extLst>
              </a:tr>
              <a:tr h="335181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/ 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889909"/>
                  </a:ext>
                </a:extLst>
              </a:tr>
              <a:tr h="586567">
                <a:tc>
                  <a:txBody>
                    <a:bodyPr/>
                    <a:lstStyle/>
                    <a:p>
                      <a:r>
                        <a:rPr lang="ru-RU" dirty="0"/>
                        <a:t>Средний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/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853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2F99C0-B654-F519-2A30-9F88E0409FB8}"/>
              </a:ext>
            </a:extLst>
          </p:cNvPr>
          <p:cNvSpPr txBox="1"/>
          <p:nvPr/>
        </p:nvSpPr>
        <p:spPr>
          <a:xfrm>
            <a:off x="173736" y="4635129"/>
            <a:ext cx="8494776" cy="208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Для успешного ответа нужно: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ru-RU" dirty="0"/>
              <a:t>Проследить связь между явлениями (процессами)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ru-RU" dirty="0"/>
              <a:t>Сделать выбор из 7 дистракторов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ru-RU" dirty="0"/>
              <a:t>Выбрать 4 ответа («смелость» выбора)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ru-RU" dirty="0"/>
              <a:t>Продемонстрировать определенный кругозор / гибкость мышления:  использовать понятие «стереотип»,  знать (догадаться) о роли публикаций в научных журналах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ru-RU" dirty="0"/>
              <a:t>Выделить примеры использования информационных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F124E-6245-9390-239D-791A6913C9F2}"/>
              </a:ext>
            </a:extLst>
          </p:cNvPr>
          <p:cNvSpPr txBox="1"/>
          <p:nvPr/>
        </p:nvSpPr>
        <p:spPr>
          <a:xfrm>
            <a:off x="389951" y="10568"/>
            <a:ext cx="11473743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latin typeface="+mj-lt"/>
                <a:ea typeface="+mj-ea"/>
                <a:cs typeface="Calibri" pitchFamily="34" charset="0"/>
              </a:rPr>
              <a:t>Информационное неравенство - 5</a:t>
            </a:r>
            <a:endParaRPr lang="ru-RU" sz="2000" dirty="0"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92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810" y="202024"/>
            <a:ext cx="11065249" cy="725210"/>
          </a:xfrm>
        </p:spPr>
        <p:txBody>
          <a:bodyPr>
            <a:noAutofit/>
          </a:bodyPr>
          <a:lstStyle/>
          <a:p>
            <a:r>
              <a:rPr lang="ru-RU" sz="2400" dirty="0"/>
              <a:t>Формирование глобальной компетентности и атмосфера в школе. Анкетирование: </a:t>
            </a:r>
            <a:br>
              <a:rPr lang="ru-RU" sz="2400" dirty="0"/>
            </a:br>
            <a:r>
              <a:rPr lang="ru-RU" sz="2000" dirty="0">
                <a:latin typeface="+mn-lt"/>
              </a:rPr>
              <a:t>Как вы относитесь к своей школе? Насколько вы согласны или не согласны со следующими высказываниями?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62849"/>
              </p:ext>
            </p:extLst>
          </p:nvPr>
        </p:nvGraphicFramePr>
        <p:xfrm>
          <a:off x="643889" y="1051560"/>
          <a:ext cx="35794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926591"/>
              </p:ext>
            </p:extLst>
          </p:nvPr>
        </p:nvGraphicFramePr>
        <p:xfrm>
          <a:off x="4008922" y="1059180"/>
          <a:ext cx="35950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858262"/>
              </p:ext>
            </p:extLst>
          </p:nvPr>
        </p:nvGraphicFramePr>
        <p:xfrm>
          <a:off x="8006013" y="1051560"/>
          <a:ext cx="3496176" cy="273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54590"/>
              </p:ext>
            </p:extLst>
          </p:nvPr>
        </p:nvGraphicFramePr>
        <p:xfrm>
          <a:off x="2441407" y="3934326"/>
          <a:ext cx="33650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33031"/>
              </p:ext>
            </p:extLst>
          </p:nvPr>
        </p:nvGraphicFramePr>
        <p:xfrm>
          <a:off x="6147435" y="3934326"/>
          <a:ext cx="33671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88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78" y="0"/>
            <a:ext cx="11249025" cy="1325563"/>
          </a:xfrm>
        </p:spPr>
        <p:txBody>
          <a:bodyPr>
            <a:noAutofit/>
          </a:bodyPr>
          <a:lstStyle/>
          <a:p>
            <a:r>
              <a:rPr lang="ru-RU" sz="2400" dirty="0"/>
              <a:t>Формирование глобальной компетентности и атмосфера в школе. Анкетирование: </a:t>
            </a:r>
            <a:r>
              <a:rPr lang="ru-RU" sz="2000" dirty="0">
                <a:latin typeface="+mn-lt"/>
              </a:rPr>
              <a:t>Как часто в этом году другие ученики из твоей школы делали что-либо из перечисленного по отношению к вам (лично или при помощи записок, электронной почты или Интернета)?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96706"/>
              </p:ext>
            </p:extLst>
          </p:nvPr>
        </p:nvGraphicFramePr>
        <p:xfrm>
          <a:off x="231007" y="1257142"/>
          <a:ext cx="37702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720923"/>
              </p:ext>
            </p:extLst>
          </p:nvPr>
        </p:nvGraphicFramePr>
        <p:xfrm>
          <a:off x="4169689" y="1252587"/>
          <a:ext cx="39446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431446"/>
              </p:ext>
            </p:extLst>
          </p:nvPr>
        </p:nvGraphicFramePr>
        <p:xfrm>
          <a:off x="7928666" y="1239839"/>
          <a:ext cx="40347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361770"/>
              </p:ext>
            </p:extLst>
          </p:nvPr>
        </p:nvGraphicFramePr>
        <p:xfrm>
          <a:off x="1452926" y="38935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20163"/>
              </p:ext>
            </p:extLst>
          </p:nvPr>
        </p:nvGraphicFramePr>
        <p:xfrm>
          <a:off x="6663007" y="38935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91513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FA9F7-D01E-4902-8A33-2DAFC1F5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82876"/>
            <a:ext cx="1080008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Что показывают результаты мониторинга по направлению «глобальные компетенции»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8297F-8414-4807-915F-6DEDC815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0968"/>
            <a:ext cx="11103346" cy="448519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Задания, основанные на глобальном контексте, выполняются с большими затруднениями. Для восьмиклассников оказалось сложным выявить связь между  элементами цифровой среды, «опровергнуть» фактами стереотипы. Знакомые социальные факты  (личный опыт) школьники пока не научились «вписывать» в более широкий общественный контекст, т.е. не происходит переноса известного и освоенного в новую область.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Отсутствие компонентов, воспроизводящих предметное содержание (содержание учебных дисциплин), не облегчает задачи учеников: они испытывают затруднения, работая с информацией, представленной в кейсах. Существуют дефициты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понимании смысла информации;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применении способов проверки информации;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а, следовательно, в оценке информации.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 компетентностных областей требует внимания формулирование аргументов  и выявление и анализ различных точек зрения.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Восьмиклассники недостаточно хорошо понимают смысл поставленной перед ними задачи (требование задания). В ряде случаев наличие этой проблемы связано с неорганизованностью познавательной деятельности, отсутствием концентрации на выполнении задания, излишней поспешностью и пр.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F15776-5DE8-4EBC-8984-34A69971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DA2F48-9AF1-4155-A2E7-A2BB4EC0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FA1-533D-4095-B02F-A744A9FD9F0E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CC240-4551-41FC-8794-7FAA38DC784F}"/>
              </a:ext>
            </a:extLst>
          </p:cNvPr>
          <p:cNvSpPr txBox="1"/>
          <p:nvPr/>
        </p:nvSpPr>
        <p:spPr>
          <a:xfrm>
            <a:off x="623363" y="120430"/>
            <a:ext cx="3281519" cy="367414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sz="1532" b="1" dirty="0"/>
              <a:t>ГК 5 класс </a:t>
            </a:r>
            <a:endParaRPr lang="ru-RU" sz="1532" dirty="0"/>
          </a:p>
          <a:p>
            <a:pPr marL="328224" indent="-328224">
              <a:buAutoNum type="arabicPeriod"/>
            </a:pPr>
            <a:r>
              <a:rPr lang="ru-RU" sz="1532" dirty="0"/>
              <a:t>Жить и учиться дружно</a:t>
            </a:r>
          </a:p>
          <a:p>
            <a:r>
              <a:rPr lang="ru-RU" sz="1532" dirty="0"/>
              <a:t>2. Лечим скворца</a:t>
            </a:r>
          </a:p>
          <a:p>
            <a:r>
              <a:rPr lang="ru-RU" sz="1532" dirty="0"/>
              <a:t>3. Планета будет зеленой</a:t>
            </a:r>
          </a:p>
          <a:p>
            <a:r>
              <a:rPr lang="ru-RU" sz="1532" dirty="0"/>
              <a:t>4. Как подружиться с новенькой МВ</a:t>
            </a:r>
          </a:p>
          <a:p>
            <a:r>
              <a:rPr lang="ru-RU" sz="1532" dirty="0"/>
              <a:t>5. Один в поле воин</a:t>
            </a:r>
          </a:p>
          <a:p>
            <a:r>
              <a:rPr lang="ru-RU" sz="1532" dirty="0"/>
              <a:t>6. Соседи</a:t>
            </a:r>
          </a:p>
          <a:p>
            <a:r>
              <a:rPr lang="ru-RU" sz="1532" dirty="0"/>
              <a:t>7. Покупаем новое </a:t>
            </a:r>
          </a:p>
          <a:p>
            <a:r>
              <a:rPr lang="ru-RU" sz="1532" dirty="0"/>
              <a:t>8. В детском лагере</a:t>
            </a:r>
          </a:p>
          <a:p>
            <a:r>
              <a:rPr lang="ru-RU" sz="1532" dirty="0"/>
              <a:t>9. Мы все разные</a:t>
            </a:r>
          </a:p>
          <a:p>
            <a:r>
              <a:rPr lang="ru-RU" sz="1532" dirty="0"/>
              <a:t>10. Нужна ли Красная книга?</a:t>
            </a:r>
          </a:p>
          <a:p>
            <a:r>
              <a:rPr lang="ru-RU" sz="1532" dirty="0"/>
              <a:t>11. Природа и мы</a:t>
            </a:r>
          </a:p>
          <a:p>
            <a:r>
              <a:rPr lang="ru-RU" sz="1532" dirty="0"/>
              <a:t>12. Я тебя слышу</a:t>
            </a:r>
          </a:p>
          <a:p>
            <a:endParaRPr lang="ru-RU" sz="1679" dirty="0"/>
          </a:p>
          <a:p>
            <a:endParaRPr lang="ru-RU" sz="167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C0059-6DC1-4E85-BFB4-A4A2B5479558}"/>
              </a:ext>
            </a:extLst>
          </p:cNvPr>
          <p:cNvSpPr txBox="1"/>
          <p:nvPr/>
        </p:nvSpPr>
        <p:spPr>
          <a:xfrm>
            <a:off x="4007685" y="18415"/>
            <a:ext cx="4094194" cy="41456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532" b="1" dirty="0"/>
              <a:t>ГК 6 класс </a:t>
            </a:r>
            <a:endParaRPr lang="ru-RU" sz="1532" dirty="0"/>
          </a:p>
          <a:p>
            <a:pPr marL="328224" indent="-328224">
              <a:buAutoNum type="arabicPeriod"/>
            </a:pPr>
            <a:r>
              <a:rPr lang="ru-RU" sz="1532" dirty="0"/>
              <a:t>Зачем так много животных</a:t>
            </a:r>
          </a:p>
          <a:p>
            <a:pPr marL="328224" indent="-328224">
              <a:buAutoNum type="arabicPeriod"/>
            </a:pPr>
            <a:r>
              <a:rPr lang="ru-RU" sz="1532" dirty="0"/>
              <a:t> Новая игра </a:t>
            </a:r>
          </a:p>
          <a:p>
            <a:pPr marL="328224" indent="-328224">
              <a:buAutoNum type="arabicPeriod"/>
            </a:pPr>
            <a:r>
              <a:rPr lang="ru-RU" sz="1532" dirty="0"/>
              <a:t>Где мне посадить дерево </a:t>
            </a:r>
          </a:p>
          <a:p>
            <a:pPr marL="328224" indent="-328224">
              <a:buAutoNum type="arabicPeriod"/>
            </a:pPr>
            <a:r>
              <a:rPr lang="ru-RU" sz="1532" dirty="0"/>
              <a:t>Спасем орангутанов</a:t>
            </a:r>
          </a:p>
          <a:p>
            <a:r>
              <a:rPr lang="ru-RU" sz="1532" dirty="0"/>
              <a:t>5. Кого выбрать в школьный совет </a:t>
            </a:r>
          </a:p>
          <a:p>
            <a:r>
              <a:rPr lang="ru-RU" sz="1532" dirty="0"/>
              <a:t>6. И как вы там живете </a:t>
            </a:r>
          </a:p>
          <a:p>
            <a:r>
              <a:rPr lang="ru-RU" sz="1532" dirty="0"/>
              <a:t>7. Тишина в библиотеке</a:t>
            </a:r>
          </a:p>
          <a:p>
            <a:r>
              <a:rPr lang="ru-RU" sz="1532" dirty="0"/>
              <a:t>8. Учим иностранный</a:t>
            </a:r>
          </a:p>
          <a:p>
            <a:r>
              <a:rPr lang="ru-RU" sz="1532" dirty="0"/>
              <a:t>9. Привет, меня зовут Грун</a:t>
            </a:r>
          </a:p>
          <a:p>
            <a:r>
              <a:rPr lang="ru-RU" sz="1532" dirty="0"/>
              <a:t>10. Руководство для лентяев </a:t>
            </a:r>
          </a:p>
          <a:p>
            <a:r>
              <a:rPr lang="ru-RU" sz="1532" dirty="0"/>
              <a:t>11. Друзья или соперники?</a:t>
            </a:r>
          </a:p>
          <a:p>
            <a:r>
              <a:rPr lang="ru-RU" sz="1532" dirty="0"/>
              <a:t>12. Кто выиграл</a:t>
            </a:r>
          </a:p>
          <a:p>
            <a:r>
              <a:rPr lang="ru-RU" sz="1532" dirty="0"/>
              <a:t>13. Мы тоже участвуем</a:t>
            </a:r>
          </a:p>
          <a:p>
            <a:r>
              <a:rPr lang="ru-RU" sz="1532" dirty="0"/>
              <a:t>14. Супергерои вступают в борьбу</a:t>
            </a:r>
          </a:p>
          <a:p>
            <a:endParaRPr lang="ru-RU" sz="1679" dirty="0"/>
          </a:p>
          <a:p>
            <a:endParaRPr lang="ru-RU" sz="167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4B3E2-8AA8-4E49-B8AB-0CB2647D6AB7}"/>
              </a:ext>
            </a:extLst>
          </p:cNvPr>
          <p:cNvSpPr txBox="1"/>
          <p:nvPr/>
        </p:nvSpPr>
        <p:spPr>
          <a:xfrm>
            <a:off x="8208782" y="245060"/>
            <a:ext cx="3497124" cy="2944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32" b="1" dirty="0"/>
              <a:t>ГК 7 класс </a:t>
            </a:r>
            <a:endParaRPr lang="ru-RU" sz="1532" dirty="0"/>
          </a:p>
          <a:p>
            <a:r>
              <a:rPr lang="ru-RU" sz="1532" dirty="0"/>
              <a:t>1. Деревья в городе </a:t>
            </a:r>
          </a:p>
          <a:p>
            <a:r>
              <a:rPr lang="ru-RU" sz="1532" dirty="0"/>
              <a:t>2. Изменение климата </a:t>
            </a:r>
          </a:p>
          <a:p>
            <a:r>
              <a:rPr lang="ru-RU" sz="1532" dirty="0"/>
              <a:t>3. Дай списать </a:t>
            </a:r>
          </a:p>
          <a:p>
            <a:r>
              <a:rPr lang="ru-RU" sz="1532" dirty="0"/>
              <a:t>4. Выбор профессии </a:t>
            </a:r>
          </a:p>
          <a:p>
            <a:r>
              <a:rPr lang="ru-RU" sz="1532" dirty="0"/>
              <a:t>5. Кто пойдет в поход </a:t>
            </a:r>
          </a:p>
          <a:p>
            <a:r>
              <a:rPr lang="ru-RU" sz="1532" dirty="0"/>
              <a:t>6. Нам не страшен гололед </a:t>
            </a:r>
          </a:p>
          <a:p>
            <a:r>
              <a:rPr lang="ru-RU" sz="1532" dirty="0"/>
              <a:t>7. В новый коллектив</a:t>
            </a:r>
          </a:p>
          <a:p>
            <a:r>
              <a:rPr lang="ru-RU" sz="1532" dirty="0"/>
              <a:t>8. Секция по шахматам</a:t>
            </a:r>
          </a:p>
          <a:p>
            <a:r>
              <a:rPr lang="ru-RU" sz="1532" dirty="0"/>
              <a:t>9. Динозавр обращается к людям</a:t>
            </a:r>
          </a:p>
          <a:p>
            <a:r>
              <a:rPr lang="ru-RU" sz="1532" dirty="0"/>
              <a:t>10. Парниковый эффект</a:t>
            </a:r>
          </a:p>
          <a:p>
            <a:endParaRPr lang="ru-RU" sz="167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12781-E453-458F-A660-E075D26A843A}"/>
              </a:ext>
            </a:extLst>
          </p:cNvPr>
          <p:cNvSpPr txBox="1"/>
          <p:nvPr/>
        </p:nvSpPr>
        <p:spPr>
          <a:xfrm>
            <a:off x="1143316" y="3624079"/>
            <a:ext cx="4748128" cy="31799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79" b="1" dirty="0"/>
              <a:t> </a:t>
            </a:r>
            <a:r>
              <a:rPr lang="ru-RU" sz="1532" b="1" dirty="0"/>
              <a:t>ГК 8 класс </a:t>
            </a:r>
            <a:endParaRPr lang="ru-RU" sz="1532" dirty="0"/>
          </a:p>
          <a:p>
            <a:r>
              <a:rPr lang="ru-RU" sz="1532" dirty="0"/>
              <a:t>1. Пластик, о котором все знают </a:t>
            </a:r>
          </a:p>
          <a:p>
            <a:r>
              <a:rPr lang="ru-RU" sz="1532" dirty="0"/>
              <a:t>2. Шопоголик или ответственный потребитель </a:t>
            </a:r>
          </a:p>
          <a:p>
            <a:r>
              <a:rPr lang="ru-RU" sz="1532" dirty="0"/>
              <a:t>3. Связь поколений </a:t>
            </a:r>
          </a:p>
          <a:p>
            <a:r>
              <a:rPr lang="ru-RU" sz="1532" dirty="0"/>
              <a:t>4. Поговорим вежливо </a:t>
            </a:r>
          </a:p>
          <a:p>
            <a:r>
              <a:rPr lang="ru-RU" sz="1532" dirty="0"/>
              <a:t>5. Детская площадка </a:t>
            </a:r>
          </a:p>
          <a:p>
            <a:r>
              <a:rPr lang="ru-RU" sz="1532" dirty="0"/>
              <a:t>6. Пост хвастовства </a:t>
            </a:r>
          </a:p>
          <a:p>
            <a:r>
              <a:rPr lang="ru-RU" sz="1532" dirty="0"/>
              <a:t>7. Бензин или метан? </a:t>
            </a:r>
          </a:p>
          <a:p>
            <a:r>
              <a:rPr lang="ru-RU" sz="1532" dirty="0"/>
              <a:t>8. Озелененные территории </a:t>
            </a:r>
          </a:p>
          <a:p>
            <a:r>
              <a:rPr lang="ru-RU" sz="1532" dirty="0"/>
              <a:t>9. На каком языке учиться </a:t>
            </a:r>
          </a:p>
          <a:p>
            <a:r>
              <a:rPr lang="ru-RU" sz="1532" dirty="0"/>
              <a:t>10. Леса или сельскохозяйственные угодья </a:t>
            </a:r>
          </a:p>
          <a:p>
            <a:r>
              <a:rPr lang="ru-RU" sz="1532" dirty="0"/>
              <a:t>11. Виртуальные соседи</a:t>
            </a:r>
          </a:p>
          <a:p>
            <a:r>
              <a:rPr lang="ru-RU" sz="1532" dirty="0"/>
              <a:t>12. Здоровье-личное дело?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384D6-E239-4271-BC16-6642B5331D2B}"/>
              </a:ext>
            </a:extLst>
          </p:cNvPr>
          <p:cNvSpPr txBox="1"/>
          <p:nvPr/>
        </p:nvSpPr>
        <p:spPr>
          <a:xfrm>
            <a:off x="7012630" y="3411098"/>
            <a:ext cx="4748128" cy="3393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32" b="1" dirty="0"/>
              <a:t>ГК 9 класс </a:t>
            </a:r>
            <a:endParaRPr lang="ru-RU" sz="1532" dirty="0"/>
          </a:p>
          <a:p>
            <a:r>
              <a:rPr lang="ru-RU" sz="1532" dirty="0"/>
              <a:t>1. Энергетическая проблема. Альтернативная энергетика </a:t>
            </a:r>
          </a:p>
          <a:p>
            <a:r>
              <a:rPr lang="ru-RU" sz="1532" dirty="0"/>
              <a:t>2. Гендерное равенство и стереотипы</a:t>
            </a:r>
          </a:p>
          <a:p>
            <a:r>
              <a:rPr lang="ru-RU" sz="1532" dirty="0"/>
              <a:t>3. Ищем причины </a:t>
            </a:r>
          </a:p>
          <a:p>
            <a:r>
              <a:rPr lang="ru-RU" sz="1532" dirty="0"/>
              <a:t>4. Сегодня у нас презентация </a:t>
            </a:r>
          </a:p>
          <a:p>
            <a:r>
              <a:rPr lang="ru-RU" sz="1532" dirty="0"/>
              <a:t>5. Цель№7 </a:t>
            </a:r>
          </a:p>
          <a:p>
            <a:r>
              <a:rPr lang="ru-RU" sz="1532" dirty="0"/>
              <a:t>6. Плюсы и минусы стереотипов </a:t>
            </a:r>
          </a:p>
          <a:p>
            <a:r>
              <a:rPr lang="ru-RU" sz="1532" dirty="0"/>
              <a:t>7. Сетикет </a:t>
            </a:r>
          </a:p>
          <a:p>
            <a:r>
              <a:rPr lang="ru-RU" sz="1532" dirty="0"/>
              <a:t>8. Этичное производство и потребление </a:t>
            </a:r>
          </a:p>
          <a:p>
            <a:r>
              <a:rPr lang="ru-RU" sz="1532" dirty="0"/>
              <a:t>9. Во дворе будет чисто</a:t>
            </a:r>
          </a:p>
          <a:p>
            <a:r>
              <a:rPr lang="ru-RU" sz="1532" dirty="0"/>
              <a:t>10. Мы придумали проект</a:t>
            </a:r>
          </a:p>
          <a:p>
            <a:r>
              <a:rPr lang="ru-RU" sz="1532" dirty="0"/>
              <a:t>11. Устойчивое развитие и зеленая энергетика</a:t>
            </a:r>
          </a:p>
          <a:p>
            <a:r>
              <a:rPr lang="ru-RU" sz="1532" dirty="0"/>
              <a:t>12. Экологичное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4282182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25D0A-7660-C9E2-809A-B26BF52C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365125"/>
            <a:ext cx="10551160" cy="732155"/>
          </a:xfrm>
        </p:spPr>
        <p:txBody>
          <a:bodyPr>
            <a:normAutofit/>
          </a:bodyPr>
          <a:lstStyle/>
          <a:p>
            <a:r>
              <a:rPr lang="ru-RU" sz="2667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 чего начать?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BADD2-7F3D-B617-6227-1DE4831D22D5}"/>
              </a:ext>
            </a:extLst>
          </p:cNvPr>
          <p:cNvSpPr txBox="1"/>
          <p:nvPr/>
        </p:nvSpPr>
        <p:spPr>
          <a:xfrm>
            <a:off x="355138" y="1912362"/>
            <a:ext cx="11237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 defTabSz="171450">
              <a:buFontTx/>
              <a:buAutoNum type="arabicPeriod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Поставить цель!!!</a:t>
            </a:r>
          </a:p>
          <a:p>
            <a:pPr marL="128588" indent="-128588" algn="just" defTabSz="171450"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Целенаправленное формирование глобальной компетентности школьников не требует полной перестройки предметной деятельности учителя: важно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проанализировать свои подходы к уроку и увидеть потенциал</a:t>
            </a:r>
          </a:p>
          <a:p>
            <a:pPr marL="128588" indent="-128588" algn="just" defTabSz="171450">
              <a:buFontTx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Работать на уроке</a:t>
            </a: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: включение заданий  в мотивационную часть урока, при изучении соответствующего по содержанию  материала, при закреплении изученного, для организации дискуссии, при отработке соответствующих умений (навыков), в ряде случаев для проверки знаний</a:t>
            </a:r>
          </a:p>
          <a:p>
            <a:pPr marL="128588" indent="-128588" algn="just" defTabSz="171450"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Работать вне урока</a:t>
            </a: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: внеурочная деятельность: проведение внеклассных мероприятий  (в том числе и в онлайн формате), которые направлены на развитие и проявление качеств глобально компетентной личности;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использовать программу внеурочной деятельности</a:t>
            </a: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;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организовывать проектную деятельность учеников</a:t>
            </a:r>
          </a:p>
          <a:p>
            <a:pPr marL="128588" indent="-128588" algn="just" defTabSz="171450">
              <a:buFontTx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Найти единомышленников и действовать в команде</a:t>
            </a:r>
          </a:p>
          <a:p>
            <a:pPr algn="just" defTabSz="171450"/>
            <a:endParaRPr lang="ru-RU" sz="20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5059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E7A75-7B80-DE0D-70E6-0B9B0118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7" y="15349"/>
            <a:ext cx="444673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2004B-C8B7-B0AD-D1BF-B513EF4E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573" y="112176"/>
            <a:ext cx="3175219" cy="6798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CF0CF-D6A5-A963-D845-437E2411BC55}"/>
              </a:ext>
            </a:extLst>
          </p:cNvPr>
          <p:cNvSpPr txBox="1"/>
          <p:nvPr/>
        </p:nvSpPr>
        <p:spPr>
          <a:xfrm>
            <a:off x="4645891" y="74645"/>
            <a:ext cx="4092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Ресурсы для формирования и оценки, направление «глобальные компетенции»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1A5DE-4EF4-791B-597B-A9302A34274F}"/>
              </a:ext>
            </a:extLst>
          </p:cNvPr>
          <p:cNvSpPr txBox="1"/>
          <p:nvPr/>
        </p:nvSpPr>
        <p:spPr>
          <a:xfrm>
            <a:off x="4687770" y="937972"/>
            <a:ext cx="353853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Порталы: </a:t>
            </a: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Единое содержание общего образования 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https://edsoo.ru/</a:t>
            </a: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Функциональная грамотность</a:t>
            </a: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Программа курса внеурочной деятельности «Функциональная грамотность: учимся для жизни»</a:t>
            </a: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«Мониторинг формирования функциональной грамотности учащихся»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http://skiv.instrao.ru/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банк заданий для оценки функциональной грамотности: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https://fg.resh.edu.ru</a:t>
            </a:r>
            <a:r>
              <a:rPr lang="ru-RU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F94FBE-CFAC-D41A-B40A-AACC4989D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889" y="4509732"/>
            <a:ext cx="2340149" cy="22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8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249" y="548681"/>
            <a:ext cx="9115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 в работе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95986" y="-151316"/>
            <a:ext cx="65" cy="30263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735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7">
            <a:extLst>
              <a:ext uri="{FF2B5EF4-FFF2-40B4-BE49-F238E27FC236}">
                <a16:creationId xmlns:a16="http://schemas.microsoft.com/office/drawing/2014/main" id="{54F24AB3-A5CD-48BE-8A37-E39D106D58C3}"/>
              </a:ext>
            </a:extLst>
          </p:cNvPr>
          <p:cNvSpPr txBox="1">
            <a:spLocks/>
          </p:cNvSpPr>
          <p:nvPr/>
        </p:nvSpPr>
        <p:spPr>
          <a:xfrm>
            <a:off x="884936" y="1226185"/>
            <a:ext cx="4038600" cy="4718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235" lvl="1" indent="0"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«Глобальные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компетенции»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это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ценностно-интегративный компонент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функциональной грамотности, имеющий ценностную основу, собственное предметное содержание и нацеленный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 формирование универсальных навыков (soft skills).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</a:rPr>
              <a:t>Коваль, Дюкова, 2019</a:t>
            </a:r>
            <a:endParaRPr lang="ru-RU" sz="2100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Креативное мышление и глобальная компетентность – это составляющие нашего инновационного потенциала</a:t>
            </a:r>
          </a:p>
          <a:p>
            <a:pPr marL="0" indent="0" algn="r">
              <a:buNone/>
            </a:pPr>
            <a:r>
              <a:rPr lang="ru-RU" sz="2600" dirty="0"/>
              <a:t>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</a:rPr>
              <a:t>Г.С. Ковалева, 2023</a:t>
            </a:r>
          </a:p>
          <a:p>
            <a:endParaRPr lang="ru-RU" dirty="0"/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8BAB4B1C-7AD5-451A-931A-1295932FE81A}"/>
              </a:ext>
            </a:extLst>
          </p:cNvPr>
          <p:cNvSpPr txBox="1">
            <a:spLocks/>
          </p:cNvSpPr>
          <p:nvPr/>
        </p:nvSpPr>
        <p:spPr>
          <a:xfrm>
            <a:off x="6253482" y="1226185"/>
            <a:ext cx="4216400" cy="4718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Ценности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/>
                </a:solidFill>
              </a:rPr>
              <a:t>традиционные духовно-нравственные ценности, ценности устойчивого развития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Предметное содержание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3200" dirty="0">
                <a:solidFill>
                  <a:schemeClr val="tx2"/>
                </a:solidFill>
              </a:rPr>
              <a:t>представлено в содержании учебных дисциплин и в соответствующих предметных и метапредметных образовательных результатах</a:t>
            </a:r>
            <a:endParaRPr lang="ru-RU" sz="3200" dirty="0"/>
          </a:p>
          <a:p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«Универсальные навыки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Soft skills)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:  </a:t>
            </a:r>
            <a:r>
              <a:rPr lang="ru-RU" sz="3300" dirty="0">
                <a:solidFill>
                  <a:schemeClr val="tx2"/>
                </a:solidFill>
              </a:rPr>
              <a:t>критическое мышление,  креативность, коммуникативность (взаимодействие), коллаборация (сотрудничество)</a:t>
            </a:r>
            <a:endParaRPr lang="en-US" sz="3300" dirty="0">
              <a:solidFill>
                <a:schemeClr val="tx2"/>
              </a:solidFill>
            </a:endParaRPr>
          </a:p>
          <a:p>
            <a:endParaRPr lang="ru-RU" sz="33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95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2652B-A169-4651-B6F6-0F14D6C2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836"/>
            <a:ext cx="12051792" cy="99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667" b="1" dirty="0">
                <a:solidFill>
                  <a:schemeClr val="accent5">
                    <a:lumMod val="75000"/>
                  </a:schemeClr>
                </a:solidFill>
              </a:rPr>
              <a:t>Модель конструкта «глобальные компетенции»: потенциал и дефициты освоения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01712-5099-0E42-8AEE-E1438E6D360B}"/>
              </a:ext>
            </a:extLst>
          </p:cNvPr>
          <p:cNvSpPr txBox="1"/>
          <p:nvPr/>
        </p:nvSpPr>
        <p:spPr>
          <a:xfrm>
            <a:off x="8544560" y="3203165"/>
            <a:ext cx="3647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r>
              <a:rPr lang="ru-RU" sz="1800" b="1" dirty="0">
                <a:effectLst/>
              </a:rPr>
              <a:t>Социально одобряемые отношения, соответствующие социальным нормам, направленные на взаимодействие между людьми, социальными группами и пр. </a:t>
            </a:r>
          </a:p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endParaRPr lang="ru-RU" sz="1800" dirty="0">
              <a:effectLst/>
            </a:endParaRPr>
          </a:p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endParaRPr lang="ru-RU" dirty="0"/>
          </a:p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endParaRPr lang="ru-RU" sz="1800" dirty="0">
              <a:effectLst/>
            </a:endParaRPr>
          </a:p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r>
              <a:rPr lang="ru-RU" b="1" dirty="0"/>
              <a:t>Повод, стимул социальной активности, социально значимого действия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95A74-39E2-C459-8FDA-4DD1F63BC65B}"/>
              </a:ext>
            </a:extLst>
          </p:cNvPr>
          <p:cNvSpPr txBox="1"/>
          <p:nvPr/>
        </p:nvSpPr>
        <p:spPr>
          <a:xfrm>
            <a:off x="264160" y="1036342"/>
            <a:ext cx="223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r>
              <a:rPr lang="ru-RU" sz="1800" b="1" dirty="0">
                <a:effectLst/>
              </a:rPr>
              <a:t>Знания в области глобальных проблем и межкультурных взаимодействий из различных предметных областей, но по сути метапредметные, межпредметные</a:t>
            </a:r>
          </a:p>
          <a:p>
            <a:pPr marL="0" marR="0" indent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3600"/>
            </a:pPr>
            <a:endParaRPr lang="ru-RU" sz="1800" dirty="0">
              <a:effectLst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Включены в содержание разных учебных предметов.</a:t>
            </a:r>
          </a:p>
          <a:p>
            <a:r>
              <a:rPr lang="ru-RU" dirty="0"/>
              <a:t>Точка сборки??? Возможно, внеурочная деятельность команды учителей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692C2-DDDA-7D80-60EA-CF6C57051A18}"/>
              </a:ext>
            </a:extLst>
          </p:cNvPr>
          <p:cNvSpPr txBox="1"/>
          <p:nvPr/>
        </p:nvSpPr>
        <p:spPr>
          <a:xfrm>
            <a:off x="2641599" y="987853"/>
            <a:ext cx="56374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Познавательные умения выявлять и анализировать различные мнения и точки зрения, объяснять сложные ситуации и проблемы, формулировать аргументы,  оценивать информацию, а также действия людей и их воздействие на природу и общество</a:t>
            </a:r>
          </a:p>
          <a:p>
            <a:endParaRPr lang="ru-RU" dirty="0"/>
          </a:p>
          <a:p>
            <a:endParaRPr lang="ru-RU" dirty="0"/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Дефициты достижения предметных и 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метапредметных результатов обучения: </a:t>
            </a:r>
            <a:r>
              <a:rPr lang="ru-RU" dirty="0"/>
              <a:t>Неосознанное запоминание понятий и информации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Несформированность смыслового чтения текстов разного вида и жанра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Неумение работать с графически представленной информацией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Низкий уровень анализа, сравнения, классификации, обобщения – выполнение операций по случайному признаку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Низкий уровень самоконтроля и самостоятельности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Недостаточный уровень общей культуры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5962C-871D-5A54-A1EA-A947FA373BBD}"/>
              </a:ext>
            </a:extLst>
          </p:cNvPr>
          <p:cNvSpPr txBox="1"/>
          <p:nvPr/>
        </p:nvSpPr>
        <p:spPr>
          <a:xfrm>
            <a:off x="8421283" y="1036342"/>
            <a:ext cx="3216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</a:rPr>
              <a:t>Ценности: гуманистические, духовно-нравственные, ценности устойчивого развития</a:t>
            </a:r>
            <a:endParaRPr lang="ru-RU" sz="1800" dirty="0">
              <a:effectLst/>
            </a:endParaRPr>
          </a:p>
          <a:p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81E2C0D-8BE4-2044-5469-1B3325643841}"/>
              </a:ext>
            </a:extLst>
          </p:cNvPr>
          <p:cNvSpPr/>
          <p:nvPr/>
        </p:nvSpPr>
        <p:spPr>
          <a:xfrm>
            <a:off x="10109198" y="5004644"/>
            <a:ext cx="514525" cy="5313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524E7C8-ECB9-ED8D-1CDB-3CECE22B2A1A}"/>
              </a:ext>
            </a:extLst>
          </p:cNvPr>
          <p:cNvSpPr/>
          <p:nvPr/>
        </p:nvSpPr>
        <p:spPr>
          <a:xfrm>
            <a:off x="4847674" y="2513670"/>
            <a:ext cx="514525" cy="5313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616CEB3-01BA-AB4C-B295-71962D13029B}"/>
              </a:ext>
            </a:extLst>
          </p:cNvPr>
          <p:cNvSpPr/>
          <p:nvPr/>
        </p:nvSpPr>
        <p:spPr>
          <a:xfrm>
            <a:off x="9938928" y="2462688"/>
            <a:ext cx="514525" cy="5313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A7CD335-45CC-3E1D-13FA-810FEA81EFD9}"/>
              </a:ext>
            </a:extLst>
          </p:cNvPr>
          <p:cNvSpPr/>
          <p:nvPr/>
        </p:nvSpPr>
        <p:spPr>
          <a:xfrm>
            <a:off x="1124497" y="3921294"/>
            <a:ext cx="514525" cy="5313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0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696"/>
            <a:ext cx="11353800" cy="1325563"/>
          </a:xfrm>
        </p:spPr>
        <p:txBody>
          <a:bodyPr>
            <a:noAutofit/>
          </a:bodyPr>
          <a:lstStyle/>
          <a:p>
            <a:r>
              <a:rPr lang="ru-RU" sz="3200" dirty="0"/>
              <a:t>Первые результаты выполнения диагностической работы по функциональной грамотности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65617"/>
              </p:ext>
            </p:extLst>
          </p:nvPr>
        </p:nvGraphicFramePr>
        <p:xfrm>
          <a:off x="838200" y="1422400"/>
          <a:ext cx="10963008" cy="493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286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Успешность  выполнения диагностической работы (средний балл в % от максимального)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Вся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Мат_Г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Чит_Г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Фин_Г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Ест_Г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Глоб_К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Креат_М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 </a:t>
                      </a:r>
                      <a:r>
                        <a:rPr lang="ru-RU" sz="2400" dirty="0"/>
                        <a:t>класс</a:t>
                      </a:r>
                    </a:p>
                    <a:p>
                      <a:pPr algn="ctr"/>
                      <a:r>
                        <a:rPr lang="ru-RU" sz="2400" dirty="0"/>
                        <a:t>(2021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  <a:r>
                        <a:rPr lang="en-US" sz="2400" dirty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9259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класс</a:t>
                      </a:r>
                    </a:p>
                    <a:p>
                      <a:pPr algn="ctr"/>
                      <a:r>
                        <a:rPr lang="ru-RU" sz="2400" dirty="0"/>
                        <a:t>(2022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(2023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77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45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696"/>
            <a:ext cx="11353800" cy="1325563"/>
          </a:xfrm>
        </p:spPr>
        <p:txBody>
          <a:bodyPr>
            <a:noAutofit/>
          </a:bodyPr>
          <a:lstStyle/>
          <a:p>
            <a:r>
              <a:rPr lang="ru-RU" sz="3200" dirty="0"/>
              <a:t>Распределение первичных баллов и уровней функциональной грамотности, 8 класс (2023-2022) и 7 класс (2021)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1C04F-DF48-A8B2-4577-3B252DF5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57" y="1517574"/>
            <a:ext cx="9729486" cy="48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99" y="-8679"/>
            <a:ext cx="10758577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cs typeface="Calibri" pitchFamily="34" charset="0"/>
              </a:rPr>
              <a:t>Особенности заданий мониторинга по направлению «глобальные компетенции»</a:t>
            </a:r>
            <a:endParaRPr lang="en-US" sz="3200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3153" y="2809880"/>
            <a:ext cx="5940425" cy="410320"/>
          </a:xfrm>
          <a:prstGeom prst="rect">
            <a:avLst/>
          </a:prstGeom>
        </p:spPr>
        <p:txBody>
          <a:bodyPr lIns="101552" tIns="50776" rIns="101552" bIns="50776">
            <a:spAutoFit/>
          </a:bodyPr>
          <a:lstStyle/>
          <a:p>
            <a:pPr defTabSz="1015513">
              <a:defRPr/>
            </a:pPr>
            <a:endParaRPr lang="ru-RU" sz="20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9552920"/>
              </p:ext>
            </p:extLst>
          </p:nvPr>
        </p:nvGraphicFramePr>
        <p:xfrm>
          <a:off x="1141562" y="1847088"/>
          <a:ext cx="8608924" cy="482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745117" y="1170209"/>
            <a:ext cx="3652515" cy="151876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61593" tIns="30796" rIns="61593" bIns="30796" anchor="ctr"/>
          <a:lstStyle/>
          <a:p>
            <a:pPr defTabSz="678331">
              <a:lnSpc>
                <a:spcPct val="90000"/>
              </a:lnSpc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Глобальные проблемы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</a:t>
            </a:r>
          </a:p>
          <a:p>
            <a:pPr defTabSz="678331">
              <a:lnSpc>
                <a:spcPct val="90000"/>
              </a:lnSpc>
              <a:defRPr/>
            </a:pP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«</a:t>
            </a:r>
            <a:r>
              <a:rPr lang="ru-RU" sz="1600" dirty="0"/>
              <a:t>Зачем нам диспансеризация» </a:t>
            </a:r>
            <a:endParaRPr lang="ru-RU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defTabSz="678331">
              <a:lnSpc>
                <a:spcPct val="90000"/>
              </a:lnSpc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Межкультурное взаимодействие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</a:t>
            </a: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«</a:t>
            </a:r>
            <a:r>
              <a:rPr lang="ru-RU" sz="1600" dirty="0">
                <a:solidFill>
                  <a:srgbClr val="000000"/>
                </a:solidFill>
              </a:rPr>
              <a:t>Деятельность ЮНЕСКО»</a:t>
            </a:r>
          </a:p>
          <a:p>
            <a:pPr defTabSz="678331">
              <a:lnSpc>
                <a:spcPct val="90000"/>
              </a:lnSpc>
              <a:defRPr/>
            </a:pPr>
            <a:r>
              <a:rPr lang="ru-RU" sz="1600" dirty="0"/>
              <a:t>«Информационное неравенство» (учителя, ученики) 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9227810" y="3528392"/>
            <a:ext cx="2169823" cy="134961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 defTabSz="678331">
              <a:lnSpc>
                <a:spcPct val="90000"/>
              </a:lnSpc>
              <a:defRPr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Личный </a:t>
            </a:r>
          </a:p>
          <a:p>
            <a:pPr algn="ctr" defTabSz="678331">
              <a:lnSpc>
                <a:spcPct val="90000"/>
              </a:lnSpc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Общественный / Глобальный</a:t>
            </a: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182095" y="1222656"/>
            <a:ext cx="2337296" cy="407885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01552" tIns="50776" rIns="101552" bIns="50776" anchor="ctr" anchorCtr="0"/>
          <a:lstStyle/>
          <a:p>
            <a:pPr marL="342900" lvl="0" indent="-342900" defTabSz="1066800">
              <a:lnSpc>
                <a:spcPct val="7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Выявлять и анализировать различные мнения, подходы, точки зрения…</a:t>
            </a:r>
          </a:p>
          <a:p>
            <a:pPr marL="342900" lvl="0" indent="-342900" defTabSz="1066800">
              <a:lnSpc>
                <a:spcPct val="7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Объяснять сложные ситуации и проблемы</a:t>
            </a:r>
          </a:p>
          <a:p>
            <a:pPr marL="342900" lvl="0" indent="-342900" defTabSz="1066800">
              <a:lnSpc>
                <a:spcPct val="7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Формулировать аргументы</a:t>
            </a:r>
          </a:p>
          <a:p>
            <a:pPr marL="342900" lvl="0" indent="-342900" defTabSz="1066800">
              <a:lnSpc>
                <a:spcPct val="7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Оценивать информацию</a:t>
            </a:r>
          </a:p>
          <a:p>
            <a:pPr marL="342900" lvl="0" indent="-342900" defTabSz="1066800">
              <a:lnSpc>
                <a:spcPct val="7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Оценивать действия и их последствия (результаты)</a:t>
            </a: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 flipV="1">
            <a:off x="5601305" y="2512066"/>
            <a:ext cx="2134543" cy="119323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5678424" y="3826206"/>
            <a:ext cx="3549386" cy="36864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 flipH="1" flipV="1">
            <a:off x="2310495" y="3705302"/>
            <a:ext cx="2680919" cy="4510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34029" y="3345631"/>
            <a:ext cx="1911740" cy="625764"/>
          </a:xfrm>
          <a:prstGeom prst="rect">
            <a:avLst/>
          </a:prstGeom>
          <a:noFill/>
        </p:spPr>
        <p:txBody>
          <a:bodyPr wrap="square" lIns="101552" tIns="50776" rIns="101552" bIns="50776" rtlCol="0">
            <a:spAutoFit/>
          </a:bodyPr>
          <a:lstStyle/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БЛОК ЗАДАНИЙ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3AB6C-04AD-9E1A-270F-0AB3E92AB7AB}"/>
              </a:ext>
            </a:extLst>
          </p:cNvPr>
          <p:cNvSpPr txBox="1"/>
          <p:nvPr/>
        </p:nvSpPr>
        <p:spPr>
          <a:xfrm>
            <a:off x="1818769" y="5608618"/>
            <a:ext cx="909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Нет ни одного вопроса, который требует «особых» предметных знаний. Основа выполнения заданий – 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умения работать с информацией, личный социальный опыт, эрудиция</a:t>
            </a:r>
            <a:b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4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794EE-0C7C-B18D-7E84-DBF3A3B7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Общие результаты выполнения заданий по направлению «глобальные компетенции»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EFF17BD-0CAC-3364-A5C8-FC7EBDE16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507917"/>
              </p:ext>
            </p:extLst>
          </p:nvPr>
        </p:nvGraphicFramePr>
        <p:xfrm>
          <a:off x="838200" y="1845426"/>
          <a:ext cx="10512547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574565"/>
      </p:ext>
    </p:extLst>
  </p:cSld>
  <p:clrMapOvr>
    <a:masterClrMapping/>
  </p:clrMapOvr>
</p:sld>
</file>

<file path=ppt/theme/theme1.xml><?xml version="1.0" encoding="utf-8"?>
<a:theme xmlns:a="http://schemas.openxmlformats.org/drawingml/2006/main" name="В презентацию_Калинингра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презентацию_Калининград</Template>
  <TotalTime>25217</TotalTime>
  <Words>4339</Words>
  <Application>Microsoft Office PowerPoint</Application>
  <PresentationFormat>Широкоэкранный</PresentationFormat>
  <Paragraphs>590</Paragraphs>
  <Slides>37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В презентацию_Калининград</vt:lpstr>
      <vt:lpstr>Документ</vt:lpstr>
      <vt:lpstr>Формирование и оценка функциональной грамотности школьников: направление «глобальные компетенции».  Анализ результатов и их использование в учебном процессе</vt:lpstr>
      <vt:lpstr>Вопросы для обсуждения:</vt:lpstr>
      <vt:lpstr>Составляющие функциональной грамотности</vt:lpstr>
      <vt:lpstr>Презентация PowerPoint</vt:lpstr>
      <vt:lpstr>Модель конструкта «глобальные компетенции»: потенциал и дефициты освоения</vt:lpstr>
      <vt:lpstr>Первые результаты выполнения диагностической работы по функциональной грамотности</vt:lpstr>
      <vt:lpstr>Распределение первичных баллов и уровней функциональной грамотности, 8 класс (2023-2022) и 7 класс (2021)</vt:lpstr>
      <vt:lpstr>Особенности заданий мониторинга по направлению «глобальные компетенции»</vt:lpstr>
      <vt:lpstr>Общие результаты выполнения заданий по направлению «глобальные компетенции»</vt:lpstr>
      <vt:lpstr> Распределение заданий по уровням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результатов выполнения задания в 2022 и 2023 гг. </vt:lpstr>
      <vt:lpstr>Распределение заданий по уровням функциональной грамотности. Деятельность ЮНЕСКО: 2022 и 2023 гг.  </vt:lpstr>
      <vt:lpstr>Презентация PowerPoint</vt:lpstr>
      <vt:lpstr>Презентация PowerPoint</vt:lpstr>
      <vt:lpstr> Деятельность ЮНЕСКО – 2.  Примеры ответов учеников (орфография сохранена)</vt:lpstr>
      <vt:lpstr>Презентация PowerPoint</vt:lpstr>
      <vt:lpstr>Презентация PowerPoint</vt:lpstr>
      <vt:lpstr>Деятельность ЮНЕСКО – 4. Примеры ответов учеников (орфография сохранена)</vt:lpstr>
      <vt:lpstr>Презентация PowerPoint</vt:lpstr>
      <vt:lpstr>Задание «Информационное неравенство»: ученики и учителя</vt:lpstr>
      <vt:lpstr>Презентация PowerPoint</vt:lpstr>
      <vt:lpstr>Презентация PowerPoint</vt:lpstr>
      <vt:lpstr>Формирование глобальной компетентности и атмосфера в школе. Анкетирование:  Как вы относитесь к своей школе? Насколько вы согласны или не согласны со следующими высказываниями?</vt:lpstr>
      <vt:lpstr>Формирование глобальной компетентности и атмосфера в школе. Анкетирование: Как часто в этом году другие ученики из твоей школы делали что-либо из перечисленного по отношению к вам (лично или при помощи записок, электронной почты или Интернета)?</vt:lpstr>
      <vt:lpstr>Что показывают результаты мониторинга по направлению «глобальные компетенции»</vt:lpstr>
      <vt:lpstr>Презентация PowerPoint</vt:lpstr>
      <vt:lpstr>С чего начать?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мониторингового исследования по функциональной грамотности обучающихся 8 классов общеобразовательных организаций Особенности диагностической работы</dc:title>
  <dc:creator>Olga Sadovschikova</dc:creator>
  <cp:lastModifiedBy>Марина Аллпатова</cp:lastModifiedBy>
  <cp:revision>251</cp:revision>
  <cp:lastPrinted>2023-12-26T11:27:57Z</cp:lastPrinted>
  <dcterms:created xsi:type="dcterms:W3CDTF">2022-10-03T18:16:47Z</dcterms:created>
  <dcterms:modified xsi:type="dcterms:W3CDTF">2024-01-24T14:07:12Z</dcterms:modified>
</cp:coreProperties>
</file>