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8"/>
  </p:notesMasterIdLst>
  <p:sldIdLst>
    <p:sldId id="256" r:id="rId2"/>
    <p:sldId id="281" r:id="rId3"/>
    <p:sldId id="338" r:id="rId4"/>
    <p:sldId id="467" r:id="rId5"/>
    <p:sldId id="280" r:id="rId6"/>
    <p:sldId id="283" r:id="rId7"/>
    <p:sldId id="400" r:id="rId8"/>
    <p:sldId id="305" r:id="rId9"/>
    <p:sldId id="401" r:id="rId10"/>
    <p:sldId id="1443" r:id="rId11"/>
    <p:sldId id="1484" r:id="rId12"/>
    <p:sldId id="360" r:id="rId13"/>
    <p:sldId id="361" r:id="rId14"/>
    <p:sldId id="362" r:id="rId15"/>
    <p:sldId id="363" r:id="rId16"/>
    <p:sldId id="364" r:id="rId17"/>
    <p:sldId id="365" r:id="rId18"/>
    <p:sldId id="1476" r:id="rId19"/>
    <p:sldId id="366" r:id="rId20"/>
    <p:sldId id="367" r:id="rId21"/>
    <p:sldId id="368" r:id="rId22"/>
    <p:sldId id="369" r:id="rId23"/>
    <p:sldId id="370" r:id="rId24"/>
    <p:sldId id="378" r:id="rId25"/>
    <p:sldId id="371" r:id="rId26"/>
    <p:sldId id="372" r:id="rId27"/>
    <p:sldId id="379" r:id="rId28"/>
    <p:sldId id="488" r:id="rId29"/>
    <p:sldId id="490" r:id="rId30"/>
    <p:sldId id="491" r:id="rId31"/>
    <p:sldId id="493" r:id="rId32"/>
    <p:sldId id="495" r:id="rId33"/>
    <p:sldId id="496" r:id="rId34"/>
    <p:sldId id="460" r:id="rId35"/>
    <p:sldId id="1482" r:id="rId36"/>
    <p:sldId id="1483" r:id="rId37"/>
    <p:sldId id="478" r:id="rId38"/>
    <p:sldId id="479" r:id="rId39"/>
    <p:sldId id="1477" r:id="rId40"/>
    <p:sldId id="480" r:id="rId41"/>
    <p:sldId id="481" r:id="rId42"/>
    <p:sldId id="482" r:id="rId43"/>
    <p:sldId id="1478" r:id="rId44"/>
    <p:sldId id="472" r:id="rId45"/>
    <p:sldId id="484" r:id="rId46"/>
    <p:sldId id="483" r:id="rId47"/>
    <p:sldId id="1479" r:id="rId48"/>
    <p:sldId id="473" r:id="rId49"/>
    <p:sldId id="474" r:id="rId50"/>
    <p:sldId id="475" r:id="rId51"/>
    <p:sldId id="1480" r:id="rId52"/>
    <p:sldId id="476" r:id="rId53"/>
    <p:sldId id="477" r:id="rId54"/>
    <p:sldId id="1481" r:id="rId55"/>
    <p:sldId id="282" r:id="rId56"/>
    <p:sldId id="257" r:id="rId57"/>
    <p:sldId id="259" r:id="rId58"/>
    <p:sldId id="260" r:id="rId59"/>
    <p:sldId id="261" r:id="rId60"/>
    <p:sldId id="262" r:id="rId61"/>
    <p:sldId id="284" r:id="rId62"/>
    <p:sldId id="351" r:id="rId63"/>
    <p:sldId id="352" r:id="rId64"/>
    <p:sldId id="353" r:id="rId65"/>
    <p:sldId id="331" r:id="rId66"/>
    <p:sldId id="1474" r:id="rId6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49"/>
  </p:normalViewPr>
  <p:slideViewPr>
    <p:cSldViewPr snapToGrid="0">
      <p:cViewPr varScale="1">
        <p:scale>
          <a:sx n="84" d="100"/>
          <a:sy n="84" d="100"/>
        </p:scale>
        <p:origin x="81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7;&#1072;&#1076;&#1086;&#1074;&#1097;&#1080;&#1082;&#1086;&#1074;&#1072;%20&#1054;&#1083;&#1100;&#1075;&#1072;\AppData\Roaming\Microsoft\Excel\&#1054;&#1090;&#1095;&#1105;&#1090;,%20&#1040;&#1085;&#1082;&#1077;&#1090;&#1080;&#1088;&#1086;&#1074;&#1072;&#1085;&#1080;&#1077;%20&#1086;&#1073;&#1091;&#1095;&#1072;&#1102;&#1097;&#1080;&#1093;&#1089;&#1103;%20(version%201).xlsb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7;&#1072;&#1076;&#1086;&#1074;&#1097;&#1080;&#1082;&#1086;&#1074;&#1072;%20&#1054;&#1083;&#1100;&#1075;&#1072;\AppData\Roaming\Microsoft\Excel\&#1054;&#1090;&#1095;&#1105;&#1090;,%20&#1040;&#1085;&#1082;&#1077;&#1090;&#1080;&#1088;&#1086;&#1074;&#1072;&#1085;&#1080;&#1077;%20&#1086;&#1073;&#1091;&#1095;&#1072;&#1102;&#1097;&#1080;&#1093;&#1089;&#1103;%20(version%201).xlsb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7;&#1072;&#1076;&#1086;&#1074;&#1097;&#1080;&#1082;&#1086;&#1074;&#1072;%20&#1054;&#1083;&#1100;&#1075;&#1072;\AppData\Roaming\Microsoft\Excel\&#1054;&#1090;&#1095;&#1105;&#1090;,%20&#1040;&#1085;&#1082;&#1077;&#1090;&#1080;&#1088;&#1086;&#1074;&#1072;&#1085;&#1080;&#1077;%20&#1086;&#1073;&#1091;&#1095;&#1072;&#1102;&#1097;&#1080;&#1093;&#1089;&#1103;%20(version%201).xlsb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/>
              <a:t>Все основные оцениваемые компетентности в данном виде грамотности – это умение формулировать проблему, применять имеющиеся знания для её решения, а также интерпретировать и оценивать результаты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Лист1!$DP$3:$DS$3</c:f>
              <c:strCache>
                <c:ptCount val="4"/>
                <c:pt idx="0">
                  <c:v>ЧГ</c:v>
                </c:pt>
                <c:pt idx="1">
                  <c:v>МГ</c:v>
                </c:pt>
                <c:pt idx="2">
                  <c:v>Е-НГ</c:v>
                </c:pt>
                <c:pt idx="3">
                  <c:v>Все виды</c:v>
                </c:pt>
              </c:strCache>
            </c:strRef>
          </c:cat>
          <c:val>
            <c:numRef>
              <c:f>Лист1!$DP$4:$DS$4</c:f>
              <c:numCache>
                <c:formatCode>0%</c:formatCode>
                <c:ptCount val="4"/>
                <c:pt idx="0">
                  <c:v>7.2768618533257529E-2</c:v>
                </c:pt>
                <c:pt idx="1">
                  <c:v>0.19215463331438318</c:v>
                </c:pt>
                <c:pt idx="2">
                  <c:v>0.15349630471859016</c:v>
                </c:pt>
                <c:pt idx="3">
                  <c:v>0.58158044343376902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85-4AB6-A472-FF9FF9AD46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4113280"/>
        <c:axId val="104114816"/>
      </c:barChart>
      <c:catAx>
        <c:axId val="10411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114816"/>
        <c:crosses val="autoZero"/>
        <c:auto val="1"/>
        <c:lblAlgn val="ctr"/>
        <c:lblOffset val="100"/>
        <c:noMultiLvlLbl val="0"/>
      </c:catAx>
      <c:valAx>
        <c:axId val="1041148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0411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/>
              <a:t>Основные оцениваемые компетентности в данном виде грамотности – это умения, связанные с работой с информацией: её поиском, оценкой, интерпретацией и использованием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Лист1!$DT$3:$DW$3</c:f>
              <c:strCache>
                <c:ptCount val="4"/>
                <c:pt idx="0">
                  <c:v>ЧГ</c:v>
                </c:pt>
                <c:pt idx="1">
                  <c:v>МГ</c:v>
                </c:pt>
                <c:pt idx="2">
                  <c:v>Е-НГ</c:v>
                </c:pt>
                <c:pt idx="3">
                  <c:v>Все виды</c:v>
                </c:pt>
              </c:strCache>
            </c:strRef>
          </c:cat>
          <c:val>
            <c:numRef>
              <c:f>Лист1!$DT$4:$DW$4</c:f>
              <c:numCache>
                <c:formatCode>0%</c:formatCode>
                <c:ptCount val="4"/>
                <c:pt idx="0">
                  <c:v>0.32973280272882327</c:v>
                </c:pt>
                <c:pt idx="1">
                  <c:v>7.5611142694712891E-2</c:v>
                </c:pt>
                <c:pt idx="2">
                  <c:v>0.10346787947697557</c:v>
                </c:pt>
                <c:pt idx="3">
                  <c:v>0.49118817509948848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A-47E4-8FC8-D43E130481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3824384"/>
        <c:axId val="103826176"/>
      </c:barChart>
      <c:catAx>
        <c:axId val="10382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826176"/>
        <c:crosses val="autoZero"/>
        <c:auto val="1"/>
        <c:lblAlgn val="ctr"/>
        <c:lblOffset val="100"/>
        <c:noMultiLvlLbl val="0"/>
      </c:catAx>
      <c:valAx>
        <c:axId val="1038261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0382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Лист3!$H$1</c:f>
              <c:strCache>
                <c:ptCount val="1"/>
                <c:pt idx="0">
                  <c:v>Никогда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Лист3!$G$2:$G$15</c:f>
              <c:strCache>
                <c:ptCount val="14"/>
                <c:pt idx="0">
                  <c:v>Провожу специальный урок по одному или нескольким направлениям ФГ</c:v>
                </c:pt>
                <c:pt idx="1">
                  <c:v>Провожу интегрированное занятие по ФГ с педагогом по другой предметной области</c:v>
                </c:pt>
                <c:pt idx="2">
                  <c:v>Даю комплексное задание по ФГ, подходящее по теме изучения, в рамках урока</c:v>
                </c:pt>
                <c:pt idx="3">
                  <c:v>Даю задание по ФГ для активизации знаний учащихся, мотивации, введения в новую тему</c:v>
                </c:pt>
                <c:pt idx="4">
                  <c:v>Даю задание по ФГ во время урока по обобщению и систематизации знаний</c:v>
                </c:pt>
                <c:pt idx="5">
                  <c:v>Провожу специальное занятие по одному из направлений ФГ во внеурочное время</c:v>
                </c:pt>
                <c:pt idx="6">
                  <c:v>Веду интегрированный курс ФГ (по нескольким направлениям) во внеклассной работе</c:v>
                </c:pt>
                <c:pt idx="7">
                  <c:v>Использую комплексные задания банка для организации проектной работы, в том числе – межпредметной</c:v>
                </c:pt>
                <c:pt idx="8">
                  <c:v>Использую задания по ФГ для проведения викторин, дня науки, экологического марафона, биологического квеста, метапредметных олимпиад и других аналогичных мероприятий</c:v>
                </c:pt>
                <c:pt idx="9">
                  <c:v>Тренирую учащихся в выполнении заданий по ФГ</c:v>
                </c:pt>
                <c:pt idx="10">
                  <c:v>Провожу консультации по подготовке к диагностической/мониторинговой работе по ФГ</c:v>
                </c:pt>
                <c:pt idx="11">
                  <c:v>Провожу внутришкольный мониторинг, используя задания на платформе РЭШ</c:v>
                </c:pt>
                <c:pt idx="12">
                  <c:v>Организую  работу на основе анализа выполнения мониторинговых работ</c:v>
                </c:pt>
                <c:pt idx="13">
                  <c:v>Даю домашнее задание по ФГ для самостоятельной работы</c:v>
                </c:pt>
              </c:strCache>
            </c:strRef>
          </c:cat>
          <c:val>
            <c:numRef>
              <c:f>Лист3!$H$2:$H$15</c:f>
              <c:numCache>
                <c:formatCode>0%</c:formatCode>
                <c:ptCount val="14"/>
                <c:pt idx="0">
                  <c:v>0.12677657760090957</c:v>
                </c:pt>
                <c:pt idx="1">
                  <c:v>0.2961910176236498</c:v>
                </c:pt>
                <c:pt idx="2">
                  <c:v>8.7549744172825475E-2</c:v>
                </c:pt>
                <c:pt idx="3">
                  <c:v>7.4474133030130771E-2</c:v>
                </c:pt>
                <c:pt idx="4">
                  <c:v>7.390562819783969E-2</c:v>
                </c:pt>
                <c:pt idx="5">
                  <c:v>0.2177373507674816</c:v>
                </c:pt>
                <c:pt idx="6">
                  <c:v>0.43433769187038096</c:v>
                </c:pt>
                <c:pt idx="7">
                  <c:v>0.15633882888004549</c:v>
                </c:pt>
                <c:pt idx="8">
                  <c:v>0.12450255827174533</c:v>
                </c:pt>
                <c:pt idx="9">
                  <c:v>0.16429789653212057</c:v>
                </c:pt>
                <c:pt idx="10">
                  <c:v>0.33428084138715192</c:v>
                </c:pt>
                <c:pt idx="11">
                  <c:v>0.36441159749857882</c:v>
                </c:pt>
                <c:pt idx="12">
                  <c:v>0.23536100056850484</c:v>
                </c:pt>
                <c:pt idx="13">
                  <c:v>0.19670267197271177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30-4620-BFC9-BCD9D47F5CA0}"/>
            </c:ext>
          </c:extLst>
        </c:ser>
        <c:ser>
          <c:idx val="1"/>
          <c:order val="1"/>
          <c:tx>
            <c:strRef>
              <c:f>Лист3!$I$1</c:f>
              <c:strCache>
                <c:ptCount val="1"/>
                <c:pt idx="0">
                  <c:v>Очень редко 1-2 раза в полугодие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Лист3!$G$2:$G$15</c:f>
              <c:strCache>
                <c:ptCount val="14"/>
                <c:pt idx="0">
                  <c:v>Провожу специальный урок по одному или нескольким направлениям ФГ</c:v>
                </c:pt>
                <c:pt idx="1">
                  <c:v>Провожу интегрированное занятие по ФГ с педагогом по другой предметной области</c:v>
                </c:pt>
                <c:pt idx="2">
                  <c:v>Даю комплексное задание по ФГ, подходящее по теме изучения, в рамках урока</c:v>
                </c:pt>
                <c:pt idx="3">
                  <c:v>Даю задание по ФГ для активизации знаний учащихся, мотивации, введения в новую тему</c:v>
                </c:pt>
                <c:pt idx="4">
                  <c:v>Даю задание по ФГ во время урока по обобщению и систематизации знаний</c:v>
                </c:pt>
                <c:pt idx="5">
                  <c:v>Провожу специальное занятие по одному из направлений ФГ во внеурочное время</c:v>
                </c:pt>
                <c:pt idx="6">
                  <c:v>Веду интегрированный курс ФГ (по нескольким направлениям) во внеклассной работе</c:v>
                </c:pt>
                <c:pt idx="7">
                  <c:v>Использую комплексные задания банка для организации проектной работы, в том числе – межпредметной</c:v>
                </c:pt>
                <c:pt idx="8">
                  <c:v>Использую задания по ФГ для проведения викторин, дня науки, экологического марафона, биологического квеста, метапредметных олимпиад и других аналогичных мероприятий</c:v>
                </c:pt>
                <c:pt idx="9">
                  <c:v>Тренирую учащихся в выполнении заданий по ФГ</c:v>
                </c:pt>
                <c:pt idx="10">
                  <c:v>Провожу консультации по подготовке к диагностической/мониторинговой работе по ФГ</c:v>
                </c:pt>
                <c:pt idx="11">
                  <c:v>Провожу внутришкольный мониторинг, используя задания на платформе РЭШ</c:v>
                </c:pt>
                <c:pt idx="12">
                  <c:v>Организую  работу на основе анализа выполнения мониторинговых работ</c:v>
                </c:pt>
                <c:pt idx="13">
                  <c:v>Даю домашнее задание по ФГ для самостоятельной работы</c:v>
                </c:pt>
              </c:strCache>
            </c:strRef>
          </c:cat>
          <c:val>
            <c:numRef>
              <c:f>Лист3!$I$2:$I$15</c:f>
              <c:numCache>
                <c:formatCode>0%</c:formatCode>
                <c:ptCount val="14"/>
                <c:pt idx="0">
                  <c:v>0.27515633882888002</c:v>
                </c:pt>
                <c:pt idx="1">
                  <c:v>0.39169982944855031</c:v>
                </c:pt>
                <c:pt idx="2">
                  <c:v>0.2660602615122229</c:v>
                </c:pt>
                <c:pt idx="3">
                  <c:v>0.21887436043206374</c:v>
                </c:pt>
                <c:pt idx="4">
                  <c:v>0.20750426378624223</c:v>
                </c:pt>
                <c:pt idx="5">
                  <c:v>0.25639567936327462</c:v>
                </c:pt>
                <c:pt idx="6">
                  <c:v>0.19044911881750998</c:v>
                </c:pt>
                <c:pt idx="7">
                  <c:v>0.3229107447413303</c:v>
                </c:pt>
                <c:pt idx="8">
                  <c:v>0.33712336554860728</c:v>
                </c:pt>
                <c:pt idx="9">
                  <c:v>0.25696418419556571</c:v>
                </c:pt>
                <c:pt idx="10">
                  <c:v>0.24559408754974424</c:v>
                </c:pt>
                <c:pt idx="11">
                  <c:v>0.2808413871517908</c:v>
                </c:pt>
                <c:pt idx="12">
                  <c:v>0.28709494030699262</c:v>
                </c:pt>
                <c:pt idx="13">
                  <c:v>0.30585559977259813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30-4620-BFC9-BCD9D47F5CA0}"/>
            </c:ext>
          </c:extLst>
        </c:ser>
        <c:ser>
          <c:idx val="2"/>
          <c:order val="2"/>
          <c:tx>
            <c:strRef>
              <c:f>Лист3!$J$1</c:f>
              <c:strCache>
                <c:ptCount val="1"/>
                <c:pt idx="0">
                  <c:v>Редко 2-3 раза за триместр/четверть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Лист3!$G$2:$G$15</c:f>
              <c:strCache>
                <c:ptCount val="14"/>
                <c:pt idx="0">
                  <c:v>Провожу специальный урок по одному или нескольким направлениям ФГ</c:v>
                </c:pt>
                <c:pt idx="1">
                  <c:v>Провожу интегрированное занятие по ФГ с педагогом по другой предметной области</c:v>
                </c:pt>
                <c:pt idx="2">
                  <c:v>Даю комплексное задание по ФГ, подходящее по теме изучения, в рамках урока</c:v>
                </c:pt>
                <c:pt idx="3">
                  <c:v>Даю задание по ФГ для активизации знаний учащихся, мотивации, введения в новую тему</c:v>
                </c:pt>
                <c:pt idx="4">
                  <c:v>Даю задание по ФГ во время урока по обобщению и систематизации знаний</c:v>
                </c:pt>
                <c:pt idx="5">
                  <c:v>Провожу специальное занятие по одному из направлений ФГ во внеурочное время</c:v>
                </c:pt>
                <c:pt idx="6">
                  <c:v>Веду интегрированный курс ФГ (по нескольким направлениям) во внеклассной работе</c:v>
                </c:pt>
                <c:pt idx="7">
                  <c:v>Использую комплексные задания банка для организации проектной работы, в том числе – межпредметной</c:v>
                </c:pt>
                <c:pt idx="8">
                  <c:v>Использую задания по ФГ для проведения викторин, дня науки, экологического марафона, биологического квеста, метапредметных олимпиад и других аналогичных мероприятий</c:v>
                </c:pt>
                <c:pt idx="9">
                  <c:v>Тренирую учащихся в выполнении заданий по ФГ</c:v>
                </c:pt>
                <c:pt idx="10">
                  <c:v>Провожу консультации по подготовке к диагностической/мониторинговой работе по ФГ</c:v>
                </c:pt>
                <c:pt idx="11">
                  <c:v>Провожу внутришкольный мониторинг, используя задания на платформе РЭШ</c:v>
                </c:pt>
                <c:pt idx="12">
                  <c:v>Организую  работу на основе анализа выполнения мониторинговых работ</c:v>
                </c:pt>
                <c:pt idx="13">
                  <c:v>Даю домашнее задание по ФГ для самостоятельной работы</c:v>
                </c:pt>
              </c:strCache>
            </c:strRef>
          </c:cat>
          <c:val>
            <c:numRef>
              <c:f>Лист3!$J$2:$J$15</c:f>
              <c:numCache>
                <c:formatCode>0%</c:formatCode>
                <c:ptCount val="14"/>
                <c:pt idx="0">
                  <c:v>0.2961910176236498</c:v>
                </c:pt>
                <c:pt idx="1">
                  <c:v>0.20636725412166007</c:v>
                </c:pt>
                <c:pt idx="2">
                  <c:v>0.31381466742467329</c:v>
                </c:pt>
                <c:pt idx="3">
                  <c:v>0.29221148379761236</c:v>
                </c:pt>
                <c:pt idx="4">
                  <c:v>0.30642410460488928</c:v>
                </c:pt>
                <c:pt idx="5">
                  <c:v>0.25184764070494597</c:v>
                </c:pt>
                <c:pt idx="6">
                  <c:v>0.17851051733939741</c:v>
                </c:pt>
                <c:pt idx="7">
                  <c:v>0.29675952245594089</c:v>
                </c:pt>
                <c:pt idx="8">
                  <c:v>0.31324616259238208</c:v>
                </c:pt>
                <c:pt idx="9">
                  <c:v>0.26890278567367831</c:v>
                </c:pt>
                <c:pt idx="10">
                  <c:v>0.25639567936327462</c:v>
                </c:pt>
                <c:pt idx="11">
                  <c:v>0.21716884593519048</c:v>
                </c:pt>
                <c:pt idx="12">
                  <c:v>0.2694712905059693</c:v>
                </c:pt>
                <c:pt idx="13">
                  <c:v>0.30358158044343381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30-4620-BFC9-BCD9D47F5CA0}"/>
            </c:ext>
          </c:extLst>
        </c:ser>
        <c:ser>
          <c:idx val="3"/>
          <c:order val="3"/>
          <c:tx>
            <c:strRef>
              <c:f>Лист3!$K$1</c:f>
              <c:strCache>
                <c:ptCount val="1"/>
                <c:pt idx="0">
                  <c:v>Часто не менее 3х раз в месяц и чаще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Лист3!$G$2:$G$15</c:f>
              <c:strCache>
                <c:ptCount val="14"/>
                <c:pt idx="0">
                  <c:v>Провожу специальный урок по одному или нескольким направлениям ФГ</c:v>
                </c:pt>
                <c:pt idx="1">
                  <c:v>Провожу интегрированное занятие по ФГ с педагогом по другой предметной области</c:v>
                </c:pt>
                <c:pt idx="2">
                  <c:v>Даю комплексное задание по ФГ, подходящее по теме изучения, в рамках урока</c:v>
                </c:pt>
                <c:pt idx="3">
                  <c:v>Даю задание по ФГ для активизации знаний учащихся, мотивации, введения в новую тему</c:v>
                </c:pt>
                <c:pt idx="4">
                  <c:v>Даю задание по ФГ во время урока по обобщению и систематизации знаний</c:v>
                </c:pt>
                <c:pt idx="5">
                  <c:v>Провожу специальное занятие по одному из направлений ФГ во внеурочное время</c:v>
                </c:pt>
                <c:pt idx="6">
                  <c:v>Веду интегрированный курс ФГ (по нескольким направлениям) во внеклассной работе</c:v>
                </c:pt>
                <c:pt idx="7">
                  <c:v>Использую комплексные задания банка для организации проектной работы, в том числе – межпредметной</c:v>
                </c:pt>
                <c:pt idx="8">
                  <c:v>Использую задания по ФГ для проведения викторин, дня науки, экологического марафона, биологического квеста, метапредметных олимпиад и других аналогичных мероприятий</c:v>
                </c:pt>
                <c:pt idx="9">
                  <c:v>Тренирую учащихся в выполнении заданий по ФГ</c:v>
                </c:pt>
                <c:pt idx="10">
                  <c:v>Провожу консультации по подготовке к диагностической/мониторинговой работе по ФГ</c:v>
                </c:pt>
                <c:pt idx="11">
                  <c:v>Провожу внутришкольный мониторинг, используя задания на платформе РЭШ</c:v>
                </c:pt>
                <c:pt idx="12">
                  <c:v>Организую  работу на основе анализа выполнения мониторинговых работ</c:v>
                </c:pt>
                <c:pt idx="13">
                  <c:v>Даю домашнее задание по ФГ для самостоятельной работы</c:v>
                </c:pt>
              </c:strCache>
            </c:strRef>
          </c:cat>
          <c:val>
            <c:numRef>
              <c:f>Лист3!$K$2:$K$15</c:f>
              <c:numCache>
                <c:formatCode>0%</c:formatCode>
                <c:ptCount val="14"/>
                <c:pt idx="0">
                  <c:v>0.1557703240477544</c:v>
                </c:pt>
                <c:pt idx="1">
                  <c:v>7.4474133030130771E-2</c:v>
                </c:pt>
                <c:pt idx="2">
                  <c:v>0.22967595224559406</c:v>
                </c:pt>
                <c:pt idx="3">
                  <c:v>0.2888004548038659</c:v>
                </c:pt>
                <c:pt idx="4">
                  <c:v>0.29221148379761236</c:v>
                </c:pt>
                <c:pt idx="5">
                  <c:v>0.16827743035815804</c:v>
                </c:pt>
                <c:pt idx="6">
                  <c:v>0.11768050028425243</c:v>
                </c:pt>
                <c:pt idx="7">
                  <c:v>0.16941444002274025</c:v>
                </c:pt>
                <c:pt idx="8">
                  <c:v>0.17453098351335988</c:v>
                </c:pt>
                <c:pt idx="9">
                  <c:v>0.22001137009664581</c:v>
                </c:pt>
                <c:pt idx="10">
                  <c:v>0.12222853894258104</c:v>
                </c:pt>
                <c:pt idx="11">
                  <c:v>0.1046048891415577</c:v>
                </c:pt>
                <c:pt idx="12">
                  <c:v>0.16372939169982947</c:v>
                </c:pt>
                <c:pt idx="13">
                  <c:v>0.152359295054008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30-4620-BFC9-BCD9D47F5CA0}"/>
            </c:ext>
          </c:extLst>
        </c:ser>
        <c:ser>
          <c:idx val="4"/>
          <c:order val="4"/>
          <c:tx>
            <c:strRef>
              <c:f>Лист3!$L$1</c:f>
              <c:strCache>
                <c:ptCount val="1"/>
                <c:pt idx="0">
                  <c:v>Всегда систематически еженедельно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Лист3!$G$2:$G$15</c:f>
              <c:strCache>
                <c:ptCount val="14"/>
                <c:pt idx="0">
                  <c:v>Провожу специальный урок по одному или нескольким направлениям ФГ</c:v>
                </c:pt>
                <c:pt idx="1">
                  <c:v>Провожу интегрированное занятие по ФГ с педагогом по другой предметной области</c:v>
                </c:pt>
                <c:pt idx="2">
                  <c:v>Даю комплексное задание по ФГ, подходящее по теме изучения, в рамках урока</c:v>
                </c:pt>
                <c:pt idx="3">
                  <c:v>Даю задание по ФГ для активизации знаний учащихся, мотивации, введения в новую тему</c:v>
                </c:pt>
                <c:pt idx="4">
                  <c:v>Даю задание по ФГ во время урока по обобщению и систематизации знаний</c:v>
                </c:pt>
                <c:pt idx="5">
                  <c:v>Провожу специальное занятие по одному из направлений ФГ во внеурочное время</c:v>
                </c:pt>
                <c:pt idx="6">
                  <c:v>Веду интегрированный курс ФГ (по нескольким направлениям) во внеклассной работе</c:v>
                </c:pt>
                <c:pt idx="7">
                  <c:v>Использую комплексные задания банка для организации проектной работы, в том числе – межпредметной</c:v>
                </c:pt>
                <c:pt idx="8">
                  <c:v>Использую задания по ФГ для проведения викторин, дня науки, экологического марафона, биологического квеста, метапредметных олимпиад и других аналогичных мероприятий</c:v>
                </c:pt>
                <c:pt idx="9">
                  <c:v>Тренирую учащихся в выполнении заданий по ФГ</c:v>
                </c:pt>
                <c:pt idx="10">
                  <c:v>Провожу консультации по подготовке к диагностической/мониторинговой работе по ФГ</c:v>
                </c:pt>
                <c:pt idx="11">
                  <c:v>Провожу внутришкольный мониторинг, используя задания на платформе РЭШ</c:v>
                </c:pt>
                <c:pt idx="12">
                  <c:v>Организую  работу на основе анализа выполнения мониторинговых работ</c:v>
                </c:pt>
                <c:pt idx="13">
                  <c:v>Даю домашнее задание по ФГ для самостоятельной работы</c:v>
                </c:pt>
              </c:strCache>
            </c:strRef>
          </c:cat>
          <c:val>
            <c:numRef>
              <c:f>Лист3!$L$2:$L$15</c:f>
              <c:numCache>
                <c:formatCode>0%</c:formatCode>
                <c:ptCount val="14"/>
                <c:pt idx="0">
                  <c:v>0.14610574189880618</c:v>
                </c:pt>
                <c:pt idx="1">
                  <c:v>3.12677657760091E-2</c:v>
                </c:pt>
                <c:pt idx="2">
                  <c:v>0.10289937464468447</c:v>
                </c:pt>
                <c:pt idx="3">
                  <c:v>0.12563956793632747</c:v>
                </c:pt>
                <c:pt idx="4">
                  <c:v>0.1199545196134167</c:v>
                </c:pt>
                <c:pt idx="5">
                  <c:v>0.10574189880613988</c:v>
                </c:pt>
                <c:pt idx="6">
                  <c:v>7.9022171688459361E-2</c:v>
                </c:pt>
                <c:pt idx="7">
                  <c:v>5.4576463899943167E-2</c:v>
                </c:pt>
                <c:pt idx="8">
                  <c:v>5.0596930073905644E-2</c:v>
                </c:pt>
                <c:pt idx="9">
                  <c:v>8.9823763501989784E-2</c:v>
                </c:pt>
                <c:pt idx="10">
                  <c:v>4.1500852757248435E-2</c:v>
                </c:pt>
                <c:pt idx="11">
                  <c:v>3.2973280272882328E-2</c:v>
                </c:pt>
                <c:pt idx="12">
                  <c:v>4.4343376918703818E-2</c:v>
                </c:pt>
                <c:pt idx="13">
                  <c:v>4.1500852757248435E-2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30-4620-BFC9-BCD9D47F5C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4175488"/>
        <c:axId val="104177024"/>
      </c:barChart>
      <c:catAx>
        <c:axId val="104175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177024"/>
        <c:crosses val="autoZero"/>
        <c:auto val="1"/>
        <c:lblAlgn val="ctr"/>
        <c:lblOffset val="100"/>
        <c:noMultiLvlLbl val="0"/>
      </c:catAx>
      <c:valAx>
        <c:axId val="1041770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10417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Лист4!$G$1</c:f>
              <c:strCache>
                <c:ptCount val="1"/>
                <c:pt idx="0">
                  <c:v>Полезно для всех предметов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Лист4!$F$2:$F$16</c:f>
              <c:strCache>
                <c:ptCount val="15"/>
                <c:pt idx="0">
                  <c:v>поиск информации в Интернете</c:v>
                </c:pt>
                <c:pt idx="1">
                  <c:v>анализ информации из разных источников</c:v>
                </c:pt>
                <c:pt idx="2">
                  <c:v>демонстрация учеником смысла утверждения, термина и т.п. с помощью рисунка, аналогий или ассоциаций</c:v>
                </c:pt>
                <c:pt idx="3">
                  <c:v>работа с учебником</c:v>
                </c:pt>
                <c:pt idx="4">
                  <c:v>самостоятельное составление опорного конспекта</c:v>
                </c:pt>
                <c:pt idx="5">
                  <c:v>пояснение идеи с помощью схемы</c:v>
                </c:pt>
                <c:pt idx="6">
                  <c:v>проведение учебного исследования на основе инструктивных материалов</c:v>
                </c:pt>
                <c:pt idx="7">
                  <c:v>решение задачи другим способом</c:v>
                </c:pt>
                <c:pt idx="8">
                  <c:v>выполнение преобразований (текста, формулы, выражений, высказываний и т.п.)</c:v>
                </c:pt>
                <c:pt idx="9">
                  <c:v>анализ кейса</c:v>
                </c:pt>
                <c:pt idx="10">
                  <c:v>групповая работа по обнаружению и установлению внутри- или межпредметных связей </c:v>
                </c:pt>
                <c:pt idx="11">
                  <c:v>групповая работа по выявлению новых областей применимости изученного</c:v>
                </c:pt>
                <c:pt idx="12">
                  <c:v>решение моральной дилеммы: «Как поступить?»</c:v>
                </c:pt>
                <c:pt idx="13">
                  <c:v>выполнение тренировочных заданий, работа с тренажёром</c:v>
                </c:pt>
                <c:pt idx="14">
                  <c:v>работа в группе по взаимооценке результатов выполнения задания на основе имеющихся критериев</c:v>
                </c:pt>
              </c:strCache>
            </c:strRef>
          </c:cat>
          <c:val>
            <c:numRef>
              <c:f>Лист4!$G$2:$G$16</c:f>
              <c:numCache>
                <c:formatCode>0%</c:formatCode>
                <c:ptCount val="15"/>
                <c:pt idx="0">
                  <c:v>0.62364980102330891</c:v>
                </c:pt>
                <c:pt idx="1">
                  <c:v>0.71233655486071623</c:v>
                </c:pt>
                <c:pt idx="2">
                  <c:v>0.62023877202956235</c:v>
                </c:pt>
                <c:pt idx="3">
                  <c:v>0.68447981807845382</c:v>
                </c:pt>
                <c:pt idx="4">
                  <c:v>0.61227970437748735</c:v>
                </c:pt>
                <c:pt idx="5">
                  <c:v>0.56623081296191013</c:v>
                </c:pt>
                <c:pt idx="6">
                  <c:v>0.48209209778283124</c:v>
                </c:pt>
                <c:pt idx="7">
                  <c:v>0.41216600341102899</c:v>
                </c:pt>
                <c:pt idx="8">
                  <c:v>0.48834565093803295</c:v>
                </c:pt>
                <c:pt idx="9">
                  <c:v>0.5838544627629334</c:v>
                </c:pt>
                <c:pt idx="10">
                  <c:v>0.68789084707220027</c:v>
                </c:pt>
                <c:pt idx="11">
                  <c:v>0.67595224559408773</c:v>
                </c:pt>
                <c:pt idx="12">
                  <c:v>0.52586696986924364</c:v>
                </c:pt>
                <c:pt idx="13">
                  <c:v>0.59295054007959069</c:v>
                </c:pt>
                <c:pt idx="14">
                  <c:v>0.65264354747015374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AE-4608-9504-97D83173D5D1}"/>
            </c:ext>
          </c:extLst>
        </c:ser>
        <c:ser>
          <c:idx val="1"/>
          <c:order val="1"/>
          <c:tx>
            <c:strRef>
              <c:f>Лист4!$H$1</c:f>
              <c:strCache>
                <c:ptCount val="1"/>
                <c:pt idx="0">
                  <c:v>Полезна только для отдельных предметов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Лист4!$F$2:$F$16</c:f>
              <c:strCache>
                <c:ptCount val="15"/>
                <c:pt idx="0">
                  <c:v>поиск информации в Интернете</c:v>
                </c:pt>
                <c:pt idx="1">
                  <c:v>анализ информации из разных источников</c:v>
                </c:pt>
                <c:pt idx="2">
                  <c:v>демонстрация учеником смысла утверждения, термина и т.п. с помощью рисунка, аналогий или ассоциаций</c:v>
                </c:pt>
                <c:pt idx="3">
                  <c:v>работа с учебником</c:v>
                </c:pt>
                <c:pt idx="4">
                  <c:v>самостоятельное составление опорного конспекта</c:v>
                </c:pt>
                <c:pt idx="5">
                  <c:v>пояснение идеи с помощью схемы</c:v>
                </c:pt>
                <c:pt idx="6">
                  <c:v>проведение учебного исследования на основе инструктивных материалов</c:v>
                </c:pt>
                <c:pt idx="7">
                  <c:v>решение задачи другим способом</c:v>
                </c:pt>
                <c:pt idx="8">
                  <c:v>выполнение преобразований (текста, формулы, выражений, высказываний и т.п.)</c:v>
                </c:pt>
                <c:pt idx="9">
                  <c:v>анализ кейса</c:v>
                </c:pt>
                <c:pt idx="10">
                  <c:v>групповая работа по обнаружению и установлению внутри- или межпредметных связей </c:v>
                </c:pt>
                <c:pt idx="11">
                  <c:v>групповая работа по выявлению новых областей применимости изученного</c:v>
                </c:pt>
                <c:pt idx="12">
                  <c:v>решение моральной дилеммы: «Как поступить?»</c:v>
                </c:pt>
                <c:pt idx="13">
                  <c:v>выполнение тренировочных заданий, работа с тренажёром</c:v>
                </c:pt>
                <c:pt idx="14">
                  <c:v>работа в группе по взаимооценке результатов выполнения задания на основе имеющихся критериев</c:v>
                </c:pt>
              </c:strCache>
            </c:strRef>
          </c:cat>
          <c:val>
            <c:numRef>
              <c:f>Лист4!$H$2:$H$16</c:f>
              <c:numCache>
                <c:formatCode>0%</c:formatCode>
                <c:ptCount val="15"/>
                <c:pt idx="0">
                  <c:v>0.28709494030699262</c:v>
                </c:pt>
                <c:pt idx="1">
                  <c:v>0.25810119386014785</c:v>
                </c:pt>
                <c:pt idx="2">
                  <c:v>0.34735645252984654</c:v>
                </c:pt>
                <c:pt idx="3">
                  <c:v>0.26264923251847627</c:v>
                </c:pt>
                <c:pt idx="4">
                  <c:v>0.3467879476975555</c:v>
                </c:pt>
                <c:pt idx="5">
                  <c:v>0.40704945992040931</c:v>
                </c:pt>
                <c:pt idx="6">
                  <c:v>0.4775440591245026</c:v>
                </c:pt>
                <c:pt idx="7">
                  <c:v>0.55940875497441733</c:v>
                </c:pt>
                <c:pt idx="8">
                  <c:v>0.48322910744741332</c:v>
                </c:pt>
                <c:pt idx="9">
                  <c:v>0.37009664582148954</c:v>
                </c:pt>
                <c:pt idx="10">
                  <c:v>0.27401932916429794</c:v>
                </c:pt>
                <c:pt idx="11">
                  <c:v>0.28766344513928371</c:v>
                </c:pt>
                <c:pt idx="12">
                  <c:v>0.40704945992040931</c:v>
                </c:pt>
                <c:pt idx="13">
                  <c:v>0.34906196702671977</c:v>
                </c:pt>
                <c:pt idx="14">
                  <c:v>0.28595793064241048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AE-4608-9504-97D83173D5D1}"/>
            </c:ext>
          </c:extLst>
        </c:ser>
        <c:ser>
          <c:idx val="2"/>
          <c:order val="2"/>
          <c:tx>
            <c:strRef>
              <c:f>Лист4!$I$1</c:f>
              <c:strCache>
                <c:ptCount val="1"/>
                <c:pt idx="0">
                  <c:v>Может оказаться бесполезным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Лист4!$F$2:$F$16</c:f>
              <c:strCache>
                <c:ptCount val="15"/>
                <c:pt idx="0">
                  <c:v>поиск информации в Интернете</c:v>
                </c:pt>
                <c:pt idx="1">
                  <c:v>анализ информации из разных источников</c:v>
                </c:pt>
                <c:pt idx="2">
                  <c:v>демонстрация учеником смысла утверждения, термина и т.п. с помощью рисунка, аналогий или ассоциаций</c:v>
                </c:pt>
                <c:pt idx="3">
                  <c:v>работа с учебником</c:v>
                </c:pt>
                <c:pt idx="4">
                  <c:v>самостоятельное составление опорного конспекта</c:v>
                </c:pt>
                <c:pt idx="5">
                  <c:v>пояснение идеи с помощью схемы</c:v>
                </c:pt>
                <c:pt idx="6">
                  <c:v>проведение учебного исследования на основе инструктивных материалов</c:v>
                </c:pt>
                <c:pt idx="7">
                  <c:v>решение задачи другим способом</c:v>
                </c:pt>
                <c:pt idx="8">
                  <c:v>выполнение преобразований (текста, формулы, выражений, высказываний и т.п.)</c:v>
                </c:pt>
                <c:pt idx="9">
                  <c:v>анализ кейса</c:v>
                </c:pt>
                <c:pt idx="10">
                  <c:v>групповая работа по обнаружению и установлению внутри- или межпредметных связей </c:v>
                </c:pt>
                <c:pt idx="11">
                  <c:v>групповая работа по выявлению новых областей применимости изученного</c:v>
                </c:pt>
                <c:pt idx="12">
                  <c:v>решение моральной дилеммы: «Как поступить?»</c:v>
                </c:pt>
                <c:pt idx="13">
                  <c:v>выполнение тренировочных заданий, работа с тренажёром</c:v>
                </c:pt>
                <c:pt idx="14">
                  <c:v>работа в группе по взаимооценке результатов выполнения задания на основе имеющихся критериев</c:v>
                </c:pt>
              </c:strCache>
            </c:strRef>
          </c:cat>
          <c:val>
            <c:numRef>
              <c:f>Лист4!$I$2:$I$16</c:f>
              <c:numCache>
                <c:formatCode>0%</c:formatCode>
                <c:ptCount val="15"/>
                <c:pt idx="0">
                  <c:v>8.9255258669698731E-2</c:v>
                </c:pt>
                <c:pt idx="1">
                  <c:v>2.9562251279135865E-2</c:v>
                </c:pt>
                <c:pt idx="2">
                  <c:v>3.2404775440591255E-2</c:v>
                </c:pt>
                <c:pt idx="3">
                  <c:v>5.2870949403069918E-2</c:v>
                </c:pt>
                <c:pt idx="4">
                  <c:v>4.0932347924957369E-2</c:v>
                </c:pt>
                <c:pt idx="5">
                  <c:v>2.6719727117680499E-2</c:v>
                </c:pt>
                <c:pt idx="6">
                  <c:v>4.0363843092666295E-2</c:v>
                </c:pt>
                <c:pt idx="7">
                  <c:v>2.8425241614553735E-2</c:v>
                </c:pt>
                <c:pt idx="8">
                  <c:v>2.8425241614553735E-2</c:v>
                </c:pt>
                <c:pt idx="9">
                  <c:v>4.6048891415577019E-2</c:v>
                </c:pt>
                <c:pt idx="10">
                  <c:v>3.8089823763502E-2</c:v>
                </c:pt>
                <c:pt idx="11">
                  <c:v>3.6384309266628771E-2</c:v>
                </c:pt>
                <c:pt idx="12">
                  <c:v>6.7083570210346805E-2</c:v>
                </c:pt>
                <c:pt idx="13">
                  <c:v>5.7987492893689603E-2</c:v>
                </c:pt>
                <c:pt idx="14">
                  <c:v>6.1398521887436074E-2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AE-4608-9504-97D83173D5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2931456"/>
        <c:axId val="102945536"/>
      </c:barChart>
      <c:catAx>
        <c:axId val="102931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945536"/>
        <c:crosses val="autoZero"/>
        <c:auto val="1"/>
        <c:lblAlgn val="ctr"/>
        <c:lblOffset val="100"/>
        <c:noMultiLvlLbl val="0"/>
      </c:catAx>
      <c:valAx>
        <c:axId val="1029455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10293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Учителя просили нас привести примеры ситуаций из повседневной жизни, которые мы могли бы разрешить с помощью новых знаний, полученных на уроках</a:t>
            </a:r>
          </a:p>
        </c:rich>
      </c:tx>
      <c:layout>
        <c:manualLayout>
          <c:xMode val="edge"/>
          <c:yMode val="edge"/>
          <c:x val="0.11569518198834668"/>
          <c:y val="2.31480466055949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Лист1!$JS$3:$JV$3</c:f>
              <c:strCache>
                <c:ptCount val="4"/>
                <c:pt idx="0">
                  <c:v>Полностью не согласен</c:v>
                </c:pt>
                <c:pt idx="1">
                  <c:v>Скорее не согласен</c:v>
                </c:pt>
                <c:pt idx="2">
                  <c:v>Скорее согласен</c:v>
                </c:pt>
                <c:pt idx="3">
                  <c:v>Полностью согласен</c:v>
                </c:pt>
              </c:strCache>
            </c:strRef>
          </c:cat>
          <c:val>
            <c:numRef>
              <c:f>Лист1!$JS$4:$JV$4</c:f>
              <c:numCache>
                <c:formatCode>0%</c:formatCode>
                <c:ptCount val="4"/>
                <c:pt idx="0">
                  <c:v>0.12647121763321204</c:v>
                </c:pt>
                <c:pt idx="1">
                  <c:v>0.28718168200299599</c:v>
                </c:pt>
                <c:pt idx="2">
                  <c:v>0.47699550609886582</c:v>
                </c:pt>
                <c:pt idx="3">
                  <c:v>0.10935159426492616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17-4B84-87CC-5E09391EFB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4478208"/>
        <c:axId val="104479744"/>
      </c:barChart>
      <c:catAx>
        <c:axId val="10447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479744"/>
        <c:crosses val="autoZero"/>
        <c:auto val="1"/>
        <c:lblAlgn val="ctr"/>
        <c:lblOffset val="100"/>
        <c:noMultiLvlLbl val="0"/>
      </c:catAx>
      <c:valAx>
        <c:axId val="1044797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0447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Учителя показывали нам, как их предметы могут быть полезны в повседневной жизни</a:t>
            </a:r>
          </a:p>
        </c:rich>
      </c:tx>
      <c:layout>
        <c:manualLayout>
          <c:xMode val="edge"/>
          <c:yMode val="edge"/>
          <c:x val="0.20213888888888892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Лист1!$JW$3:$JZ$3</c:f>
              <c:strCache>
                <c:ptCount val="4"/>
                <c:pt idx="0">
                  <c:v>Полностью не согласен</c:v>
                </c:pt>
                <c:pt idx="1">
                  <c:v>Скорее не согласен</c:v>
                </c:pt>
                <c:pt idx="2">
                  <c:v>Скорее согласен</c:v>
                </c:pt>
                <c:pt idx="3">
                  <c:v>Полностью согласен</c:v>
                </c:pt>
              </c:strCache>
            </c:strRef>
          </c:cat>
          <c:val>
            <c:numRef>
              <c:f>Лист1!$JW$4:$JZ$4</c:f>
              <c:numCache>
                <c:formatCode>0%</c:formatCode>
                <c:ptCount val="4"/>
                <c:pt idx="0">
                  <c:v>0.10892360368071906</c:v>
                </c:pt>
                <c:pt idx="1">
                  <c:v>0.22704900492189176</c:v>
                </c:pt>
                <c:pt idx="2">
                  <c:v>0.4934731435908411</c:v>
                </c:pt>
                <c:pt idx="3">
                  <c:v>0.17055424780654826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FA-4989-BCE1-7ADB600B1A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4520704"/>
        <c:axId val="104665856"/>
      </c:barChart>
      <c:catAx>
        <c:axId val="10452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665856"/>
        <c:crosses val="autoZero"/>
        <c:auto val="1"/>
        <c:lblAlgn val="ctr"/>
        <c:lblOffset val="100"/>
        <c:noMultiLvlLbl val="0"/>
      </c:catAx>
      <c:valAx>
        <c:axId val="1046658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0452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Учителя давали нам задачи из повседневной жизни и просили нас предложить свои решения в заданной ситуации</a:t>
            </a:r>
          </a:p>
        </c:rich>
      </c:tx>
      <c:layout>
        <c:manualLayout>
          <c:xMode val="edge"/>
          <c:yMode val="edge"/>
          <c:x val="0.13079102292175368"/>
          <c:y val="2.31482461549527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6037837415456216E-2"/>
          <c:y val="0.4635185185185185"/>
          <c:w val="0.93030303710627393"/>
          <c:h val="0.3452004957713619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Лист1!$KA$3:$KD$3</c:f>
              <c:strCache>
                <c:ptCount val="4"/>
                <c:pt idx="0">
                  <c:v>Полностью не согласен</c:v>
                </c:pt>
                <c:pt idx="1">
                  <c:v>Скорее не согласен</c:v>
                </c:pt>
                <c:pt idx="2">
                  <c:v>Скорее согласен</c:v>
                </c:pt>
                <c:pt idx="3">
                  <c:v>Полностью согласен</c:v>
                </c:pt>
              </c:strCache>
            </c:strRef>
          </c:cat>
          <c:val>
            <c:numRef>
              <c:f>Лист1!$KA$4:$KD$4</c:f>
              <c:numCache>
                <c:formatCode>0%</c:formatCode>
                <c:ptCount val="4"/>
                <c:pt idx="0">
                  <c:v>0.11191953777016905</c:v>
                </c:pt>
                <c:pt idx="1">
                  <c:v>0.26321420928739575</c:v>
                </c:pt>
                <c:pt idx="2">
                  <c:v>0.48919323774876955</c:v>
                </c:pt>
                <c:pt idx="3">
                  <c:v>0.1356730151936657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D6-4CE7-BFB0-53DC087BFC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4706816"/>
        <c:axId val="104708352"/>
      </c:barChart>
      <c:catAx>
        <c:axId val="10470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708352"/>
        <c:crosses val="autoZero"/>
        <c:auto val="1"/>
        <c:lblAlgn val="ctr"/>
        <c:lblOffset val="100"/>
        <c:noMultiLvlLbl val="0"/>
      </c:catAx>
      <c:valAx>
        <c:axId val="1047083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0470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6FBCD-F303-4528-89EF-6310AD6BB1B3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2C67D-3B64-4DD7-90D2-BC715D89B5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1DB-9E9F-4CEB-A8ED-48047741BA58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F935-4D9A-4AA4-92F9-EE47283EA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10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1DB-9E9F-4CEB-A8ED-48047741BA58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F935-4D9A-4AA4-92F9-EE47283EA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7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1DB-9E9F-4CEB-A8ED-48047741BA58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F935-4D9A-4AA4-92F9-EE47283EA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02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1DB-9E9F-4CEB-A8ED-48047741BA58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F935-4D9A-4AA4-92F9-EE47283EA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77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1DB-9E9F-4CEB-A8ED-48047741BA58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F935-4D9A-4AA4-92F9-EE47283EA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08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1DB-9E9F-4CEB-A8ED-48047741BA58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F935-4D9A-4AA4-92F9-EE47283EA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1DB-9E9F-4CEB-A8ED-48047741BA58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F935-4D9A-4AA4-92F9-EE47283EA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86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1DB-9E9F-4CEB-A8ED-48047741BA58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F935-4D9A-4AA4-92F9-EE47283EA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48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1DB-9E9F-4CEB-A8ED-48047741BA58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F935-4D9A-4AA4-92F9-EE47283EA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00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1DB-9E9F-4CEB-A8ED-48047741BA58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F935-4D9A-4AA4-92F9-EE47283EA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41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1DB-9E9F-4CEB-A8ED-48047741BA58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F935-4D9A-4AA4-92F9-EE47283EA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81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011DB-9E9F-4CEB-A8ED-48047741BA58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0F935-4D9A-4AA4-92F9-EE47283EA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93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988551"/>
            <a:ext cx="9144000" cy="23876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Финансовая грамотность: 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анализ результатов диагностической работы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69" y="4289725"/>
            <a:ext cx="5697415" cy="2077669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Рутковская Елена Лазаревна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, руководитель направления «Финансовая грамотность»,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старший научный сотрудник лаборатории социально-гуманитарного общего образования Института стратегии развития образования,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к.п.н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476"/>
            <a:ext cx="12192000" cy="9026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9645" y="104871"/>
            <a:ext cx="11828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Мониторинг формирования функциональной грамотности</a:t>
            </a:r>
          </a:p>
          <a:p>
            <a:pPr algn="ctr"/>
            <a:r>
              <a:rPr lang="ru-RU" sz="2000" i="1" dirty="0">
                <a:solidFill>
                  <a:schemeClr val="bg1"/>
                </a:solidFill>
              </a:rPr>
              <a:t>Калининградская область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8359" y="5876788"/>
            <a:ext cx="6563641" cy="9812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C5E85D-83D4-44C8-A87E-E2EF69AB6E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7272" y="4119802"/>
            <a:ext cx="3895682" cy="12497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119109-C4B1-63E2-D10B-C0AB38B13593}"/>
              </a:ext>
            </a:extLst>
          </p:cNvPr>
          <p:cNvSpPr txBox="1"/>
          <p:nvPr/>
        </p:nvSpPr>
        <p:spPr>
          <a:xfrm>
            <a:off x="5465806" y="5915306"/>
            <a:ext cx="61536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2060"/>
                </a:solidFill>
              </a:rPr>
              <a:t>15 января 2024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94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D841A-EA43-4C23-A25B-8FC0A5E06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361"/>
            <a:ext cx="11201400" cy="1477328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>
                <a:solidFill>
                  <a:srgbClr val="002060"/>
                </a:solidFill>
              </a:rPr>
              <a:t>Исследование компетентности учителей  в формировании и оценке функциональной грамотности. Педагогический кейс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D4AE13-C3BA-4889-A700-91192C462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9332934" cy="319731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Инструментарий исследования состоит их двух частей. </a:t>
            </a:r>
          </a:p>
          <a:p>
            <a:r>
              <a:rPr lang="ru-RU" u="sng" dirty="0"/>
              <a:t>1 часть</a:t>
            </a:r>
            <a:r>
              <a:rPr lang="ru-RU" dirty="0"/>
              <a:t>. Диагностическая работа состоит для каждого учителя из двух блоков: (один блок по читательской грамотности, второй по естественно-научной, математической грамотности или по глобальным компетенциям). Время выполнения блока 20 мин, общее время выполнения 40 мин.</a:t>
            </a:r>
          </a:p>
          <a:p>
            <a:r>
              <a:rPr lang="ru-RU" dirty="0"/>
              <a:t>Вариант 1 — учителя естественно-научных предметов;</a:t>
            </a:r>
          </a:p>
          <a:p>
            <a:r>
              <a:rPr lang="ru-RU" dirty="0"/>
              <a:t>Вариант 2 — учителя русского языка и литературы</a:t>
            </a:r>
          </a:p>
          <a:p>
            <a:r>
              <a:rPr lang="ru-RU" dirty="0"/>
              <a:t>Вариант 3 — учителя математики</a:t>
            </a:r>
          </a:p>
          <a:p>
            <a:r>
              <a:rPr lang="ru-RU" u="sng" dirty="0"/>
              <a:t>2 часть</a:t>
            </a:r>
            <a:r>
              <a:rPr lang="ru-RU" dirty="0"/>
              <a:t>. </a:t>
            </a:r>
            <a:r>
              <a:rPr lang="ru-RU" dirty="0">
                <a:highlight>
                  <a:srgbClr val="FFFF00"/>
                </a:highlight>
              </a:rPr>
              <a:t>Педагогический кейс </a:t>
            </a:r>
            <a:r>
              <a:rPr lang="ru-RU" dirty="0"/>
              <a:t>и Анкета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260F96-7516-6B9E-AEFA-D9A670454E4C}"/>
              </a:ext>
            </a:extLst>
          </p:cNvPr>
          <p:cNvSpPr txBox="1"/>
          <p:nvPr/>
        </p:nvSpPr>
        <p:spPr>
          <a:xfrm>
            <a:off x="3407080" y="5548689"/>
            <a:ext cx="8135654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Анализ содержания и результатов выполнения заданий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Рекомендации учителей по оказанию индивидуальной поддержки учащихся с разным уровнем функциональной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1722836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0E105-900B-3063-3C0C-095E119A4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C1CC4A-46EE-F82F-25B7-5641D1BF3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451FCB-41A9-4BF6-2334-BCBB62736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30" y="87682"/>
            <a:ext cx="10741472" cy="66181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8A7AB2-BBDC-3ACF-64C2-CEEBE521521F}"/>
              </a:ext>
            </a:extLst>
          </p:cNvPr>
          <p:cNvSpPr txBox="1"/>
          <p:nvPr/>
        </p:nvSpPr>
        <p:spPr>
          <a:xfrm>
            <a:off x="4056346" y="87682"/>
            <a:ext cx="8135654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Анализ содержания и результатов выполнения комплексного задания «Климатический магазин»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/>
              <a:t>Рекомендации учителей по оказанию индивидуальной поддержки учащихся с разным уровнем функциональной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2144374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BDA40-E9FC-CCDA-2B0D-C65ECAF9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Педагогический кейс: результаты</a:t>
            </a:r>
          </a:p>
        </p:txBody>
      </p:sp>
      <p:pic>
        <p:nvPicPr>
          <p:cNvPr id="7" name="Объект 6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EF96461B-2AF6-AE14-B029-B947FFB33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2" y="1962512"/>
            <a:ext cx="7574692" cy="482205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B75288-E253-7768-D032-1C6F7678D12B}"/>
              </a:ext>
            </a:extLst>
          </p:cNvPr>
          <p:cNvSpPr txBox="1"/>
          <p:nvPr/>
        </p:nvSpPr>
        <p:spPr>
          <a:xfrm>
            <a:off x="838199" y="1343818"/>
            <a:ext cx="10515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1. Для формирования и оценки какой составляющей функциональной грамотности предназначены задания блока «Климатический магазин»?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66B17F-8732-5E14-4F26-40E2404223AD}"/>
              </a:ext>
            </a:extLst>
          </p:cNvPr>
          <p:cNvSpPr txBox="1"/>
          <p:nvPr/>
        </p:nvSpPr>
        <p:spPr>
          <a:xfrm>
            <a:off x="7908324" y="3004306"/>
            <a:ext cx="428367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Финансовая грамотность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(45%)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Естественно-научная грамотность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(30%)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Читательская грамотность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(17%)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Математическая грамотность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(8%)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42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BDA40-E9FC-CCDA-2B0D-C65ECAF9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Педагогический кейс: результаты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75288-E253-7768-D032-1C6F7678D12B}"/>
              </a:ext>
            </a:extLst>
          </p:cNvPr>
          <p:cNvSpPr txBox="1"/>
          <p:nvPr/>
        </p:nvSpPr>
        <p:spPr>
          <a:xfrm>
            <a:off x="838199" y="1343818"/>
            <a:ext cx="10515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1.2. Для формирования и оценки какой составляющей функциональной грамотности предназначены задания блока «Климатический магазин»?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66B17F-8732-5E14-4F26-40E2404223AD}"/>
              </a:ext>
            </a:extLst>
          </p:cNvPr>
          <p:cNvSpPr txBox="1"/>
          <p:nvPr/>
        </p:nvSpPr>
        <p:spPr>
          <a:xfrm>
            <a:off x="7813040" y="3004306"/>
            <a:ext cx="437895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Финансовая грамотность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%)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Естественно-научная грамотность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%)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Читательская грамотность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%)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Математическая грамотность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(5%)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Изображение выглядит как текст, снимок экрана, программное обеспечение, веб-страница&#10;&#10;Автоматически созданное описание">
            <a:extLst>
              <a:ext uri="{FF2B5EF4-FFF2-40B4-BE49-F238E27FC236}">
                <a16:creationId xmlns:a16="http://schemas.microsoft.com/office/drawing/2014/main" id="{E9590E47-DA2E-DF00-93E3-21E838BF9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7" y="2027930"/>
            <a:ext cx="7638094" cy="4706502"/>
          </a:xfrm>
        </p:spPr>
      </p:pic>
    </p:spTree>
    <p:extLst>
      <p:ext uri="{BB962C8B-B14F-4D97-AF65-F5344CB8AC3E}">
        <p14:creationId xmlns:p14="http://schemas.microsoft.com/office/powerpoint/2010/main" val="4128713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BDA40-E9FC-CCDA-2B0D-C65ECAF9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Педагогический кейс: результаты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75288-E253-7768-D032-1C6F7678D12B}"/>
              </a:ext>
            </a:extLst>
          </p:cNvPr>
          <p:cNvSpPr txBox="1"/>
          <p:nvPr/>
        </p:nvSpPr>
        <p:spPr>
          <a:xfrm>
            <a:off x="838200" y="1218129"/>
            <a:ext cx="10515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1.3. Для формирования и оценки какой составляющей функциональной грамотности предназначены задания блока «Климатический магазин»?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66B17F-8732-5E14-4F26-40E2404223AD}"/>
              </a:ext>
            </a:extLst>
          </p:cNvPr>
          <p:cNvSpPr txBox="1"/>
          <p:nvPr/>
        </p:nvSpPr>
        <p:spPr>
          <a:xfrm>
            <a:off x="7884159" y="3004306"/>
            <a:ext cx="430783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Финансовая грамотность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(27%)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Естественно-научная грамотность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(11%)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Читательская грамотность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(7%)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Математическая грамотность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(56%)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Изображение выглядит как текст, снимок экрана, число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7D5711AA-5607-B15B-B1E1-79D8A76B4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4" y="2028965"/>
            <a:ext cx="7869736" cy="4618970"/>
          </a:xfrm>
        </p:spPr>
      </p:pic>
    </p:spTree>
    <p:extLst>
      <p:ext uri="{BB962C8B-B14F-4D97-AF65-F5344CB8AC3E}">
        <p14:creationId xmlns:p14="http://schemas.microsoft.com/office/powerpoint/2010/main" val="3861636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BDA40-E9FC-CCDA-2B0D-C65ECAF9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Педагогический кейс: результаты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75288-E253-7768-D032-1C6F7678D12B}"/>
              </a:ext>
            </a:extLst>
          </p:cNvPr>
          <p:cNvSpPr txBox="1"/>
          <p:nvPr/>
        </p:nvSpPr>
        <p:spPr>
          <a:xfrm>
            <a:off x="838200" y="1204565"/>
            <a:ext cx="10515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1.4. Для формирования и оценки какой составляющей функциональной грамотности предназначены задания блока «Климатический магазин»?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66B17F-8732-5E14-4F26-40E2404223AD}"/>
              </a:ext>
            </a:extLst>
          </p:cNvPr>
          <p:cNvSpPr txBox="1"/>
          <p:nvPr/>
        </p:nvSpPr>
        <p:spPr>
          <a:xfrm>
            <a:off x="7924799" y="3004306"/>
            <a:ext cx="426719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Финансовая грамотность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%)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Естественно-научная грамотность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%)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Читательская грамотность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(14%)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Математическая грамотность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Изображение выглядит как текст, снимок экрана, число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B2ECF6EC-AA62-6472-5CDB-747E81E74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66" y="2028965"/>
            <a:ext cx="7754085" cy="4810780"/>
          </a:xfrm>
        </p:spPr>
      </p:pic>
    </p:spTree>
    <p:extLst>
      <p:ext uri="{BB962C8B-B14F-4D97-AF65-F5344CB8AC3E}">
        <p14:creationId xmlns:p14="http://schemas.microsoft.com/office/powerpoint/2010/main" val="3098889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BDA40-E9FC-CCDA-2B0D-C65ECAF9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Педагогический кейс: результаты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75288-E253-7768-D032-1C6F7678D12B}"/>
              </a:ext>
            </a:extLst>
          </p:cNvPr>
          <p:cNvSpPr txBox="1"/>
          <p:nvPr/>
        </p:nvSpPr>
        <p:spPr>
          <a:xfrm>
            <a:off x="838200" y="1201497"/>
            <a:ext cx="10515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1.5. Для формирования и оценки какой составляющей функциональной грамотности предназначены задания блока «Климатический магазин»?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66B17F-8732-5E14-4F26-40E2404223AD}"/>
              </a:ext>
            </a:extLst>
          </p:cNvPr>
          <p:cNvSpPr txBox="1"/>
          <p:nvPr/>
        </p:nvSpPr>
        <p:spPr>
          <a:xfrm>
            <a:off x="8004973" y="3004305"/>
            <a:ext cx="432815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Финансовая грамотность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(48%)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Естественно-научная грамотность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(20%)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Читательская грамотность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%)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Математическая грамотность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Изображение выглядит как текст, снимок экрана, Шрифт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8F257C9D-4EBE-8292-CD78-A07B4340C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83" y="1950755"/>
            <a:ext cx="7801890" cy="4507759"/>
          </a:xfrm>
        </p:spPr>
      </p:pic>
    </p:spTree>
    <p:extLst>
      <p:ext uri="{BB962C8B-B14F-4D97-AF65-F5344CB8AC3E}">
        <p14:creationId xmlns:p14="http://schemas.microsoft.com/office/powerpoint/2010/main" val="1373703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BDA40-E9FC-CCDA-2B0D-C65ECAF9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Педагогический кейс: результаты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75288-E253-7768-D032-1C6F7678D12B}"/>
              </a:ext>
            </a:extLst>
          </p:cNvPr>
          <p:cNvSpPr txBox="1"/>
          <p:nvPr/>
        </p:nvSpPr>
        <p:spPr>
          <a:xfrm>
            <a:off x="838200" y="1092065"/>
            <a:ext cx="10515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1.6. Для формирования и оценки какой составляющей функциональной грамотности предназначены задания блока «Климатический магазин»?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66B17F-8732-5E14-4F26-40E2404223AD}"/>
              </a:ext>
            </a:extLst>
          </p:cNvPr>
          <p:cNvSpPr txBox="1"/>
          <p:nvPr/>
        </p:nvSpPr>
        <p:spPr>
          <a:xfrm>
            <a:off x="7924800" y="3004306"/>
            <a:ext cx="426719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Финансовая грамотность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(46%)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Естественно-научная грамотность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(23%)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Читательская грамотность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%)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Математическая грамотность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(8%)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Изображение выглядит как текст, снимок экрана, Шрифт, алгебра&#10;&#10;Автоматически созданное описание">
            <a:extLst>
              <a:ext uri="{FF2B5EF4-FFF2-40B4-BE49-F238E27FC236}">
                <a16:creationId xmlns:a16="http://schemas.microsoft.com/office/drawing/2014/main" id="{55FE9CB5-98B1-092B-2F0F-5FC5CBD6B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05" y="1738396"/>
            <a:ext cx="7632795" cy="4695568"/>
          </a:xfrm>
        </p:spPr>
      </p:pic>
    </p:spTree>
    <p:extLst>
      <p:ext uri="{BB962C8B-B14F-4D97-AF65-F5344CB8AC3E}">
        <p14:creationId xmlns:p14="http://schemas.microsoft.com/office/powerpoint/2010/main" val="3182916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15416B-E88E-1E4C-D944-CD09CEEF4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Педагогический кейс: результаты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9CADF20-D02E-9F07-C8C5-199FCE093D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8" y="1943719"/>
          <a:ext cx="10515600" cy="47853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118657">
                  <a:extLst>
                    <a:ext uri="{9D8B030D-6E8A-4147-A177-3AD203B41FA5}">
                      <a16:colId xmlns:a16="http://schemas.microsoft.com/office/drawing/2014/main" val="3775230411"/>
                    </a:ext>
                  </a:extLst>
                </a:gridCol>
                <a:gridCol w="2162431">
                  <a:extLst>
                    <a:ext uri="{9D8B030D-6E8A-4147-A177-3AD203B41FA5}">
                      <a16:colId xmlns:a16="http://schemas.microsoft.com/office/drawing/2014/main" val="1470599973"/>
                    </a:ext>
                  </a:extLst>
                </a:gridCol>
                <a:gridCol w="2234512">
                  <a:extLst>
                    <a:ext uri="{9D8B030D-6E8A-4147-A177-3AD203B41FA5}">
                      <a16:colId xmlns:a16="http://schemas.microsoft.com/office/drawing/2014/main" val="37987478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</a:rPr>
                        <a:t>Вывод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</a:rPr>
                        <a:t>Можно сделать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</a:rPr>
                        <a:t>Нельзя сделать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5640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effectLst/>
                        </a:rPr>
                        <a:t>1. Блок «Климатический магазин» позволяет оценить только один компонент функциональной грамотности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SzPts val="1800"/>
                        <a:buFontTx/>
                        <a:buNone/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42%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800"/>
                        </a:spcAft>
                        <a:buSzPts val="1800"/>
                        <a:buFontTx/>
                        <a:buNone/>
                      </a:pPr>
                      <a:r>
                        <a:rPr lang="en-US" sz="2400" kern="1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58%</a:t>
                      </a:r>
                      <a:endParaRPr lang="ru-RU" sz="2400" kern="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0084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effectLst/>
                        </a:rPr>
                        <a:t>2. В рамках блока «Климатический магазин», направленного на оценку одного компонента функциональной грамотности, встречаются задания, для выполнения которых необходимы компетенции других компонентов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SzPts val="1800"/>
                        <a:buFontTx/>
                        <a:buNone/>
                      </a:pPr>
                      <a:r>
                        <a:rPr lang="en-US" sz="2400" kern="1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2400" kern="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800"/>
                        </a:spcAft>
                        <a:buSzPts val="1800"/>
                        <a:buFontTx/>
                        <a:buNone/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4858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2000" kern="0">
                          <a:effectLst/>
                        </a:rPr>
                        <a:t>3. Блок «Климатический магазин» не подходит для оценки и формирования функциональной грамотности, потому что его нельзя чётко отнести к определённому компоненту функциональной грамотности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SzPts val="1800"/>
                        <a:buFontTx/>
                        <a:buNone/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800"/>
                        </a:spcAft>
                        <a:buSzPts val="1800"/>
                        <a:buFontTx/>
                        <a:buNone/>
                      </a:pPr>
                      <a:r>
                        <a:rPr lang="en-US" sz="2400" kern="1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2400" kern="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1187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effectLst/>
                        </a:rPr>
                        <a:t>4. При анализе заданий необходимо выделить цель (объект) оценки и средства, необходимые для его выполнения.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SzPts val="1800"/>
                        <a:buFontTx/>
                        <a:buNone/>
                      </a:pPr>
                      <a:r>
                        <a:rPr lang="en-US" sz="2400" kern="1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88%</a:t>
                      </a:r>
                      <a:endParaRPr lang="ru-RU" sz="2400" kern="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800"/>
                        </a:spcAft>
                        <a:buSzPts val="1800"/>
                        <a:buFontTx/>
                        <a:buNone/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84532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696BE63-5EFC-D03F-EAEC-238C5B3FA9A5}"/>
              </a:ext>
            </a:extLst>
          </p:cNvPr>
          <p:cNvSpPr txBox="1"/>
          <p:nvPr/>
        </p:nvSpPr>
        <p:spPr>
          <a:xfrm>
            <a:off x="838198" y="1099680"/>
            <a:ext cx="10515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1. Какие выводы можно сделать по результатам анализа блока «Климатический магазин», а какие – нет?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509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15416B-E88E-1E4C-D944-CD09CEEF4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Педагогический кейс: результаты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9CADF20-D02E-9F07-C8C5-199FCE093D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7" y="1767840"/>
          <a:ext cx="10515600" cy="50901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70375">
                  <a:extLst>
                    <a:ext uri="{9D8B030D-6E8A-4147-A177-3AD203B41FA5}">
                      <a16:colId xmlns:a16="http://schemas.microsoft.com/office/drawing/2014/main" val="3775230411"/>
                    </a:ext>
                  </a:extLst>
                </a:gridCol>
                <a:gridCol w="2409568">
                  <a:extLst>
                    <a:ext uri="{9D8B030D-6E8A-4147-A177-3AD203B41FA5}">
                      <a16:colId xmlns:a16="http://schemas.microsoft.com/office/drawing/2014/main" val="1470599973"/>
                    </a:ext>
                  </a:extLst>
                </a:gridCol>
                <a:gridCol w="2135657">
                  <a:extLst>
                    <a:ext uri="{9D8B030D-6E8A-4147-A177-3AD203B41FA5}">
                      <a16:colId xmlns:a16="http://schemas.microsoft.com/office/drawing/2014/main" val="37987478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</a:rPr>
                        <a:t>Вывод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</a:rPr>
                        <a:t>Можно сделать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</a:rPr>
                        <a:t>Нельзя сделать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5640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effectLst/>
                        </a:rPr>
                        <a:t>1. Блок «Климатический магазин» позволяет оценить только один компонент функциональной грамотности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SzPts val="1800"/>
                        <a:buFontTx/>
                        <a:buNone/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42%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800"/>
                        </a:spcAft>
                        <a:buSzPts val="1800"/>
                        <a:buFontTx/>
                        <a:buNone/>
                      </a:pPr>
                      <a:r>
                        <a:rPr lang="en-US" sz="2400" kern="1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58%</a:t>
                      </a:r>
                      <a:endParaRPr lang="ru-RU" sz="2400" kern="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0084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effectLst/>
                        </a:rPr>
                        <a:t>2. В рамках блока «Климатический магазин», направленного на оценку одного компонента функциональной грамотности, встречаются задания, для выполнения которых необходимы компетенции других компонентов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SzPts val="1800"/>
                        <a:buFontTx/>
                        <a:buNone/>
                      </a:pPr>
                      <a:r>
                        <a:rPr lang="en-US" sz="2400" kern="1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2400" kern="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800"/>
                        </a:spcAft>
                        <a:buSzPts val="1800"/>
                        <a:buFontTx/>
                        <a:buNone/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4858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2000" kern="0">
                          <a:effectLst/>
                        </a:rPr>
                        <a:t>3. Блок «Климатический магазин» не подходит для оценки и формирования функциональной грамотности, потому что его нельзя чётко отнести к определённому компоненту функциональной грамотности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SzPts val="1800"/>
                        <a:buFontTx/>
                        <a:buNone/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800"/>
                        </a:spcAft>
                        <a:buSzPts val="1800"/>
                        <a:buFontTx/>
                        <a:buNone/>
                      </a:pPr>
                      <a:r>
                        <a:rPr lang="en-US" sz="2400" kern="1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2400" kern="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1187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effectLst/>
                        </a:rPr>
                        <a:t>4. При анализе заданий необходимо выделить цель (объект) оценки и средства, необходимые для его выполнения.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SzPts val="1800"/>
                        <a:buFontTx/>
                        <a:buNone/>
                      </a:pPr>
                      <a:r>
                        <a:rPr lang="en-US" sz="2400" kern="1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88%</a:t>
                      </a:r>
                      <a:endParaRPr lang="ru-RU" sz="2400" kern="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800"/>
                        </a:spcAft>
                        <a:buSzPts val="1800"/>
                        <a:buFontTx/>
                        <a:buNone/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84532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696BE63-5EFC-D03F-EAEC-238C5B3FA9A5}"/>
              </a:ext>
            </a:extLst>
          </p:cNvPr>
          <p:cNvSpPr txBox="1"/>
          <p:nvPr/>
        </p:nvSpPr>
        <p:spPr>
          <a:xfrm>
            <a:off x="838198" y="1109921"/>
            <a:ext cx="10515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1. Какие выводы можно сделать по результатам анализа блока «Климатический магазин», а какие – нет?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6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938" y="147073"/>
            <a:ext cx="12192000" cy="92099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Участники исследования 2023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200" y="995680"/>
            <a:ext cx="11988800" cy="2433319"/>
          </a:xfrm>
        </p:spPr>
        <p:txBody>
          <a:bodyPr>
            <a:noAutofit/>
          </a:bodyPr>
          <a:lstStyle/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8359" y="5876788"/>
            <a:ext cx="6563641" cy="981212"/>
          </a:xfrm>
          <a:prstGeom prst="rect">
            <a:avLst/>
          </a:prstGeom>
        </p:spPr>
      </p:pic>
      <p:graphicFrame>
        <p:nvGraphicFramePr>
          <p:cNvPr id="6" name="Таблица 4">
            <a:extLst>
              <a:ext uri="{FF2B5EF4-FFF2-40B4-BE49-F238E27FC236}">
                <a16:creationId xmlns:a16="http://schemas.microsoft.com/office/drawing/2014/main" id="{5512AC9A-5D8A-4B9B-8E67-C3E2575BF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390191"/>
              </p:ext>
            </p:extLst>
          </p:nvPr>
        </p:nvGraphicFramePr>
        <p:xfrm>
          <a:off x="298938" y="902044"/>
          <a:ext cx="11305255" cy="4633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1518">
                  <a:extLst>
                    <a:ext uri="{9D8B030D-6E8A-4147-A177-3AD203B41FA5}">
                      <a16:colId xmlns:a16="http://schemas.microsoft.com/office/drawing/2014/main" val="1238915117"/>
                    </a:ext>
                  </a:extLst>
                </a:gridCol>
                <a:gridCol w="3200584">
                  <a:extLst>
                    <a:ext uri="{9D8B030D-6E8A-4147-A177-3AD203B41FA5}">
                      <a16:colId xmlns:a16="http://schemas.microsoft.com/office/drawing/2014/main" val="2361240038"/>
                    </a:ext>
                  </a:extLst>
                </a:gridCol>
                <a:gridCol w="2261051">
                  <a:extLst>
                    <a:ext uri="{9D8B030D-6E8A-4147-A177-3AD203B41FA5}">
                      <a16:colId xmlns:a16="http://schemas.microsoft.com/office/drawing/2014/main" val="137699818"/>
                    </a:ext>
                  </a:extLst>
                </a:gridCol>
                <a:gridCol w="2261051">
                  <a:extLst>
                    <a:ext uri="{9D8B030D-6E8A-4147-A177-3AD203B41FA5}">
                      <a16:colId xmlns:a16="http://schemas.microsoft.com/office/drawing/2014/main" val="2103478523"/>
                    </a:ext>
                  </a:extLst>
                </a:gridCol>
                <a:gridCol w="2261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204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j-lt"/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8-х классов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учителей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406523"/>
                  </a:ext>
                </a:extLst>
              </a:tr>
              <a:tr h="124387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j-lt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</a:t>
                      </a:r>
                      <a:b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(генеральная совокупность)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469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11067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675</a:t>
                      </a:r>
                      <a:endParaRPr lang="ru-RU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96920"/>
                  </a:ext>
                </a:extLst>
              </a:tr>
              <a:tr h="124387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j-lt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b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(генеральная совокупность)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j-lt"/>
                        </a:rPr>
                        <a:t>473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j-lt"/>
                        </a:rPr>
                        <a:t>10509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j-lt"/>
                        </a:rPr>
                        <a:t>525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894524"/>
                  </a:ext>
                </a:extLst>
              </a:tr>
              <a:tr h="124387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</a:t>
                      </a:r>
                      <a:b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(выборка, простой случайный отбор)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2385</a:t>
                      </a:r>
                    </a:p>
                    <a:p>
                      <a:pPr algn="ctr"/>
                      <a:endParaRPr lang="ru-RU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34963"/>
                  </a:ext>
                </a:extLst>
              </a:tr>
            </a:tbl>
          </a:graphicData>
        </a:graphic>
      </p:graphicFrame>
      <p:sp>
        <p:nvSpPr>
          <p:cNvPr id="4" name="Объект 2">
            <a:extLst>
              <a:ext uri="{FF2B5EF4-FFF2-40B4-BE49-F238E27FC236}">
                <a16:creationId xmlns:a16="http://schemas.microsoft.com/office/drawing/2014/main" id="{500FFC52-955A-141F-4EE6-E5F49CD06839}"/>
              </a:ext>
            </a:extLst>
          </p:cNvPr>
          <p:cNvSpPr txBox="1">
            <a:spLocks/>
          </p:cNvSpPr>
          <p:nvPr/>
        </p:nvSpPr>
        <p:spPr>
          <a:xfrm>
            <a:off x="5403160" y="5124108"/>
            <a:ext cx="6489902" cy="11642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416 учителей математики и информатики;</a:t>
            </a:r>
          </a:p>
          <a:p>
            <a:pPr marL="0" indent="0">
              <a:buNone/>
            </a:pPr>
            <a:r>
              <a:rPr lang="ru-RU" sz="2000" dirty="0"/>
              <a:t>363 учителя предметов естественно-научного цикла;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FFF694-774B-9001-DE2E-164979E3EEC2}"/>
              </a:ext>
            </a:extLst>
          </p:cNvPr>
          <p:cNvSpPr txBox="1"/>
          <p:nvPr/>
        </p:nvSpPr>
        <p:spPr>
          <a:xfrm>
            <a:off x="5403160" y="5955956"/>
            <a:ext cx="648990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1800" dirty="0"/>
              <a:t>1606 учителей предметов социально-гуманитарного цикла.</a:t>
            </a:r>
          </a:p>
        </p:txBody>
      </p:sp>
    </p:spTree>
    <p:extLst>
      <p:ext uri="{BB962C8B-B14F-4D97-AF65-F5344CB8AC3E}">
        <p14:creationId xmlns:p14="http://schemas.microsoft.com/office/powerpoint/2010/main" val="2142868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15416B-E88E-1E4C-D944-CD09CEEF4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Педагогический кейс: результаты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C3CCF18-864D-F42E-8A7D-8EE11F7AC0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8" y="2524074"/>
          <a:ext cx="10515600" cy="41815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35597">
                  <a:extLst>
                    <a:ext uri="{9D8B030D-6E8A-4147-A177-3AD203B41FA5}">
                      <a16:colId xmlns:a16="http://schemas.microsoft.com/office/drawing/2014/main" val="820688128"/>
                    </a:ext>
                  </a:extLst>
                </a:gridCol>
                <a:gridCol w="2347783">
                  <a:extLst>
                    <a:ext uri="{9D8B030D-6E8A-4147-A177-3AD203B41FA5}">
                      <a16:colId xmlns:a16="http://schemas.microsoft.com/office/drawing/2014/main" val="228163470"/>
                    </a:ext>
                  </a:extLst>
                </a:gridCol>
                <a:gridCol w="2432220">
                  <a:extLst>
                    <a:ext uri="{9D8B030D-6E8A-4147-A177-3AD203B41FA5}">
                      <a16:colId xmlns:a16="http://schemas.microsoft.com/office/drawing/2014/main" val="3683584088"/>
                    </a:ext>
                  </a:extLst>
                </a:gridCol>
              </a:tblGrid>
              <a:tr h="219126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</a:rPr>
                        <a:t>Вывод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</a:rPr>
                        <a:t>Можно сделать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</a:rPr>
                        <a:t>Нельзя сделать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94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effectLst/>
                        </a:rPr>
                        <a:t>5. Функциональная грамотность – интегральная характеристика, оценка сформированности которой требует интеграции как содержательных, так и компетентностных областей отдельных составляющих функциональной грамотности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SzPts val="1800"/>
                        <a:buFontTx/>
                        <a:buNone/>
                      </a:pPr>
                      <a:r>
                        <a:rPr lang="en-US" sz="2400" kern="1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91%</a:t>
                      </a:r>
                      <a:endParaRPr lang="ru-RU" sz="2400" kern="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800"/>
                        </a:spcAft>
                        <a:buSzPts val="1800"/>
                        <a:buFontTx/>
                        <a:buNone/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1531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2000" kern="0">
                          <a:effectLst/>
                        </a:rPr>
                        <a:t>6. Большая часть заданий блока «Климатический магазин» подходит для оценки и формирования естественно-научной грамотности</a:t>
                      </a:r>
                      <a:endParaRPr lang="ru-RU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SzPts val="1800"/>
                        <a:buFontTx/>
                        <a:buNone/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44%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800"/>
                        </a:spcAft>
                        <a:buSzPts val="1800"/>
                        <a:buFontTx/>
                        <a:buNone/>
                      </a:pPr>
                      <a:r>
                        <a:rPr lang="en-US" sz="2400" kern="1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56%</a:t>
                      </a:r>
                      <a:endParaRPr lang="ru-RU" sz="2400" kern="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2042657"/>
                  </a:ext>
                </a:extLst>
              </a:tr>
              <a:tr h="25481">
                <a:tc>
                  <a:txBody>
                    <a:bodyPr/>
                    <a:lstStyle/>
                    <a:p>
                      <a:pPr indent="20320" algn="just">
                        <a:spcAft>
                          <a:spcPts val="800"/>
                        </a:spcAft>
                      </a:pPr>
                      <a:r>
                        <a:rPr lang="ru-RU" sz="2000" kern="0" dirty="0">
                          <a:effectLst/>
                        </a:rPr>
                        <a:t>7. Выполнение заданий, в которых акценты сделаны на оценку другой составляющей ФГ, например,  математической, способствует решению основной проблемы, на которое направлен блок заданий.</a:t>
                      </a: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SzPts val="1800"/>
                        <a:buFontTx/>
                        <a:buNone/>
                      </a:pPr>
                      <a:r>
                        <a:rPr lang="en-US" sz="2400" kern="1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sz="2400" kern="1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800"/>
                        </a:spcAft>
                        <a:buSzPts val="1800"/>
                        <a:buFontTx/>
                        <a:buNone/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r>
                        <a:rPr lang="ru-RU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532801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15BA54F-2B63-4561-8DF3-A593CCADCCE0}"/>
              </a:ext>
            </a:extLst>
          </p:cNvPr>
          <p:cNvSpPr txBox="1"/>
          <p:nvPr/>
        </p:nvSpPr>
        <p:spPr>
          <a:xfrm>
            <a:off x="838198" y="1325563"/>
            <a:ext cx="10515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2. Какие выводы можно сделать по результатам анализа блока «Климатический магазин», а какие – нет?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04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D520F-B298-0431-D225-96771E0B1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Педагогический кейс: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9835C0-B324-7D8F-FCD9-7A11C9E83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41482"/>
            <a:ext cx="10515600" cy="4151393"/>
          </a:xfrm>
        </p:spPr>
        <p:txBody>
          <a:bodyPr/>
          <a:lstStyle/>
          <a:p>
            <a:pPr marL="0" indent="0" fontAlgn="base"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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Изучение нового материала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(47%)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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Мотивация к изучению темы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(58%)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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Закрепление изученного материала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(52%)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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Организация дискуссии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(69%)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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Формирование метапредметных результатов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(76%)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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Организация работы в группах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(67%)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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Установление межпредметных связей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(69%)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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Оценка функциональной грамотности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(71%)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C898BC-E549-51FC-6155-392026FDE3B2}"/>
              </a:ext>
            </a:extLst>
          </p:cNvPr>
          <p:cNvSpPr txBox="1"/>
          <p:nvPr/>
        </p:nvSpPr>
        <p:spPr>
          <a:xfrm>
            <a:off x="838199" y="1646753"/>
            <a:ext cx="95674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С какой целью можно использовать данный блок заданий </a:t>
            </a:r>
            <a:r>
              <a:rPr lang="ru-RU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уроках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610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D520F-B298-0431-D225-96771E0B1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Педагогический кейс: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9835C0-B324-7D8F-FCD9-7A11C9E83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2196"/>
            <a:ext cx="10515600" cy="4151393"/>
          </a:xfrm>
        </p:spPr>
        <p:txBody>
          <a:bodyPr/>
          <a:lstStyle/>
          <a:p>
            <a:pPr marL="0" indent="0" fontAlgn="base"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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Объединение усилий учителей разных предметов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(52%)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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Мотивация к изучению отдельных предметов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(60%)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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Закрепление изученного материала на уроках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(43%)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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Проведение проектов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(74%)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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Организация дискуссии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(70%)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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Организация работы в группах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(67%)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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Проведение социально-значимых мероприятий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(46%)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09CD60-3040-BAF4-6BA7-104D5AD99311}"/>
              </a:ext>
            </a:extLst>
          </p:cNvPr>
          <p:cNvSpPr txBox="1"/>
          <p:nvPr/>
        </p:nvSpPr>
        <p:spPr>
          <a:xfrm>
            <a:off x="838200" y="1690688"/>
            <a:ext cx="9440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С какой целью можно использовать данный блок заданий </a:t>
            </a:r>
            <a:r>
              <a:rPr lang="ru-RU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внеурочных занятиях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353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19E47A2-21A5-A99B-8449-DF96D3C1C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028" y="0"/>
            <a:ext cx="10515600" cy="4351338"/>
          </a:xfrm>
        </p:spPr>
        <p:txBody>
          <a:bodyPr/>
          <a:lstStyle/>
          <a:p>
            <a:pPr marL="0" indent="0" algn="just">
              <a:spcAft>
                <a:spcPts val="800"/>
              </a:spcAft>
              <a:buNone/>
            </a:pP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По результатам выполнения заданий блока получены следующие данные: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процент выполнения заданий 25% учащихся с самыми высокими результатами (на диаграмме используется условное обозначение </a:t>
            </a: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25% верхних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показано </a:t>
            </a: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оранжевой линией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процент выполнения заданий всеми учащимися (на диаграмме используется условное обозначение </a:t>
            </a: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показано </a:t>
            </a: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жёлтой линией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процент выполнения заданий 25% учащихся с самыми низкими результатами (на диаграмме используется условное обозначение </a:t>
            </a: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25% нижних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показано </a:t>
            </a: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зелёной линией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CF81A0-3034-BBBB-A79D-D00B51BE73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30" y="2503897"/>
            <a:ext cx="8699339" cy="4354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8335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7" descr="Изображение выглядит как текст, снимок экрана, программное обеспечение, веб-страница&#10;&#10;Автоматически созданное описание">
            <a:extLst>
              <a:ext uri="{FF2B5EF4-FFF2-40B4-BE49-F238E27FC236}">
                <a16:creationId xmlns:a16="http://schemas.microsoft.com/office/drawing/2014/main" id="{DDFA6805-5273-4BEA-A998-A46C225883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07" y="-63661"/>
            <a:ext cx="8161793" cy="5029200"/>
          </a:xfrm>
          <a:prstGeom prst="rect">
            <a:avLst/>
          </a:prstGeom>
        </p:spPr>
      </p:pic>
      <p:pic>
        <p:nvPicPr>
          <p:cNvPr id="7" name="Объект 6" descr="Изображение выглядит как текст, снимок экрана, число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0D8709A5-62C0-B768-B1A0-FA1734321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87" y="2075935"/>
            <a:ext cx="8057006" cy="4728884"/>
          </a:xfrm>
        </p:spPr>
      </p:pic>
    </p:spTree>
    <p:extLst>
      <p:ext uri="{BB962C8B-B14F-4D97-AF65-F5344CB8AC3E}">
        <p14:creationId xmlns:p14="http://schemas.microsoft.com/office/powerpoint/2010/main" val="1477623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D520F-B298-0431-D225-96771E0B1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Педагогический кейс: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9835C0-B324-7D8F-FCD9-7A11C9E83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7063"/>
            <a:ext cx="10515600" cy="3919899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spcAft>
                <a:spcPts val="800"/>
              </a:spcAft>
              <a:buFont typeface="Symbol" pitchFamily="2" charset="2"/>
              <a:buChar char=""/>
            </a:pPr>
            <a:r>
              <a:rPr lang="ru-RU" sz="2400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№2 в отличие от задания № 3 не требует вычислений</a:t>
            </a:r>
            <a:r>
              <a:rPr lang="en-US" sz="2400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(68%)</a:t>
            </a:r>
            <a:endParaRPr lang="ru-RU" sz="2400" kern="1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itchFamily="2" charset="2"/>
              <a:buChar char=""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№2 предполагает работу с информацией, представленной в явном виде, а задание №3 - в неявном виде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(52%)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itchFamily="2" charset="2"/>
              <a:buChar char=""/>
            </a:pPr>
            <a:r>
              <a:rPr lang="ru-RU" sz="2400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№2 в сравнении с заданием №3 требует от учащихся</a:t>
            </a:r>
            <a:r>
              <a:rPr lang="en-US" sz="2400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осуществления меньшего количества когнитивных операций</a:t>
            </a:r>
            <a:r>
              <a:rPr lang="en-US" sz="2400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(57%)</a:t>
            </a:r>
            <a:endParaRPr lang="ru-RU" sz="2400" kern="1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itchFamily="2" charset="2"/>
              <a:buChar char=""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№2 описывает типичную ситуацию для учащихся, а задание №3 – нетипичную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(32%)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itchFamily="2" charset="2"/>
              <a:buChar char=""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задании №2 формулировка вопроса и текст описания ситуации синонимичны, а в задании №3 – нет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(23%)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E67189-D0B5-DF88-7DE3-B17A2EE8D139}"/>
              </a:ext>
            </a:extLst>
          </p:cNvPr>
          <p:cNvSpPr txBox="1"/>
          <p:nvPr/>
        </p:nvSpPr>
        <p:spPr>
          <a:xfrm>
            <a:off x="838200" y="1367522"/>
            <a:ext cx="10643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Почему результаты выполнения задания №2 значительно отличаются от результатов выполнения задания №3?</a:t>
            </a:r>
            <a:endParaRPr lang="ru-RU" sz="11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03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D520F-B298-0431-D225-96771E0B1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Педагогический кейс: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9835C0-B324-7D8F-FCD9-7A11C9E83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1869"/>
            <a:ext cx="10515600" cy="4105094"/>
          </a:xfrm>
        </p:spPr>
        <p:txBody>
          <a:bodyPr>
            <a:normAutofit/>
          </a:bodyPr>
          <a:lstStyle/>
          <a:p>
            <a:pPr marL="0" indent="0" algn="just" fontAlgn="base">
              <a:spcAft>
                <a:spcPts val="800"/>
              </a:spcAft>
              <a:buNone/>
            </a:pP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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требует применения определенного способа когнитивных действий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(15%)</a:t>
            </a:r>
            <a:endParaRPr lang="ru-RU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fontAlgn="base">
              <a:spcAft>
                <a:spcPts val="800"/>
              </a:spcAft>
              <a:buNone/>
            </a:pP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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ориентировано на учащихся с высоким уровнем образовательной подготовки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(12%)</a:t>
            </a:r>
            <a:endParaRPr lang="ru-RU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fontAlgn="base">
              <a:spcAft>
                <a:spcPts val="800"/>
              </a:spcAft>
              <a:buNone/>
            </a:pP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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задании описывается реальная жизненная ситуация в ее развитии</a:t>
            </a:r>
            <a:r>
              <a:rPr lang="en-US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(48%)</a:t>
            </a:r>
            <a:endParaRPr lang="ru-RU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fontAlgn="base">
              <a:spcAft>
                <a:spcPts val="800"/>
              </a:spcAft>
              <a:buNone/>
            </a:pP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</a:t>
            </a: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требует переноса опыта, полученного героем ситуации, в новые условия</a:t>
            </a:r>
            <a:r>
              <a:rPr lang="en-US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(25%)</a:t>
            </a:r>
            <a:endParaRPr lang="ru-RU" kern="1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2C556-9931-6EEB-F5AB-7702C9767AA4}"/>
              </a:ext>
            </a:extLst>
          </p:cNvPr>
          <p:cNvSpPr txBox="1"/>
          <p:nvPr/>
        </p:nvSpPr>
        <p:spPr>
          <a:xfrm>
            <a:off x="838200" y="1367522"/>
            <a:ext cx="9185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6. Какая особенность задания №5 характеризует его функциональность?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4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9A156-91F0-F6E3-1A63-BD2E42131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7. </a:t>
            </a:r>
            <a:r>
              <a:rPr lang="ru-RU" sz="3600" dirty="0">
                <a:solidFill>
                  <a:srgbClr val="002060"/>
                </a:solidFill>
              </a:rPr>
              <a:t>Какие рекомендации учитель может дать для повышения уровня функциональной грамотности на основе анализа результатов выполнения блока «Климатический магазин»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25E1B8-4742-9F19-56B2-816AD5A56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3520" y="2518569"/>
            <a:ext cx="3510280" cy="1325563"/>
          </a:xfrm>
        </p:spPr>
        <p:txBody>
          <a:bodyPr/>
          <a:lstStyle/>
          <a:p>
            <a:r>
              <a:rPr lang="en-US" dirty="0"/>
              <a:t>~13% </a:t>
            </a:r>
            <a:r>
              <a:rPr lang="ru-RU" dirty="0"/>
              <a:t>учителей не дали ответы на вопросы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B40ED7-CF00-4F2D-AF89-EB87E175C7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012" y="2518569"/>
            <a:ext cx="7000240" cy="397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52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2204864"/>
            <a:ext cx="6912768" cy="2376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/>
              <a:t>– В этом же банке мне предложили ещё одну карту. Вот, смотрите, – мама протянула папе и Софии другой буклет. </a:t>
            </a:r>
          </a:p>
          <a:p>
            <a:pPr>
              <a:buNone/>
            </a:pPr>
            <a:endParaRPr lang="ru-RU" sz="8100" dirty="0"/>
          </a:p>
          <a:p>
            <a:endParaRPr lang="ru-RU" sz="8100" dirty="0"/>
          </a:p>
          <a:p>
            <a:endParaRPr lang="ru-RU" sz="81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 descr="A picture containing text, businesscard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2996952"/>
            <a:ext cx="4464496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919536" y="3501008"/>
            <a:ext cx="4032448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400" dirty="0"/>
              <a:t>В каком случае приобретение данной карты для мамы является финансово целесообразным?</a:t>
            </a:r>
          </a:p>
          <a:p>
            <a:endParaRPr lang="ru-RU" sz="2400" dirty="0"/>
          </a:p>
          <a:p>
            <a:r>
              <a:rPr lang="ru-RU" sz="2400" dirty="0"/>
              <a:t>________________________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81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sz="81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sz="81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sz="32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sz="32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sz="32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sz="32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sz="3200" dirty="0"/>
          </a:p>
        </p:txBody>
      </p:sp>
      <p:sp>
        <p:nvSpPr>
          <p:cNvPr id="6" name="Горизонтальный свиток 5">
            <a:extLst>
              <a:ext uri="{FF2B5EF4-FFF2-40B4-BE49-F238E27FC236}">
                <a16:creationId xmlns:a16="http://schemas.microsoft.com/office/drawing/2014/main" id="{EF7F0D0E-7EF5-0644-A643-68B32E449909}"/>
              </a:ext>
            </a:extLst>
          </p:cNvPr>
          <p:cNvSpPr/>
          <p:nvPr/>
        </p:nvSpPr>
        <p:spPr>
          <a:xfrm>
            <a:off x="6960096" y="1052736"/>
            <a:ext cx="3447378" cy="1156388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lvl="0" algn="ctr"/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Задание, где в качестве ответа надо привести аргумент «ЗА/ МОЖНО/ ЦЕЛЕСООБРАЗНО»</a:t>
            </a:r>
            <a:endParaRPr lang="ru-RU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75520" y="188640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Задание «</a:t>
            </a:r>
            <a:r>
              <a:rPr lang="ru-RU" sz="3600" b="1" dirty="0">
                <a:solidFill>
                  <a:srgbClr val="002060"/>
                </a:solidFill>
              </a:rPr>
              <a:t>За картой в банк</a:t>
            </a:r>
            <a:r>
              <a:rPr lang="ru-RU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» 5/5 </a:t>
            </a:r>
            <a:br>
              <a:rPr lang="ru-RU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endParaRPr lang="ru-RU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03512" y="260649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2022</a:t>
            </a:r>
            <a:endParaRPr lang="ru-RU" sz="2400" dirty="0"/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48662590-601B-6A57-E132-5E8E2CD99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416" y="10205"/>
            <a:ext cx="4938584" cy="36049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   Формулирование развёрнутых ответов</a:t>
            </a:r>
          </a:p>
        </p:txBody>
      </p:sp>
    </p:spTree>
    <p:extLst>
      <p:ext uri="{BB962C8B-B14F-4D97-AF65-F5344CB8AC3E}">
        <p14:creationId xmlns:p14="http://schemas.microsoft.com/office/powerpoint/2010/main" val="1067194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Если у мамы работа связана с частыми командировками.</a:t>
            </a:r>
          </a:p>
          <a:p>
            <a:r>
              <a:rPr lang="ru-RU" dirty="0"/>
              <a:t>Если мама много путешествует, летает</a:t>
            </a:r>
          </a:p>
          <a:p>
            <a:r>
              <a:rPr lang="ru-RU" dirty="0"/>
              <a:t>Если она будет часто покупать авиабилеты</a:t>
            </a:r>
          </a:p>
          <a:p>
            <a:r>
              <a:rPr lang="ru-RU" dirty="0"/>
              <a:t>Если мама часто летает на самолете то оформление такой карты имеет смысл </a:t>
            </a:r>
          </a:p>
          <a:p>
            <a:r>
              <a:rPr lang="ru-RU" dirty="0"/>
              <a:t>В случае, если мама Софии много путешествует на самолетах, то это карта очень выгодна для нее.</a:t>
            </a:r>
          </a:p>
          <a:p>
            <a:r>
              <a:rPr lang="ru-RU" dirty="0"/>
              <a:t>Я думаю для мамы эта карта будет финансово целесообразной в том случае, если мама часто летает на самолетах. Она будет накапливать бонусные мили, но только в том случае если же опять таки часто пользуется самолетом. Карта будет необходима тогда, когда будет оправдывать себя, свою стоимость годового обслуживания и необходимость. </a:t>
            </a:r>
          </a:p>
          <a:p>
            <a:r>
              <a:rPr lang="ru-RU" dirty="0"/>
              <a:t>Приобретение данной карты является финансово целесообразным если мама часто летает куда-либо на самолёте, при этом кушая в аэропортах, а не до них. </a:t>
            </a:r>
          </a:p>
          <a:p>
            <a:endParaRPr lang="ru-RU" dirty="0"/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F9B9AB25-AB6A-0024-9FB3-C39B93DCD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224" y="1052736"/>
            <a:ext cx="2555776" cy="288032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1200" b="1" dirty="0">
                <a:solidFill>
                  <a:srgbClr val="0000FF"/>
                </a:solidFill>
              </a:rPr>
              <a:t>Ответы принимаются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75520" y="188640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Задание «</a:t>
            </a:r>
            <a:r>
              <a:rPr lang="ru-RU" sz="3600" b="1" dirty="0">
                <a:solidFill>
                  <a:srgbClr val="002060"/>
                </a:solidFill>
              </a:rPr>
              <a:t>За картой в банк</a:t>
            </a:r>
            <a:r>
              <a:rPr lang="ru-RU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» 5/5 </a:t>
            </a:r>
            <a:br>
              <a:rPr lang="ru-RU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endParaRPr lang="ru-RU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03512" y="260649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2022</a:t>
            </a:r>
            <a:endParaRPr lang="ru-RU" sz="2400" dirty="0"/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2F5A2B08-5C25-09EB-DB00-4F45E982C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416" y="10205"/>
            <a:ext cx="4938584" cy="36049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   Формулирование развёрнутых ответов</a:t>
            </a:r>
          </a:p>
        </p:txBody>
      </p:sp>
    </p:spTree>
    <p:extLst>
      <p:ext uri="{BB962C8B-B14F-4D97-AF65-F5344CB8AC3E}">
        <p14:creationId xmlns:p14="http://schemas.microsoft.com/office/powerpoint/2010/main" val="2976351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963827" y="188640"/>
            <a:ext cx="10293178" cy="6192688"/>
            <a:chOff x="3801419" y="2463466"/>
            <a:chExt cx="3516568" cy="200108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801419" y="3154875"/>
              <a:ext cx="3516568" cy="1309671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" name="Скругленный прямоугольник 4"/>
            <p:cNvSpPr/>
            <p:nvPr/>
          </p:nvSpPr>
          <p:spPr>
            <a:xfrm>
              <a:off x="3839913" y="2463466"/>
              <a:ext cx="3439579" cy="1962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8963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  <a:p>
              <a:pPr algn="ctr" defTabSz="8963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  <a:p>
              <a:pPr algn="ctr" defTabSz="8963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  <a:p>
              <a:pPr algn="ctr" defTabSz="8963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600" b="1" dirty="0">
                  <a:solidFill>
                    <a:srgbClr val="002060"/>
                  </a:solidFill>
                  <a:latin typeface="+mj-lt"/>
                </a:rPr>
                <a:t>Материалы для тестирования учащихся: 8 класс</a:t>
              </a:r>
            </a:p>
            <a:p>
              <a:pPr algn="ctr" defTabSz="896325">
                <a:defRPr/>
              </a:pPr>
              <a:r>
                <a:rPr lang="ru-RU" sz="2400" b="1" dirty="0">
                  <a:solidFill>
                    <a:srgbClr val="0070C0"/>
                  </a:solidFill>
                </a:rPr>
                <a:t>Материалы по финансовой грамотности предъявляются в комплексе шести направлений функциональной грамотности.</a:t>
              </a:r>
            </a:p>
            <a:p>
              <a:pPr algn="ctr" defTabSz="896325">
                <a:defRPr/>
              </a:pPr>
              <a:endParaRPr lang="ru-RU" sz="2400" b="1" dirty="0">
                <a:solidFill>
                  <a:srgbClr val="0070C0"/>
                </a:solidFill>
              </a:endParaRPr>
            </a:p>
            <a:p>
              <a:pPr algn="ctr" defTabSz="896325">
                <a:defRPr/>
              </a:pPr>
              <a:r>
                <a:rPr lang="ru-RU" sz="2400" b="1" dirty="0">
                  <a:solidFill>
                    <a:srgbClr val="0070C0"/>
                  </a:solidFill>
                </a:rPr>
                <a:t>В каждом варианте представлены задания по нескольким направлениям.</a:t>
              </a:r>
            </a:p>
            <a:p>
              <a:pPr algn="ctr" defTabSz="896325">
                <a:defRPr/>
              </a:pPr>
              <a:r>
                <a:rPr lang="ru-RU" sz="2400" b="1" dirty="0">
                  <a:solidFill>
                    <a:srgbClr val="0070C0"/>
                  </a:solidFill>
                </a:rPr>
                <a:t>Задания по финансовой грамотности для отдельных вариантов объединены в блоки, в каждом из которых </a:t>
              </a:r>
            </a:p>
            <a:p>
              <a:pPr algn="ctr" defTabSz="896325">
                <a:defRPr/>
              </a:pPr>
              <a:r>
                <a:rPr lang="ru-RU" sz="2400" b="1" dirty="0">
                  <a:solidFill>
                    <a:srgbClr val="FF0000"/>
                  </a:solidFill>
                </a:rPr>
                <a:t>два</a:t>
              </a:r>
              <a:r>
                <a:rPr lang="ru-RU" sz="2400" b="1" dirty="0">
                  <a:solidFill>
                    <a:srgbClr val="0070C0"/>
                  </a:solidFill>
                </a:rPr>
                <a:t> сюжетных </a:t>
              </a:r>
              <a:r>
                <a:rPr lang="ru-RU" sz="2400" b="1" dirty="0">
                  <a:solidFill>
                    <a:srgbClr val="FF0000"/>
                  </a:solidFill>
                </a:rPr>
                <a:t>комплексных задания </a:t>
              </a:r>
              <a:r>
                <a:rPr lang="ru-RU" sz="2400" b="1" dirty="0">
                  <a:solidFill>
                    <a:srgbClr val="0070C0"/>
                  </a:solidFill>
                </a:rPr>
                <a:t>(комплекса);  </a:t>
              </a:r>
            </a:p>
            <a:p>
              <a:pPr algn="ctr" defTabSz="896325">
                <a:defRPr/>
              </a:pPr>
              <a:r>
                <a:rPr lang="ru-RU" sz="2400" b="1" dirty="0">
                  <a:solidFill>
                    <a:srgbClr val="0070C0"/>
                  </a:solidFill>
                </a:rPr>
                <a:t>по 5 заданий в каждом комплексе. </a:t>
              </a:r>
            </a:p>
            <a:p>
              <a:pPr algn="ctr" defTabSz="896325">
                <a:defRPr/>
              </a:pPr>
              <a:r>
                <a:rPr lang="ru-RU" sz="2400" b="1" dirty="0">
                  <a:solidFill>
                    <a:srgbClr val="0070C0"/>
                  </a:solidFill>
                </a:rPr>
                <a:t>Всего </a:t>
              </a:r>
              <a:r>
                <a:rPr lang="ru-RU" sz="2400" b="1" dirty="0">
                  <a:solidFill>
                    <a:srgbClr val="FF0000"/>
                  </a:solidFill>
                </a:rPr>
                <a:t>10 заданий </a:t>
              </a:r>
              <a:r>
                <a:rPr lang="ru-RU" sz="2400" b="1" dirty="0">
                  <a:solidFill>
                    <a:srgbClr val="0070C0"/>
                  </a:solidFill>
                </a:rPr>
                <a:t>по финансовой грамотности в блоке, а значит, и </a:t>
              </a:r>
              <a:r>
                <a:rPr lang="ru-RU" sz="2400" b="1" dirty="0">
                  <a:solidFill>
                    <a:srgbClr val="FF0000"/>
                  </a:solidFill>
                </a:rPr>
                <a:t>в варианте</a:t>
              </a:r>
              <a:r>
                <a:rPr lang="ru-RU" sz="2400" b="1" dirty="0">
                  <a:solidFill>
                    <a:srgbClr val="0070C0"/>
                  </a:solidFill>
                </a:rPr>
                <a:t>, в который этот блок включён.</a:t>
              </a:r>
            </a:p>
            <a:p>
              <a:pPr marL="384139" indent="-384139" algn="just" defTabSz="8963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 dirty="0">
                <a:solidFill>
                  <a:srgbClr val="0070C0"/>
                </a:solidFill>
              </a:endParaRPr>
            </a:p>
            <a:p>
              <a:pPr algn="ctr" defTabSz="8963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  <a:p>
              <a:pPr algn="ctr" defTabSz="8963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- </a:t>
              </a:r>
            </a:p>
            <a:p>
              <a:pPr algn="ctr" defTabSz="8963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  <a:p>
              <a:pPr algn="ctr" defTabSz="8963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991544" y="980729"/>
            <a:ext cx="8229600" cy="4525963"/>
          </a:xfrm>
        </p:spPr>
        <p:txBody>
          <a:bodyPr>
            <a:noAutofit/>
          </a:bodyPr>
          <a:lstStyle/>
          <a:p>
            <a:r>
              <a:rPr lang="ru-RU" sz="2000" dirty="0"/>
              <a:t>В том что удобнее будет платить за кредит</a:t>
            </a:r>
          </a:p>
          <a:p>
            <a:r>
              <a:rPr lang="ru-RU" sz="2000" dirty="0"/>
              <a:t>Кэшбек 3 процента</a:t>
            </a:r>
          </a:p>
          <a:p>
            <a:r>
              <a:rPr lang="ru-RU" sz="2000" dirty="0"/>
              <a:t>Не является финансово целесообразным</a:t>
            </a:r>
          </a:p>
          <a:p>
            <a:r>
              <a:rPr lang="ru-RU" sz="2000" dirty="0"/>
              <a:t>Приобретение карты в банке</a:t>
            </a:r>
          </a:p>
          <a:p>
            <a:r>
              <a:rPr lang="ru-RU" sz="2000" dirty="0"/>
              <a:t>В случае экономии</a:t>
            </a:r>
          </a:p>
          <a:p>
            <a:r>
              <a:rPr lang="ru-RU" sz="2000" dirty="0"/>
              <a:t>Карта вовсе бесполезна , т.к. на самолете летают не так часто , а обслуживание дорогое.</a:t>
            </a:r>
          </a:p>
          <a:p>
            <a:r>
              <a:rPr lang="ru-RU" sz="2000" dirty="0"/>
              <a:t>В путешествиях.</a:t>
            </a:r>
          </a:p>
          <a:p>
            <a:r>
              <a:rPr lang="ru-RU" sz="2000" dirty="0"/>
              <a:t>Кафе магазинах  и  аэропортах</a:t>
            </a:r>
          </a:p>
          <a:p>
            <a:r>
              <a:rPr lang="ru-RU" sz="2000" dirty="0"/>
              <a:t>Сэкономленных денег выходит больше</a:t>
            </a:r>
          </a:p>
          <a:p>
            <a:r>
              <a:rPr lang="ru-RU" sz="2000" dirty="0"/>
              <a:t>При покупке билета</a:t>
            </a:r>
          </a:p>
          <a:p>
            <a:r>
              <a:rPr lang="ru-RU" sz="2000" dirty="0"/>
              <a:t>Для полётов на самолёте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F9B9AB25-AB6A-0024-9FB3-C39B93DCD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224" y="1052736"/>
            <a:ext cx="2555776" cy="288032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1200" b="1" dirty="0">
                <a:solidFill>
                  <a:srgbClr val="0000FF"/>
                </a:solidFill>
              </a:rPr>
              <a:t>Ответы  не принимаются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75520" y="188640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Задание «</a:t>
            </a:r>
            <a:r>
              <a:rPr lang="ru-RU" sz="3600" b="1" dirty="0">
                <a:solidFill>
                  <a:srgbClr val="002060"/>
                </a:solidFill>
              </a:rPr>
              <a:t>За картой в банк</a:t>
            </a:r>
            <a:r>
              <a:rPr lang="ru-RU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» 5/5 </a:t>
            </a:r>
            <a:br>
              <a:rPr lang="ru-RU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endParaRPr lang="ru-RU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03512" y="260649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2022</a:t>
            </a:r>
            <a:endParaRPr lang="ru-RU" sz="2400" dirty="0"/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10ACFF71-6E53-633D-4E61-9DEBC205A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416" y="10205"/>
            <a:ext cx="4938584" cy="36049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   Формулирование развёрнутых ответов</a:t>
            </a:r>
          </a:p>
        </p:txBody>
      </p:sp>
    </p:spTree>
    <p:extLst>
      <p:ext uri="{BB962C8B-B14F-4D97-AF65-F5344CB8AC3E}">
        <p14:creationId xmlns:p14="http://schemas.microsoft.com/office/powerpoint/2010/main" val="3453037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2420888"/>
            <a:ext cx="8352928" cy="417646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800" dirty="0"/>
              <a:t>– Может, лучше вообще ничего не заказывать в </a:t>
            </a:r>
            <a:r>
              <a:rPr lang="ru-RU" sz="3800" dirty="0" err="1"/>
              <a:t>интернет-магазинах</a:t>
            </a:r>
            <a:r>
              <a:rPr lang="ru-RU" sz="3800" dirty="0"/>
              <a:t>, а всё покупать в торговых центрах? – задумалась </a:t>
            </a:r>
            <a:r>
              <a:rPr lang="ru-RU" sz="3800" dirty="0" err="1"/>
              <a:t>Дарина</a:t>
            </a:r>
            <a:r>
              <a:rPr lang="ru-RU" sz="3800" dirty="0"/>
              <a:t>.</a:t>
            </a:r>
          </a:p>
          <a:p>
            <a:pPr>
              <a:buNone/>
            </a:pPr>
            <a:r>
              <a:rPr lang="ru-RU" sz="3800" dirty="0"/>
              <a:t>– Мне кажется, что это неправильно. Покупки в </a:t>
            </a:r>
            <a:r>
              <a:rPr lang="ru-RU" sz="3800" dirty="0" err="1"/>
              <a:t>интернет-магазине</a:t>
            </a:r>
            <a:r>
              <a:rPr lang="ru-RU" sz="3800" dirty="0"/>
              <a:t> дают определённое финансовое преимущество, – возразила Люба.</a:t>
            </a:r>
          </a:p>
          <a:p>
            <a:pPr fontAlgn="base">
              <a:buNone/>
            </a:pPr>
            <a:r>
              <a:rPr lang="ru-RU" sz="3800" dirty="0"/>
              <a:t>Чьё мнение о покупках в </a:t>
            </a:r>
            <a:r>
              <a:rPr lang="ru-RU" sz="3800" dirty="0" err="1"/>
              <a:t>интернет-магазинах</a:t>
            </a:r>
            <a:r>
              <a:rPr lang="ru-RU" sz="3800" dirty="0"/>
              <a:t> поддержали бы Вы?</a:t>
            </a:r>
          </a:p>
          <a:p>
            <a:pPr fontAlgn="base">
              <a:buNone/>
            </a:pPr>
            <a:r>
              <a:rPr lang="ru-RU" sz="3800" dirty="0"/>
              <a:t> </a:t>
            </a:r>
          </a:p>
          <a:p>
            <a:pPr fontAlgn="base">
              <a:buNone/>
            </a:pPr>
            <a:r>
              <a:rPr lang="ru-RU" sz="3800" dirty="0">
                <a:sym typeface="Wingdings"/>
              </a:rPr>
              <a:t></a:t>
            </a:r>
            <a:r>
              <a:rPr lang="ru-RU" sz="3800" dirty="0"/>
              <a:t> Мнение </a:t>
            </a:r>
            <a:r>
              <a:rPr lang="ru-RU" sz="3800" dirty="0" err="1"/>
              <a:t>Дарины</a:t>
            </a:r>
            <a:endParaRPr lang="ru-RU" sz="3800" dirty="0"/>
          </a:p>
          <a:p>
            <a:pPr fontAlgn="base">
              <a:buNone/>
            </a:pPr>
            <a:r>
              <a:rPr lang="ru-RU" sz="3800" dirty="0">
                <a:sym typeface="Wingdings"/>
              </a:rPr>
              <a:t></a:t>
            </a:r>
            <a:r>
              <a:rPr lang="ru-RU" sz="3800" dirty="0"/>
              <a:t> Мнение Любы</a:t>
            </a:r>
          </a:p>
          <a:p>
            <a:pPr fontAlgn="base">
              <a:buNone/>
            </a:pPr>
            <a:r>
              <a:rPr lang="ru-RU" sz="3800" i="1" dirty="0"/>
              <a:t> </a:t>
            </a:r>
            <a:endParaRPr lang="ru-RU" sz="3800" dirty="0"/>
          </a:p>
          <a:p>
            <a:pPr>
              <a:buNone/>
            </a:pPr>
            <a:r>
              <a:rPr lang="ru-RU" sz="3800" i="1" dirty="0"/>
              <a:t>Объясните свой ответ ___________________</a:t>
            </a:r>
            <a:endParaRPr lang="ru-RU" sz="3800" dirty="0"/>
          </a:p>
          <a:p>
            <a:pPr>
              <a:buNone/>
            </a:pPr>
            <a:endParaRPr lang="ru-RU" sz="3400" dirty="0"/>
          </a:p>
          <a:p>
            <a:endParaRPr lang="ru-RU" sz="34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Горизонтальный свиток 3">
            <a:extLst>
              <a:ext uri="{FF2B5EF4-FFF2-40B4-BE49-F238E27FC236}">
                <a16:creationId xmlns:a16="http://schemas.microsoft.com/office/drawing/2014/main" id="{EF7F0D0E-7EF5-0644-A643-68B32E449909}"/>
              </a:ext>
            </a:extLst>
          </p:cNvPr>
          <p:cNvSpPr/>
          <p:nvPr/>
        </p:nvSpPr>
        <p:spPr>
          <a:xfrm>
            <a:off x="6816080" y="764704"/>
            <a:ext cx="3528392" cy="1296144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lvl="0"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Задания, где в качестве ответа надо назвать преимущество, благоприятное последствие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27040" y="188640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Задание «</a:t>
            </a:r>
            <a:r>
              <a:rPr lang="ru-RU" sz="3600" b="1" dirty="0">
                <a:solidFill>
                  <a:srgbClr val="002060"/>
                </a:solidFill>
              </a:rPr>
              <a:t>Покупаем онлайн?</a:t>
            </a:r>
            <a:r>
              <a:rPr lang="ru-RU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» 5/5 </a:t>
            </a:r>
            <a:br>
              <a:rPr lang="ru-RU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endParaRPr lang="ru-RU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3512" y="260649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2022</a:t>
            </a:r>
            <a:endParaRPr lang="ru-RU" sz="2400" dirty="0"/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06D1B936-E0F1-E950-19B5-830DCAFC7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416" y="10205"/>
            <a:ext cx="4938584" cy="36049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   Формулирование развёрнутых ответов</a:t>
            </a:r>
          </a:p>
        </p:txBody>
      </p:sp>
    </p:spTree>
    <p:extLst>
      <p:ext uri="{BB962C8B-B14F-4D97-AF65-F5344CB8AC3E}">
        <p14:creationId xmlns:p14="http://schemas.microsoft.com/office/powerpoint/2010/main" val="3339572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27903" y="908721"/>
            <a:ext cx="10911016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/>
              <a:t>Мнение </a:t>
            </a:r>
            <a:r>
              <a:rPr lang="ru-RU" sz="1200" b="1" dirty="0" err="1"/>
              <a:t>Дарины</a:t>
            </a:r>
            <a:r>
              <a:rPr lang="ru-RU" sz="1200" b="1" dirty="0"/>
              <a:t> (не покупать в интернете)</a:t>
            </a:r>
            <a:endParaRPr lang="ru-RU" sz="1200" dirty="0"/>
          </a:p>
          <a:p>
            <a:r>
              <a:rPr lang="ru-RU" sz="1200" dirty="0"/>
              <a:t>Я согласна с мнением Дарины, потому что лучше купить качественную одежду, а через интернет магазины, окажется не качественной. А в отзывах могут быть боты которые пишут "</a:t>
            </a:r>
            <a:r>
              <a:rPr lang="ru-RU" sz="1200" dirty="0" err="1"/>
              <a:t>Вау</a:t>
            </a:r>
            <a:r>
              <a:rPr lang="ru-RU" sz="1200" dirty="0"/>
              <a:t>, прекрасная обувь". А на самом деле может прийти с порванными шнурками, или ещё чего.</a:t>
            </a:r>
          </a:p>
          <a:p>
            <a:r>
              <a:rPr lang="ru-RU" sz="1200" dirty="0"/>
              <a:t>Я бы поддержала мнение </a:t>
            </a:r>
            <a:r>
              <a:rPr lang="ru-RU" sz="1200" dirty="0" err="1"/>
              <a:t>Дарины</a:t>
            </a:r>
            <a:r>
              <a:rPr lang="ru-RU" sz="1200" dirty="0"/>
              <a:t> потому, что хоть и больше времени люди будут тратить на выбор обуви, но они точно будут знать, что обувь подойдет им по размеру и они смогут оценить качество обуви.</a:t>
            </a:r>
          </a:p>
          <a:p>
            <a:r>
              <a:rPr lang="ru-RU" sz="1200" dirty="0"/>
              <a:t>Меньше шансов получить не качественный </a:t>
            </a:r>
            <a:r>
              <a:rPr lang="ru-RU" sz="1200" dirty="0" err="1"/>
              <a:t>товар,а</a:t>
            </a:r>
            <a:r>
              <a:rPr lang="ru-RU" sz="1200" dirty="0"/>
              <a:t> так же он будет совпадать с ожиданиями</a:t>
            </a:r>
          </a:p>
          <a:p>
            <a:r>
              <a:rPr lang="ru-RU" sz="1200" dirty="0"/>
              <a:t>Это  будет правильней, потому что ты </a:t>
            </a:r>
            <a:r>
              <a:rPr lang="ru-RU" sz="1200" dirty="0" err="1"/>
              <a:t>будеш</a:t>
            </a:r>
            <a:r>
              <a:rPr lang="ru-RU" sz="1200" dirty="0"/>
              <a:t> видеть уже товар своими глазами в отличии от картинок которые можно просто скопировать с другого сайта</a:t>
            </a:r>
          </a:p>
          <a:p>
            <a:r>
              <a:rPr lang="ru-RU" sz="1200" dirty="0"/>
              <a:t>Если ты попадёшь на мошенников то потеряешь больше денег нежели в торговом центре</a:t>
            </a:r>
          </a:p>
          <a:p>
            <a:r>
              <a:rPr lang="ru-RU" sz="1200" dirty="0"/>
              <a:t>Легче пойти и купить одежду в торговом центре и сразу померить на себя вещь</a:t>
            </a:r>
          </a:p>
          <a:p>
            <a:pPr>
              <a:buNone/>
            </a:pPr>
            <a:r>
              <a:rPr lang="ru-RU" sz="1200" b="1" dirty="0"/>
              <a:t>Мнение Любы (покупать в интернете)- больше половины ребят</a:t>
            </a:r>
            <a:endParaRPr lang="ru-RU" sz="1200" dirty="0"/>
          </a:p>
          <a:p>
            <a:r>
              <a:rPr lang="ru-RU" sz="1200" dirty="0"/>
              <a:t>Покупать в интернете очень удобно, </a:t>
            </a:r>
            <a:r>
              <a:rPr lang="ru-RU" sz="1200" dirty="0" err="1"/>
              <a:t>бюджетно</a:t>
            </a:r>
            <a:r>
              <a:rPr lang="ru-RU" sz="1200" dirty="0"/>
              <a:t>, но надо покупать у проверенных продавцов</a:t>
            </a:r>
          </a:p>
          <a:p>
            <a:r>
              <a:rPr lang="ru-RU" sz="1200" dirty="0"/>
              <a:t>Я поддержала Любу, потому что, иногда покупки в </a:t>
            </a:r>
            <a:r>
              <a:rPr lang="ru-RU" sz="1200" dirty="0" err="1"/>
              <a:t>интернет-магазинах</a:t>
            </a:r>
            <a:r>
              <a:rPr lang="ru-RU" sz="1200" dirty="0"/>
              <a:t> действительно дешевле, а так же значительно экономят время. Плюс к этому некоторые банковские карты возвращает </a:t>
            </a:r>
            <a:r>
              <a:rPr lang="ru-RU" sz="1200" dirty="0" err="1"/>
              <a:t>кэшбек</a:t>
            </a:r>
            <a:r>
              <a:rPr lang="ru-RU" sz="1200" dirty="0"/>
              <a:t> или накапливают бонусы при покупках в интернете</a:t>
            </a:r>
          </a:p>
          <a:p>
            <a:r>
              <a:rPr lang="ru-RU" sz="1200" dirty="0"/>
              <a:t>В интернет магазинах товары в основном дешевле чем в торговых центрах но надо придерживаться нескольких правил чтобы не попасться мошенникам</a:t>
            </a:r>
          </a:p>
          <a:p>
            <a:r>
              <a:rPr lang="ru-RU" sz="1200" dirty="0"/>
              <a:t>Чаще всего в интернете больше выбор, </a:t>
            </a:r>
            <a:r>
              <a:rPr lang="ru-RU" sz="1200" u="sng" dirty="0"/>
              <a:t>а так же есть отзывы </a:t>
            </a:r>
            <a:r>
              <a:rPr lang="ru-RU" sz="1200" dirty="0"/>
              <a:t>если вы не уверенны в качестве товара. Чаще всего в интернет магазинах предоставляются  скидки на оставшиеся модели. (у нас не было в ответах  про отзывы)</a:t>
            </a:r>
          </a:p>
          <a:p>
            <a:r>
              <a:rPr lang="ru-RU" sz="1200" dirty="0"/>
              <a:t>В </a:t>
            </a:r>
            <a:r>
              <a:rPr lang="ru-RU" sz="1200" dirty="0" err="1"/>
              <a:t>интертнет</a:t>
            </a:r>
            <a:r>
              <a:rPr lang="ru-RU" sz="1200" dirty="0"/>
              <a:t>-магазинах сейчас удобнее смотреть товар, отзывы на него, узнать из чего состоит. Так же может быть цена меньше</a:t>
            </a:r>
          </a:p>
          <a:p>
            <a:r>
              <a:rPr lang="ru-RU" sz="1200" dirty="0"/>
              <a:t>Потому что при покупке в интернет магазине можно хорошо сэкономить, а вероятность обмана существует и про покупке в обычном магазине </a:t>
            </a:r>
          </a:p>
          <a:p>
            <a:r>
              <a:rPr lang="ru-RU" sz="1200" dirty="0"/>
              <a:t>Не нужно тратить время на походы и заниматься более важными делами </a:t>
            </a:r>
          </a:p>
          <a:p>
            <a:r>
              <a:rPr lang="ru-RU" sz="1200" dirty="0"/>
              <a:t>В торговых центрах не всегда найдёшь что тебе </a:t>
            </a:r>
            <a:r>
              <a:rPr lang="ru-RU" sz="1200" dirty="0" err="1"/>
              <a:t>надо,а</a:t>
            </a:r>
            <a:r>
              <a:rPr lang="ru-RU" sz="1200" dirty="0"/>
              <a:t> покупая на проверенных интернет магазинах можно найти почти всё что угодно</a:t>
            </a:r>
          </a:p>
          <a:p>
            <a:r>
              <a:rPr lang="ru-RU" sz="1200" dirty="0"/>
              <a:t>Мне кажется это правильно, потому что если магазин находится очень далеко, а вещь очень нужна то конечно будет лучше купить с сайта и на сайтах могут быть скидки.</a:t>
            </a:r>
          </a:p>
          <a:p>
            <a:endParaRPr lang="ru-RU" sz="1200" dirty="0"/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F9B9AB25-AB6A-0024-9FB3-C39B93DCD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224" y="908720"/>
            <a:ext cx="2555776" cy="288032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1200" b="1" dirty="0">
                <a:solidFill>
                  <a:srgbClr val="0000FF"/>
                </a:solidFill>
              </a:rPr>
              <a:t>Ответы принимаются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27040" y="188640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Задание «</a:t>
            </a:r>
            <a:r>
              <a:rPr lang="ru-RU" sz="3600" b="1" dirty="0">
                <a:solidFill>
                  <a:srgbClr val="002060"/>
                </a:solidFill>
              </a:rPr>
              <a:t>Покупаем онлайн?</a:t>
            </a:r>
            <a:r>
              <a:rPr lang="ru-RU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»</a:t>
            </a:r>
            <a:r>
              <a:rPr lang="ru-RU" sz="3600" b="1" dirty="0">
                <a:solidFill>
                  <a:srgbClr val="002060"/>
                </a:solidFill>
              </a:rPr>
              <a:t> 5/5</a:t>
            </a:r>
            <a:r>
              <a:rPr lang="ru-RU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br>
              <a:rPr lang="ru-RU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endParaRPr lang="ru-RU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03512" y="260649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2022</a:t>
            </a:r>
            <a:endParaRPr lang="ru-RU" sz="2400" dirty="0"/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794B8EA2-3E12-A0B4-EFE9-E53677523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416" y="10205"/>
            <a:ext cx="4938584" cy="36049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   Формулирование развёрнутых ответов</a:t>
            </a:r>
          </a:p>
        </p:txBody>
      </p:sp>
    </p:spTree>
    <p:extLst>
      <p:ext uri="{BB962C8B-B14F-4D97-AF65-F5344CB8AC3E}">
        <p14:creationId xmlns:p14="http://schemas.microsoft.com/office/powerpoint/2010/main" val="759303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03512" y="1340768"/>
            <a:ext cx="8496944" cy="5976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/>
              <a:t>«</a:t>
            </a:r>
            <a:r>
              <a:rPr lang="ru-RU" sz="1600" b="1" dirty="0" err="1"/>
              <a:t>Неопределившийся</a:t>
            </a:r>
            <a:r>
              <a:rPr lang="ru-RU" sz="1600" b="1" dirty="0"/>
              <a:t>»: </a:t>
            </a:r>
            <a:endParaRPr lang="ru-RU" sz="1600" dirty="0"/>
          </a:p>
          <a:p>
            <a:r>
              <a:rPr lang="ru-RU" sz="1600" dirty="0"/>
              <a:t>Две точки зрения по своему и с кем-то точно согласиться я не могу </a:t>
            </a:r>
          </a:p>
          <a:p>
            <a:pPr>
              <a:buNone/>
            </a:pPr>
            <a:r>
              <a:rPr lang="ru-RU" sz="1600" dirty="0"/>
              <a:t> </a:t>
            </a:r>
          </a:p>
          <a:p>
            <a:pPr>
              <a:buNone/>
            </a:pPr>
            <a:r>
              <a:rPr lang="ru-RU" sz="1600" b="1" dirty="0"/>
              <a:t>Слишком общие: </a:t>
            </a:r>
            <a:endParaRPr lang="ru-RU" sz="1600" dirty="0"/>
          </a:p>
          <a:p>
            <a:r>
              <a:rPr lang="ru-RU" sz="1600" dirty="0"/>
              <a:t>Мир не стоит на месте , и вы не должны стоять на  месте. Интернет магазины прекрасный способ купить любой товар "любой каприз за ваши деньги"</a:t>
            </a:r>
          </a:p>
          <a:p>
            <a:r>
              <a:rPr lang="ru-RU" sz="1600" dirty="0"/>
              <a:t>В интернет магазинах могут обмануть...</a:t>
            </a:r>
          </a:p>
          <a:p>
            <a:r>
              <a:rPr lang="ru-RU" sz="1600" dirty="0"/>
              <a:t>Я вообще не доверяю интернет магазинам хоть там и намного дешево</a:t>
            </a:r>
          </a:p>
          <a:p>
            <a:r>
              <a:rPr lang="ru-RU" sz="1600" dirty="0"/>
              <a:t>Вживую покупать вещи куда правильнее </a:t>
            </a:r>
          </a:p>
          <a:p>
            <a:r>
              <a:rPr lang="ru-RU" sz="1600" dirty="0"/>
              <a:t>Выгода.</a:t>
            </a:r>
          </a:p>
          <a:p>
            <a:r>
              <a:rPr lang="ru-RU" sz="1600" dirty="0"/>
              <a:t>Покупки в </a:t>
            </a:r>
            <a:r>
              <a:rPr lang="ru-RU" sz="1600" dirty="0" err="1"/>
              <a:t>интернет-магазине</a:t>
            </a:r>
            <a:r>
              <a:rPr lang="ru-RU" sz="1600" dirty="0"/>
              <a:t> дают определённое финансовое преимущество.</a:t>
            </a:r>
            <a:br>
              <a:rPr lang="ru-RU" sz="1600" dirty="0"/>
            </a:br>
            <a:r>
              <a:rPr lang="ru-RU" sz="1600" dirty="0" err="1"/>
              <a:t>интернэт</a:t>
            </a:r>
            <a:r>
              <a:rPr lang="ru-RU" sz="1600" dirty="0"/>
              <a:t> магазины врут</a:t>
            </a:r>
          </a:p>
          <a:p>
            <a:r>
              <a:rPr lang="ru-RU" sz="1600" dirty="0"/>
              <a:t>Меньше проблем </a:t>
            </a:r>
          </a:p>
          <a:p>
            <a:pPr>
              <a:buNone/>
            </a:pPr>
            <a:r>
              <a:rPr lang="ru-RU" sz="1600" dirty="0"/>
              <a:t> </a:t>
            </a:r>
          </a:p>
          <a:p>
            <a:pPr>
              <a:buNone/>
            </a:pPr>
            <a:r>
              <a:rPr lang="ru-RU" sz="1600" b="1" dirty="0"/>
              <a:t>Ошибочная трактовка условий</a:t>
            </a:r>
            <a:endParaRPr lang="ru-RU" sz="1600" dirty="0"/>
          </a:p>
          <a:p>
            <a:r>
              <a:rPr lang="ru-RU" sz="1600" dirty="0"/>
              <a:t>Мнение Любы. Все же есть добросовестные продавцы, которые не будут обманывать. У них есть подтверждающие личность документы.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F9B9AB25-AB6A-0024-9FB3-C39B93DCD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224" y="1052736"/>
            <a:ext cx="2555776" cy="288032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1200" b="1" dirty="0">
                <a:solidFill>
                  <a:srgbClr val="0000FF"/>
                </a:solidFill>
              </a:rPr>
              <a:t>Ответы  не принимаются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27040" y="188640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Задание «</a:t>
            </a:r>
            <a:r>
              <a:rPr lang="ru-RU" sz="3600" b="1" dirty="0">
                <a:solidFill>
                  <a:srgbClr val="002060"/>
                </a:solidFill>
              </a:rPr>
              <a:t>Покупаем онлайн?</a:t>
            </a:r>
            <a:r>
              <a:rPr lang="ru-RU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»</a:t>
            </a:r>
            <a:r>
              <a:rPr lang="ru-RU" sz="3600" b="1" dirty="0">
                <a:solidFill>
                  <a:srgbClr val="002060"/>
                </a:solidFill>
              </a:rPr>
              <a:t> 5/5</a:t>
            </a:r>
            <a:r>
              <a:rPr lang="ru-RU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br>
              <a:rPr lang="ru-RU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endParaRPr lang="ru-RU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03512" y="260649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2022</a:t>
            </a:r>
            <a:endParaRPr lang="ru-RU" sz="2400" dirty="0"/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1B73B4B7-C812-4E30-17EA-FF6588A38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416" y="10205"/>
            <a:ext cx="4938584" cy="36049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   Формулирование развёрнутых ответов</a:t>
            </a:r>
          </a:p>
        </p:txBody>
      </p:sp>
    </p:spTree>
    <p:extLst>
      <p:ext uri="{BB962C8B-B14F-4D97-AF65-F5344CB8AC3E}">
        <p14:creationId xmlns:p14="http://schemas.microsoft.com/office/powerpoint/2010/main" val="1039999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>
            <a:extLst>
              <a:ext uri="{FF2B5EF4-FFF2-40B4-BE49-F238E27FC236}">
                <a16:creationId xmlns:a16="http://schemas.microsoft.com/office/drawing/2014/main" id="{EF7F0D0E-7EF5-0644-A643-68B32E449909}"/>
              </a:ext>
            </a:extLst>
          </p:cNvPr>
          <p:cNvSpPr/>
          <p:nvPr/>
        </p:nvSpPr>
        <p:spPr>
          <a:xfrm>
            <a:off x="288732" y="139225"/>
            <a:ext cx="7585883" cy="1512168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r>
              <a:rPr lang="ru-RU" sz="2800" b="1" dirty="0">
                <a:solidFill>
                  <a:srgbClr val="0070C0"/>
                </a:solidFill>
              </a:rPr>
              <a:t>             «Чтобы купить самокат»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332" y="2202752"/>
            <a:ext cx="705678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Костя  решил купить самокат стоимостью 12 500 рублей. Для достижения своей цели он задумался о возможных накоплениях за счёт части денег, которые ему дают родные на повседневные расходы. И поэтому Костя начал вести финансовый дневник, в который записывает все свои траты за неделю.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58309" y="1774486"/>
            <a:ext cx="1072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Сюжет</a:t>
            </a:r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238390" y="1397978"/>
          <a:ext cx="3516924" cy="2959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94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70C0"/>
                          </a:solidFill>
                        </a:rPr>
                        <a:t>№ задания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70C0"/>
                          </a:solidFill>
                        </a:rPr>
                        <a:t>Процент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rgbClr val="0070C0"/>
                          </a:solidFill>
                        </a:rPr>
                        <a:t> выполнения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6413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>
            <a:extLst>
              <a:ext uri="{FF2B5EF4-FFF2-40B4-BE49-F238E27FC236}">
                <a16:creationId xmlns:a16="http://schemas.microsoft.com/office/drawing/2014/main" id="{EF7F0D0E-7EF5-0644-A643-68B32E449909}"/>
              </a:ext>
            </a:extLst>
          </p:cNvPr>
          <p:cNvSpPr/>
          <p:nvPr/>
        </p:nvSpPr>
        <p:spPr>
          <a:xfrm>
            <a:off x="276206" y="352168"/>
            <a:ext cx="7585883" cy="1512168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r>
              <a:rPr lang="ru-RU" sz="2800" b="1" dirty="0">
                <a:solidFill>
                  <a:srgbClr val="0070C0"/>
                </a:solidFill>
              </a:rPr>
              <a:t>             «Чтобы купить самокат»</a:t>
            </a:r>
            <a:r>
              <a:rPr lang="en-US" sz="2800" b="1" dirty="0">
                <a:solidFill>
                  <a:srgbClr val="0070C0"/>
                </a:solidFill>
              </a:rPr>
              <a:t> 1/5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332" y="2202752"/>
            <a:ext cx="7056784" cy="73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действия Кости, совершаемые в целях накопления, могут нанести ущерб здоровью, а какие – нет?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C0E4933-7CF2-245D-F053-D0569C5AF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249306"/>
              </p:ext>
            </p:extLst>
          </p:nvPr>
        </p:nvGraphicFramePr>
        <p:xfrm>
          <a:off x="1941535" y="3275856"/>
          <a:ext cx="5736920" cy="3444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36920">
                  <a:extLst>
                    <a:ext uri="{9D8B030D-6E8A-4147-A177-3AD203B41FA5}">
                      <a16:colId xmlns:a16="http://schemas.microsoft.com/office/drawing/2014/main" val="3051349750"/>
                    </a:ext>
                  </a:extLst>
                </a:gridCol>
              </a:tblGrid>
              <a:tr h="4231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Действие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933384"/>
                  </a:ext>
                </a:extLst>
              </a:tr>
              <a:tr h="866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Питаться дома: только завтракать до ухода в школу и вечером ужинать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8024002"/>
                  </a:ext>
                </a:extLst>
              </a:tr>
              <a:tr h="866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Брать из дома печенье и воду,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чтобы не обедать в школе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885953"/>
                  </a:ext>
                </a:extLst>
              </a:tr>
              <a:tr h="423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Брать из дома воду и не покупать газировку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7793470"/>
                  </a:ext>
                </a:extLst>
              </a:tr>
              <a:tr h="866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 каникулах устроиться в трудовую бригаду и заработать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693437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11D4C4E7-8B27-EDF8-35C6-4D312DE0CA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630716"/>
              </p:ext>
            </p:extLst>
          </p:nvPr>
        </p:nvGraphicFramePr>
        <p:xfrm>
          <a:off x="8000395" y="4432612"/>
          <a:ext cx="3516924" cy="1131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94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70C0"/>
                          </a:solidFill>
                        </a:rPr>
                        <a:t>№ задания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70C0"/>
                          </a:solidFill>
                        </a:rPr>
                        <a:t>Процент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rgbClr val="0070C0"/>
                          </a:solidFill>
                        </a:rPr>
                        <a:t> выполнения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962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DAC838C-EED0-D397-F0D3-95D0E48EE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FC78F8-F308-D2A8-01E4-66B2B2E6A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71" y="1726620"/>
            <a:ext cx="10584458" cy="4636601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4C6997D-D46E-50EF-AF9F-0BBD09CA7D9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r>
              <a:rPr lang="ru-RU" sz="2800" b="1" dirty="0">
                <a:solidFill>
                  <a:srgbClr val="0070C0"/>
                </a:solidFill>
              </a:rPr>
              <a:t>             «Чтобы купить самокат»</a:t>
            </a:r>
            <a:r>
              <a:rPr lang="en-US" sz="2800" b="1" dirty="0">
                <a:solidFill>
                  <a:srgbClr val="0070C0"/>
                </a:solidFill>
              </a:rPr>
              <a:t> 3/5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30457AC-05E6-127B-5078-C1ADAE921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408732"/>
              </p:ext>
            </p:extLst>
          </p:nvPr>
        </p:nvGraphicFramePr>
        <p:xfrm>
          <a:off x="2558758" y="5738215"/>
          <a:ext cx="3444659" cy="877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9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4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№ задания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Процент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 выполнения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3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1447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dirty="0">
                <a:cs typeface="Times New Roman" pitchFamily="18" charset="0"/>
              </a:rPr>
              <a:t>- Не понимаю, зачем тебе копить, если можно купить самокат за 7 000 рублей, которые у тебя уже есть, - удивился младший брат Кости Стёпа.</a:t>
            </a:r>
          </a:p>
          <a:p>
            <a:pPr>
              <a:buNone/>
            </a:pPr>
            <a:r>
              <a:rPr lang="ru-RU" sz="3100" dirty="0">
                <a:cs typeface="Times New Roman" pitchFamily="18" charset="0"/>
              </a:rPr>
              <a:t>- Если купить дешёвый самокат, есть высокая вероятность финансовых потерь для нашей семьи, - ответил Костя.</a:t>
            </a:r>
          </a:p>
          <a:p>
            <a:pPr>
              <a:buNone/>
            </a:pPr>
            <a:endParaRPr lang="ru-RU" sz="3100" dirty="0"/>
          </a:p>
          <a:p>
            <a:pPr fontAlgn="base">
              <a:buNone/>
            </a:pPr>
            <a:r>
              <a:rPr lang="ru-RU" sz="3100" dirty="0"/>
              <a:t>Прав ли Костя, что покупка дешёвого самоката с высокой вероятностью может привести к финансовым потерям для семьи?</a:t>
            </a:r>
          </a:p>
          <a:p>
            <a:pPr fontAlgn="base">
              <a:buNone/>
            </a:pPr>
            <a:r>
              <a:rPr lang="ru-RU" sz="3100" dirty="0"/>
              <a:t> </a:t>
            </a:r>
          </a:p>
          <a:p>
            <a:pPr>
              <a:buNone/>
            </a:pPr>
            <a:r>
              <a:rPr lang="ru-RU" sz="3100" dirty="0">
                <a:sym typeface="Wingdings"/>
              </a:rPr>
              <a:t></a:t>
            </a:r>
            <a:r>
              <a:rPr lang="ru-RU" sz="3100" dirty="0"/>
              <a:t> Да</a:t>
            </a:r>
          </a:p>
          <a:p>
            <a:pPr>
              <a:buNone/>
            </a:pPr>
            <a:r>
              <a:rPr lang="ru-RU" sz="3100" dirty="0">
                <a:sym typeface="Wingdings"/>
              </a:rPr>
              <a:t></a:t>
            </a:r>
            <a:r>
              <a:rPr lang="ru-RU" sz="3100" dirty="0"/>
              <a:t> Нет</a:t>
            </a:r>
          </a:p>
          <a:p>
            <a:pPr>
              <a:buNone/>
            </a:pPr>
            <a:r>
              <a:rPr lang="ru-RU" sz="3100" dirty="0"/>
              <a:t> </a:t>
            </a:r>
          </a:p>
          <a:p>
            <a:pPr>
              <a:buNone/>
            </a:pPr>
            <a:r>
              <a:rPr lang="ru-RU" sz="3100" i="1" dirty="0"/>
              <a:t>Объясните свой ответ _________________________________</a:t>
            </a:r>
            <a:endParaRPr lang="ru-RU" sz="3100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763344" y="0"/>
            <a:ext cx="5904656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«Чтобы купить самокат» 4/5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60096" y="5949281"/>
            <a:ext cx="331236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Подтверждение расчётами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не требуется </a:t>
            </a:r>
            <a:endParaRPr lang="ru-RU" dirty="0"/>
          </a:p>
        </p:txBody>
      </p:sp>
      <p:sp>
        <p:nvSpPr>
          <p:cNvPr id="6" name="Горизонтальный свиток 5">
            <a:extLst>
              <a:ext uri="{FF2B5EF4-FFF2-40B4-BE49-F238E27FC236}">
                <a16:creationId xmlns:a16="http://schemas.microsoft.com/office/drawing/2014/main" id="{EF7F0D0E-7EF5-0644-A643-68B32E449909}"/>
              </a:ext>
            </a:extLst>
          </p:cNvPr>
          <p:cNvSpPr/>
          <p:nvPr/>
        </p:nvSpPr>
        <p:spPr>
          <a:xfrm>
            <a:off x="1524000" y="0"/>
            <a:ext cx="3312368" cy="108012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lvl="0" algn="ctr"/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Задание, где в качестве ответа надо привести аргумент «ЗА/ МОЖНО/ ЦЕЛЕСООБРАЗНО»</a:t>
            </a:r>
            <a:endParaRPr lang="ru-RU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5A3938ED-22A3-8FD8-C224-FF7CF2882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416" y="10205"/>
            <a:ext cx="4938584" cy="36049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   Формулирование развёрнутых ответов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0195" y="1052737"/>
            <a:ext cx="10639167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>
                <a:cs typeface="Times New Roman" pitchFamily="18" charset="0"/>
              </a:rPr>
              <a:t>ХАРАКТЕРИСТИКИ ЗАДАНИЯ:</a:t>
            </a:r>
          </a:p>
          <a:p>
            <a:pPr lvl="0">
              <a:buNone/>
            </a:pPr>
            <a:r>
              <a:rPr lang="ru-RU" sz="7200" b="1" dirty="0">
                <a:cs typeface="Times New Roman" pitchFamily="18" charset="0"/>
              </a:rPr>
              <a:t>Содержательная область оценки</a:t>
            </a:r>
            <a:r>
              <a:rPr lang="ru-RU" sz="7200" dirty="0">
                <a:cs typeface="Times New Roman" pitchFamily="18" charset="0"/>
              </a:rPr>
              <a:t>: финансовое планирование</a:t>
            </a:r>
          </a:p>
          <a:p>
            <a:pPr lvl="0">
              <a:buNone/>
            </a:pPr>
            <a:r>
              <a:rPr lang="ru-RU" sz="7200" b="1" dirty="0" err="1">
                <a:cs typeface="Times New Roman" pitchFamily="18" charset="0"/>
              </a:rPr>
              <a:t>Компетентностная</a:t>
            </a:r>
            <a:r>
              <a:rPr lang="ru-RU" sz="7200" b="1" dirty="0">
                <a:cs typeface="Times New Roman" pitchFamily="18" charset="0"/>
              </a:rPr>
              <a:t> область оценки</a:t>
            </a:r>
            <a:r>
              <a:rPr lang="ru-RU" sz="7200" dirty="0">
                <a:cs typeface="Times New Roman" pitchFamily="18" charset="0"/>
              </a:rPr>
              <a:t>: обоснование выбора</a:t>
            </a:r>
          </a:p>
          <a:p>
            <a:pPr lvl="0">
              <a:buNone/>
            </a:pPr>
            <a:r>
              <a:rPr lang="ru-RU" sz="7200" b="1" dirty="0">
                <a:cs typeface="Times New Roman" pitchFamily="18" charset="0"/>
              </a:rPr>
              <a:t>Контекст</a:t>
            </a:r>
            <a:r>
              <a:rPr lang="ru-RU" sz="7200" dirty="0">
                <a:cs typeface="Times New Roman" pitchFamily="18" charset="0"/>
              </a:rPr>
              <a:t>: семейный</a:t>
            </a:r>
          </a:p>
          <a:p>
            <a:pPr lvl="0">
              <a:buNone/>
            </a:pPr>
            <a:r>
              <a:rPr lang="ru-RU" sz="7200" b="1" dirty="0">
                <a:cs typeface="Times New Roman" pitchFamily="18" charset="0"/>
              </a:rPr>
              <a:t>Уровень сложности</a:t>
            </a:r>
            <a:r>
              <a:rPr lang="ru-RU" sz="7200" dirty="0">
                <a:cs typeface="Times New Roman" pitchFamily="18" charset="0"/>
              </a:rPr>
              <a:t>: высокий</a:t>
            </a:r>
          </a:p>
          <a:p>
            <a:pPr lvl="0">
              <a:buNone/>
            </a:pPr>
            <a:r>
              <a:rPr lang="ru-RU" sz="7200" b="1" dirty="0">
                <a:cs typeface="Times New Roman" pitchFamily="18" charset="0"/>
              </a:rPr>
              <a:t>Формат ответа: </a:t>
            </a:r>
            <a:r>
              <a:rPr lang="ru-RU" sz="7200" dirty="0">
                <a:cs typeface="Times New Roman" pitchFamily="18" charset="0"/>
              </a:rPr>
              <a:t>комплексное задание с выбором ответа и развернутым объяснением</a:t>
            </a:r>
          </a:p>
          <a:p>
            <a:pPr lvl="0">
              <a:buNone/>
            </a:pPr>
            <a:r>
              <a:rPr lang="ru-RU" sz="7200" b="1" dirty="0">
                <a:cs typeface="Times New Roman" pitchFamily="18" charset="0"/>
              </a:rPr>
              <a:t>Объект оценки: </a:t>
            </a:r>
            <a:r>
              <a:rPr lang="ru-RU" sz="7200" dirty="0">
                <a:cs typeface="Times New Roman" pitchFamily="18" charset="0"/>
              </a:rPr>
              <a:t>объяснить, почему покупка дешёвого самоката с высокой вероятностью может привести к финансовым потерям для семьи.</a:t>
            </a:r>
          </a:p>
          <a:p>
            <a:pPr lvl="0">
              <a:buNone/>
            </a:pPr>
            <a:r>
              <a:rPr lang="ru-RU" sz="7200" b="1" dirty="0">
                <a:cs typeface="Times New Roman" pitchFamily="18" charset="0"/>
              </a:rPr>
              <a:t>Максимальный балл</a:t>
            </a:r>
            <a:r>
              <a:rPr lang="ru-RU" sz="7200" dirty="0">
                <a:cs typeface="Times New Roman" pitchFamily="18" charset="0"/>
              </a:rPr>
              <a:t>: 1 балл</a:t>
            </a:r>
          </a:p>
          <a:p>
            <a:pPr lvl="0">
              <a:buNone/>
            </a:pPr>
            <a:r>
              <a:rPr lang="ru-RU" sz="7200" b="1" dirty="0">
                <a:cs typeface="Times New Roman" pitchFamily="18" charset="0"/>
              </a:rPr>
              <a:t>Способ проверки</a:t>
            </a:r>
            <a:r>
              <a:rPr lang="ru-RU" sz="7200" dirty="0">
                <a:cs typeface="Times New Roman" pitchFamily="18" charset="0"/>
              </a:rPr>
              <a:t>: экспертный</a:t>
            </a:r>
          </a:p>
          <a:p>
            <a:pPr>
              <a:buNone/>
            </a:pPr>
            <a:r>
              <a:rPr lang="ru-RU" sz="7200" b="1" dirty="0">
                <a:cs typeface="Times New Roman" pitchFamily="18" charset="0"/>
              </a:rPr>
              <a:t>Система оценивания:</a:t>
            </a:r>
            <a:endParaRPr lang="ru-RU" sz="7200" dirty="0">
              <a:cs typeface="Times New Roman" pitchFamily="18" charset="0"/>
            </a:endParaRPr>
          </a:p>
          <a:p>
            <a:pPr>
              <a:buNone/>
            </a:pPr>
            <a:r>
              <a:rPr lang="ru-RU" sz="7200" b="1" dirty="0">
                <a:cs typeface="Times New Roman" pitchFamily="18" charset="0"/>
              </a:rPr>
              <a:t>1</a:t>
            </a:r>
            <a:r>
              <a:rPr lang="ru-RU" sz="7200" dirty="0">
                <a:cs typeface="Times New Roman" pitchFamily="18" charset="0"/>
              </a:rPr>
              <a:t>       Дан ответ:</a:t>
            </a:r>
          </a:p>
          <a:p>
            <a:pPr>
              <a:buNone/>
            </a:pPr>
            <a:r>
              <a:rPr lang="ru-RU" sz="7200" dirty="0">
                <a:cs typeface="Times New Roman" pitchFamily="18" charset="0"/>
              </a:rPr>
              <a:t>«Да» и приведено объяснение, например, о том, что дешевая вещь чаще часто бывает низкого качества. Такой самокат с большой вероятностью нужно будет часто ремонтировать, либо он не будет подлежать ремонту, и придется покупать новый.</a:t>
            </a:r>
          </a:p>
          <a:p>
            <a:pPr>
              <a:buNone/>
            </a:pPr>
            <a:r>
              <a:rPr lang="ru-RU" sz="7200" b="1" dirty="0">
                <a:cs typeface="Times New Roman" pitchFamily="18" charset="0"/>
              </a:rPr>
              <a:t>0</a:t>
            </a:r>
            <a:r>
              <a:rPr lang="ru-RU" sz="7200" dirty="0">
                <a:cs typeface="Times New Roman" pitchFamily="18" charset="0"/>
              </a:rPr>
              <a:t>      Выбран верный ответ, но не приведено убедительное объяснение.</a:t>
            </a:r>
          </a:p>
          <a:p>
            <a:pPr>
              <a:buNone/>
            </a:pPr>
            <a:r>
              <a:rPr lang="ru-RU" sz="7200" dirty="0">
                <a:cs typeface="Times New Roman" pitchFamily="18" charset="0"/>
              </a:rPr>
              <a:t>ИЛИ</a:t>
            </a:r>
          </a:p>
          <a:p>
            <a:pPr>
              <a:buNone/>
            </a:pPr>
            <a:r>
              <a:rPr lang="ru-RU" sz="7200" dirty="0">
                <a:cs typeface="Times New Roman" pitchFamily="18" charset="0"/>
              </a:rPr>
              <a:t>Выбран ответ “нет”  ИЛИ ответ отсутствует.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19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«Чтобы купить самокат» 4/5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60096" y="5805265"/>
            <a:ext cx="331236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Подтверждение расчётами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не требуется </a:t>
            </a:r>
            <a:endParaRPr lang="ru-RU" dirty="0"/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3A6E9625-8CAA-2A9E-0FED-9D7A44DB1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416" y="10205"/>
            <a:ext cx="4938584" cy="36049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   Формулирование развёрнутых ответов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27903" y="908721"/>
            <a:ext cx="10911016" cy="54920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/>
              <a:t>1 балл:</a:t>
            </a:r>
          </a:p>
          <a:p>
            <a:r>
              <a:rPr lang="ru-RU" sz="1600" dirty="0"/>
              <a:t>Так как он скорее всего будет более некачественный, будет часто ломаться и т.д.</a:t>
            </a:r>
          </a:p>
          <a:p>
            <a:r>
              <a:rPr lang="ru-RU" sz="1600" dirty="0"/>
              <a:t>У дешевого самоката будет хуже качество</a:t>
            </a:r>
          </a:p>
          <a:p>
            <a:r>
              <a:rPr lang="ru-RU" sz="1600" dirty="0"/>
              <a:t>Так как дорогой самокат не самая необходимая покупка и можно просто накопить на него с течением времени</a:t>
            </a:r>
          </a:p>
          <a:p>
            <a:r>
              <a:rPr lang="ru-RU" sz="1600" dirty="0"/>
              <a:t>Так как дешевый самокат менее качественный и может привести к травмам</a:t>
            </a:r>
          </a:p>
          <a:p>
            <a:r>
              <a:rPr lang="ru-RU" sz="1600" dirty="0"/>
              <a:t>Плохой самокат придется часто чинить, а на это уйдут доходы семьи</a:t>
            </a:r>
          </a:p>
          <a:p>
            <a:r>
              <a:rPr lang="ru-RU" sz="1600" dirty="0"/>
              <a:t>Потому что  не качественный велосипед может привезти к сбою и травмам на дороге так же вряд ли прослужит долго</a:t>
            </a:r>
          </a:p>
          <a:p>
            <a:r>
              <a:rPr lang="ru-RU" sz="1600" dirty="0"/>
              <a:t>Не качественно</a:t>
            </a:r>
          </a:p>
          <a:p>
            <a:pPr>
              <a:buNone/>
            </a:pPr>
            <a:r>
              <a:rPr lang="ru-RU" sz="1600" b="1" dirty="0"/>
              <a:t>0 баллов:</a:t>
            </a:r>
          </a:p>
          <a:p>
            <a:r>
              <a:rPr lang="ru-RU" sz="1600" dirty="0"/>
              <a:t>Если аккуратно пользоваться самокатом и бережно к нему относиться</a:t>
            </a:r>
          </a:p>
          <a:p>
            <a:r>
              <a:rPr lang="ru-RU" sz="1600" dirty="0"/>
              <a:t>Дешевле не значит выгоднее.</a:t>
            </a:r>
          </a:p>
          <a:p>
            <a:r>
              <a:rPr lang="ru-RU" sz="1600" dirty="0"/>
              <a:t>Покупка самоката не повлияет на финансы семьи.</a:t>
            </a:r>
          </a:p>
          <a:p>
            <a:r>
              <a:rPr lang="ru-RU" sz="1600" dirty="0"/>
              <a:t>Костя откладывал и копил все деньги что ему давались в любом случае они будут потрачены</a:t>
            </a:r>
          </a:p>
          <a:p>
            <a:r>
              <a:rPr lang="ru-RU" sz="1600" dirty="0"/>
              <a:t>Ну а с чего вдруг потери??? если у него ещё останется 5500</a:t>
            </a:r>
          </a:p>
          <a:p>
            <a:r>
              <a:rPr lang="ru-RU" sz="1600" dirty="0"/>
              <a:t>Потому что он на это копит сам и ему не дают каких либо дополнительных денег.</a:t>
            </a:r>
          </a:p>
          <a:p>
            <a:endParaRPr lang="ru-RU" sz="1200" dirty="0"/>
          </a:p>
          <a:p>
            <a:endParaRPr lang="ru-RU" sz="12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27040" y="188640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Задание «</a:t>
            </a:r>
            <a:r>
              <a:rPr lang="ru-RU" sz="3600" b="1" dirty="0">
                <a:solidFill>
                  <a:srgbClr val="002060"/>
                </a:solidFill>
              </a:rPr>
              <a:t>Чтобы купить самокат» 4/5</a:t>
            </a:r>
            <a:r>
              <a:rPr lang="ru-RU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br>
              <a:rPr lang="ru-RU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endParaRPr lang="ru-RU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683ACFCC-6664-885E-BCAA-83458D7D7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416" y="10205"/>
            <a:ext cx="4938584" cy="36049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   Формулирование развёрнутых ответов</a:t>
            </a:r>
          </a:p>
        </p:txBody>
      </p:sp>
    </p:spTree>
    <p:extLst>
      <p:ext uri="{BB962C8B-B14F-4D97-AF65-F5344CB8AC3E}">
        <p14:creationId xmlns:p14="http://schemas.microsoft.com/office/powerpoint/2010/main" val="759303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2746" y="637181"/>
            <a:ext cx="10317891" cy="741862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ru-RU" dirty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Комплексные задания, предлагаемые для тестирования в Калининградской области  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8 класс, финансовая грамотность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3828" y="2204863"/>
            <a:ext cx="7522574" cy="289847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3400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«Хороший пример»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«В руках мошенника»</a:t>
            </a:r>
          </a:p>
          <a:p>
            <a:pPr marL="0" indent="0">
              <a:buNone/>
            </a:pPr>
            <a:endParaRPr lang="ru-RU" sz="3200" b="1" dirty="0">
              <a:solidFill>
                <a:srgbClr val="0070C0"/>
              </a:solidFill>
            </a:endParaRPr>
          </a:p>
          <a:p>
            <a:r>
              <a:rPr lang="ru-RU" sz="3200" b="1" dirty="0">
                <a:solidFill>
                  <a:srgbClr val="0070C0"/>
                </a:solidFill>
              </a:rPr>
              <a:t>«Бабушкино варенье»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«Чтобы купить самокат» 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sz="52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96001" y="4365104"/>
            <a:ext cx="4261327" cy="1484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ru-RU" sz="3400" dirty="0">
              <a:solidFill>
                <a:srgbClr val="0070C0"/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3900" b="1" dirty="0">
                <a:solidFill>
                  <a:srgbClr val="0070C0"/>
                </a:solidFill>
              </a:rPr>
              <a:t>«За картой в банк»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3900" b="1" dirty="0">
                <a:solidFill>
                  <a:srgbClr val="0070C0"/>
                </a:solidFill>
              </a:rPr>
              <a:t>«Покупаем онлайн?»</a:t>
            </a:r>
          </a:p>
          <a:p>
            <a:pPr marL="342900" indent="-342900" algn="ctr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sz="52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sz="32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sz="32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sz="32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sz="32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72065" y="4221089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2022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89411" y="1974031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2023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77794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F7F0D0E-7EF5-0644-A643-68B32E44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938" y="365125"/>
            <a:ext cx="6230815" cy="1325563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6828" tIns="38414" rIns="76828" bIns="38414" rtlCol="0" anchor="ctr"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 «В руках мошенника»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95601" y="1844825"/>
            <a:ext cx="1072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Сюжет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2746" y="2484105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Петя в связи с переездом в другую квартиру, опубликовал на сайте объявление о продаже кресла, за которое хотел выручить 7 000 рублей, а в итоге столько же перевел мошенникам.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000998" y="545125"/>
          <a:ext cx="3516924" cy="2959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94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70C0"/>
                          </a:solidFill>
                        </a:rPr>
                        <a:t>№ задания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70C0"/>
                          </a:solidFill>
                        </a:rPr>
                        <a:t>Процент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rgbClr val="0070C0"/>
                          </a:solidFill>
                        </a:rPr>
                        <a:t> выполнения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1544" y="1340768"/>
            <a:ext cx="8291264" cy="42484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/>
              <a:t>- Только после того, как деньги были сняты, я осознал, что оказался в руках мошенника. Сразу после этого мне поступил звонок с неизвестного городского номера. Женщина представилась сотрудницей мониторинговой службы моего банка и спросила, проводил ли я какие-либо операции с моей картой за последние 15 минут. Я не произнес ни слова и положил трубку, - завершил свой рассказ Петя.</a:t>
            </a:r>
          </a:p>
          <a:p>
            <a:pPr>
              <a:buFontTx/>
              <a:buChar char="-"/>
            </a:pPr>
            <a:r>
              <a:rPr lang="ru-RU" sz="2000" dirty="0"/>
              <a:t>Я считаю, что ты поступил правильно. Иначе ситуация могла бы иметь еще более серьезные последствия, - ответила подруга.</a:t>
            </a:r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endParaRPr lang="ru-RU" sz="2000" dirty="0"/>
          </a:p>
          <a:p>
            <a:pPr>
              <a:buNone/>
            </a:pPr>
            <a:r>
              <a:rPr lang="ru-RU" sz="2000" dirty="0"/>
              <a:t>Приведите любой аргумент, который может подтвердить слова подруги Пети о том, что в данном случае он поступил правильно.</a:t>
            </a:r>
          </a:p>
          <a:p>
            <a:pPr>
              <a:buNone/>
            </a:pPr>
            <a:r>
              <a:rPr lang="ru-RU" sz="2000" dirty="0"/>
              <a:t>___________________________________________________________</a:t>
            </a:r>
          </a:p>
          <a:p>
            <a:pPr>
              <a:buFontTx/>
              <a:buChar char="-"/>
            </a:pPr>
            <a:endParaRPr lang="ru-RU" sz="2000" dirty="0"/>
          </a:p>
          <a:p>
            <a:pPr>
              <a:buNone/>
            </a:pPr>
            <a:endParaRPr lang="ru-RU" sz="2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35352" y="0"/>
            <a:ext cx="58326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«В руках мошенника» 5/5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60096" y="5805265"/>
            <a:ext cx="331236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Подтверждение расчётами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не требуется </a:t>
            </a:r>
            <a:endParaRPr lang="ru-RU" dirty="0"/>
          </a:p>
        </p:txBody>
      </p:sp>
      <p:sp>
        <p:nvSpPr>
          <p:cNvPr id="7" name="Горизонтальный свиток 6">
            <a:extLst>
              <a:ext uri="{FF2B5EF4-FFF2-40B4-BE49-F238E27FC236}">
                <a16:creationId xmlns:a16="http://schemas.microsoft.com/office/drawing/2014/main" id="{EF7F0D0E-7EF5-0644-A643-68B32E449909}"/>
              </a:ext>
            </a:extLst>
          </p:cNvPr>
          <p:cNvSpPr/>
          <p:nvPr/>
        </p:nvSpPr>
        <p:spPr>
          <a:xfrm>
            <a:off x="1703512" y="116632"/>
            <a:ext cx="3312368" cy="108012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lvl="0" algn="ctr"/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Задание, где в качестве ответа надо привести аргумент «ЗА/ МОЖНО/ ЦЕЛЕСООБРАЗНО»</a:t>
            </a:r>
            <a:endParaRPr lang="ru-RU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71C42B73-6D6B-79FE-3018-6A1C10073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416" y="10205"/>
            <a:ext cx="4938584" cy="36049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   Формулирование развёрнутых ответов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5230" y="928290"/>
            <a:ext cx="11022227" cy="50014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b="1" dirty="0">
                <a:cs typeface="Times New Roman" pitchFamily="18" charset="0"/>
              </a:rPr>
              <a:t>Характеристики задания</a:t>
            </a:r>
            <a:r>
              <a:rPr lang="ru-RU" sz="7200" dirty="0">
                <a:cs typeface="Times New Roman" pitchFamily="18" charset="0"/>
              </a:rPr>
              <a:t>:</a:t>
            </a:r>
          </a:p>
          <a:p>
            <a:pPr lvl="0">
              <a:buNone/>
            </a:pPr>
            <a:r>
              <a:rPr lang="ru-RU" sz="7200" b="1" dirty="0">
                <a:cs typeface="Times New Roman" pitchFamily="18" charset="0"/>
              </a:rPr>
              <a:t>Содержательная область оценки</a:t>
            </a:r>
            <a:r>
              <a:rPr lang="ru-RU" sz="7200" dirty="0">
                <a:cs typeface="Times New Roman" pitchFamily="18" charset="0"/>
              </a:rPr>
              <a:t>: финансовая безопасность</a:t>
            </a:r>
          </a:p>
          <a:p>
            <a:pPr lvl="0">
              <a:buNone/>
            </a:pPr>
            <a:r>
              <a:rPr lang="ru-RU" sz="7200" b="1" dirty="0" err="1">
                <a:cs typeface="Times New Roman" pitchFamily="18" charset="0"/>
              </a:rPr>
              <a:t>Компетентностная</a:t>
            </a:r>
            <a:r>
              <a:rPr lang="ru-RU" sz="7200" b="1" dirty="0">
                <a:cs typeface="Times New Roman" pitchFamily="18" charset="0"/>
              </a:rPr>
              <a:t> область оценки</a:t>
            </a:r>
            <a:r>
              <a:rPr lang="ru-RU" sz="7200" dirty="0">
                <a:cs typeface="Times New Roman" pitchFamily="18" charset="0"/>
              </a:rPr>
              <a:t>: обоснование решения </a:t>
            </a:r>
          </a:p>
          <a:p>
            <a:pPr lvl="0">
              <a:buNone/>
            </a:pPr>
            <a:r>
              <a:rPr lang="ru-RU" sz="7200" b="1" dirty="0">
                <a:cs typeface="Times New Roman" pitchFamily="18" charset="0"/>
              </a:rPr>
              <a:t>Контекст</a:t>
            </a:r>
            <a:r>
              <a:rPr lang="ru-RU" sz="7200" dirty="0">
                <a:cs typeface="Times New Roman" pitchFamily="18" charset="0"/>
              </a:rPr>
              <a:t>: общественный</a:t>
            </a:r>
          </a:p>
          <a:p>
            <a:pPr lvl="0">
              <a:buNone/>
            </a:pPr>
            <a:r>
              <a:rPr lang="ru-RU" sz="7200" b="1" dirty="0">
                <a:cs typeface="Times New Roman" pitchFamily="18" charset="0"/>
              </a:rPr>
              <a:t>Уровень сложности</a:t>
            </a:r>
            <a:r>
              <a:rPr lang="ru-RU" sz="7200" dirty="0">
                <a:cs typeface="Times New Roman" pitchFamily="18" charset="0"/>
              </a:rPr>
              <a:t>: средний</a:t>
            </a:r>
          </a:p>
          <a:p>
            <a:pPr lvl="0">
              <a:buNone/>
            </a:pPr>
            <a:r>
              <a:rPr lang="ru-RU" sz="7200" b="1" dirty="0">
                <a:cs typeface="Times New Roman" pitchFamily="18" charset="0"/>
              </a:rPr>
              <a:t>Формат </a:t>
            </a:r>
            <a:r>
              <a:rPr lang="ru-RU" sz="7200" b="1" dirty="0" err="1">
                <a:cs typeface="Times New Roman" pitchFamily="18" charset="0"/>
              </a:rPr>
              <a:t>отвта</a:t>
            </a:r>
            <a:r>
              <a:rPr lang="ru-RU" sz="7200" b="1" dirty="0">
                <a:cs typeface="Times New Roman" pitchFamily="18" charset="0"/>
              </a:rPr>
              <a:t>: </a:t>
            </a:r>
            <a:r>
              <a:rPr lang="ru-RU" sz="7200" dirty="0">
                <a:cs typeface="Times New Roman" pitchFamily="18" charset="0"/>
              </a:rPr>
              <a:t>задание с развёрнутым ответом.</a:t>
            </a:r>
          </a:p>
          <a:p>
            <a:pPr>
              <a:buNone/>
            </a:pPr>
            <a:r>
              <a:rPr lang="ru-RU" sz="7200" b="1" dirty="0">
                <a:cs typeface="Times New Roman" pitchFamily="18" charset="0"/>
              </a:rPr>
              <a:t>Объект оценки: </a:t>
            </a:r>
            <a:r>
              <a:rPr lang="ru-RU" sz="7200" dirty="0">
                <a:cs typeface="Times New Roman" pitchFamily="18" charset="0"/>
              </a:rPr>
              <a:t>предлагается подтвердить слова о том, что в данной ситуации верным решением было положить трубку, чтобы избежать повторного мошенничества.</a:t>
            </a:r>
          </a:p>
          <a:p>
            <a:pPr lvl="0">
              <a:buNone/>
            </a:pPr>
            <a:r>
              <a:rPr lang="ru-RU" sz="7200" b="1" dirty="0">
                <a:cs typeface="Times New Roman" pitchFamily="18" charset="0"/>
              </a:rPr>
              <a:t>Максимальный балл:</a:t>
            </a:r>
            <a:r>
              <a:rPr lang="ru-RU" sz="7200" dirty="0">
                <a:cs typeface="Times New Roman" pitchFamily="18" charset="0"/>
              </a:rPr>
              <a:t> 1</a:t>
            </a:r>
          </a:p>
          <a:p>
            <a:pPr lvl="0">
              <a:buNone/>
            </a:pPr>
            <a:r>
              <a:rPr lang="ru-RU" sz="7200" b="1" dirty="0">
                <a:cs typeface="Times New Roman" pitchFamily="18" charset="0"/>
              </a:rPr>
              <a:t>Способ проверки:</a:t>
            </a:r>
            <a:r>
              <a:rPr lang="ru-RU" sz="7200" dirty="0">
                <a:cs typeface="Times New Roman" pitchFamily="18" charset="0"/>
              </a:rPr>
              <a:t> экспертный</a:t>
            </a:r>
          </a:p>
          <a:p>
            <a:pPr>
              <a:buNone/>
            </a:pPr>
            <a:r>
              <a:rPr lang="ru-RU" sz="7200" b="1" dirty="0">
                <a:cs typeface="Times New Roman" pitchFamily="18" charset="0"/>
              </a:rPr>
              <a:t>Система оценивания</a:t>
            </a:r>
            <a:endParaRPr lang="ru-RU" sz="7200" dirty="0">
              <a:cs typeface="Times New Roman" pitchFamily="18" charset="0"/>
            </a:endParaRPr>
          </a:p>
          <a:p>
            <a:pPr>
              <a:buNone/>
            </a:pPr>
            <a:r>
              <a:rPr lang="ru-RU" sz="7200" dirty="0">
                <a:cs typeface="Times New Roman" pitchFamily="18" charset="0"/>
              </a:rPr>
              <a:t>1 балл</a:t>
            </a:r>
          </a:p>
          <a:p>
            <a:pPr>
              <a:buNone/>
            </a:pPr>
            <a:r>
              <a:rPr lang="ru-RU" sz="7200" dirty="0">
                <a:cs typeface="Times New Roman" pitchFamily="18" charset="0"/>
              </a:rPr>
              <a:t>Приведён аргумент, например:</a:t>
            </a:r>
          </a:p>
          <a:p>
            <a:pPr>
              <a:buNone/>
            </a:pPr>
            <a:r>
              <a:rPr lang="ru-RU" sz="7200" dirty="0">
                <a:cs typeface="Times New Roman" pitchFamily="18" charset="0"/>
              </a:rPr>
              <a:t>- Это могла быть та же мошенница, которая хотела украсть больше денег </a:t>
            </a:r>
          </a:p>
          <a:p>
            <a:pPr>
              <a:buNone/>
            </a:pPr>
            <a:r>
              <a:rPr lang="ru-RU" sz="7200" dirty="0">
                <a:cs typeface="Times New Roman" pitchFamily="18" charset="0"/>
              </a:rPr>
              <a:t>ИЛИ </a:t>
            </a:r>
          </a:p>
          <a:p>
            <a:pPr>
              <a:buNone/>
            </a:pPr>
            <a:r>
              <a:rPr lang="ru-RU" sz="7200" dirty="0">
                <a:cs typeface="Times New Roman" pitchFamily="18" charset="0"/>
              </a:rPr>
              <a:t>- в данной ситуации у Пети могли снять все деньги с карты, а не только 7 000 рублей.</a:t>
            </a:r>
          </a:p>
          <a:p>
            <a:pPr>
              <a:buNone/>
            </a:pPr>
            <a:r>
              <a:rPr lang="ru-RU" sz="7200" dirty="0">
                <a:cs typeface="Times New Roman" pitchFamily="18" charset="0"/>
              </a:rPr>
              <a:t>0 баллов</a:t>
            </a:r>
          </a:p>
          <a:p>
            <a:pPr>
              <a:buNone/>
            </a:pPr>
            <a:r>
              <a:rPr lang="ru-RU" sz="7200" dirty="0">
                <a:cs typeface="Times New Roman" pitchFamily="18" charset="0"/>
              </a:rPr>
              <a:t>Дан(</a:t>
            </a:r>
            <a:r>
              <a:rPr lang="ru-RU" sz="7200" dirty="0" err="1">
                <a:cs typeface="Times New Roman" pitchFamily="18" charset="0"/>
              </a:rPr>
              <a:t>ы</a:t>
            </a:r>
            <a:r>
              <a:rPr lang="ru-RU" sz="7200" dirty="0">
                <a:cs typeface="Times New Roman" pitchFamily="18" charset="0"/>
              </a:rPr>
              <a:t>) неверный(</a:t>
            </a:r>
            <a:r>
              <a:rPr lang="ru-RU" sz="7200" dirty="0" err="1">
                <a:cs typeface="Times New Roman" pitchFamily="18" charset="0"/>
              </a:rPr>
              <a:t>ые</a:t>
            </a:r>
            <a:r>
              <a:rPr lang="ru-RU" sz="7200" dirty="0">
                <a:cs typeface="Times New Roman" pitchFamily="18" charset="0"/>
              </a:rPr>
              <a:t>) ответ(</a:t>
            </a:r>
            <a:r>
              <a:rPr lang="ru-RU" sz="7200" dirty="0" err="1">
                <a:cs typeface="Times New Roman" pitchFamily="18" charset="0"/>
              </a:rPr>
              <a:t>ы</a:t>
            </a:r>
            <a:r>
              <a:rPr lang="ru-RU" sz="7200" dirty="0"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7200" dirty="0">
                <a:cs typeface="Times New Roman" pitchFamily="18" charset="0"/>
              </a:rPr>
              <a:t>Ответ отсутствует.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600" b="1" dirty="0">
                <a:solidFill>
                  <a:srgbClr val="002060"/>
                </a:solidFill>
              </a:rPr>
              <a:t>«В руках мошенника» 5/5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60096" y="5805265"/>
            <a:ext cx="331236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Подтверждение расчётами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не требуется </a:t>
            </a:r>
            <a:endParaRPr lang="ru-RU" dirty="0"/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0B200F65-C498-F730-8876-D430DF166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416" y="10205"/>
            <a:ext cx="4938584" cy="36049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   Формулирование развёрнутых ответов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027040" y="188640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Задание «</a:t>
            </a:r>
            <a:r>
              <a:rPr lang="ru-RU" sz="3600" b="1" dirty="0">
                <a:solidFill>
                  <a:srgbClr val="002060"/>
                </a:solidFill>
              </a:rPr>
              <a:t>В руках мошенника» 5/5</a:t>
            </a:r>
            <a:r>
              <a:rPr lang="ru-RU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br>
              <a:rPr lang="ru-RU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endParaRPr lang="ru-RU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603977" y="917513"/>
            <a:ext cx="10911016" cy="5492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балл: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Ему могли позвонить мошенники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Потому что если бы он продолжил разговор то могли бы снять еще денег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бы он сказал что не проводил или проводил операцию, то возможно списалось еще больше денег или сказали бы что нужны данные от карты.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Этот звонок также был совершён мошенниками.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Скорее всего Пете звонили мошенники и мог потерять еще деньги.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 могли быть мошенники которые были в сговоре чтобы снять все средства с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петиной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банковской карты .было бы очень подозрительно если сразу же после списания средств получилось бы так что позвонил сотрудник банка .возможно это был даже один человек.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баллов: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Петя правильно сделал.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Петя поступил правильно. Иначе ситуация могла бы иметь ещё более серьёзные последствия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Потому что никогда не надо разговаривать по телефону. Лучше прийти в банк и спросить что-либо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 считаю что она поступила не правильно надо было обратиться в полицию или в службу поддержки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Номер, с которого позвонили Пете, был ему неизвестен.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0C6E6938-9CF7-CE1A-83A3-3E5754608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416" y="10205"/>
            <a:ext cx="4938584" cy="36049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   Формулирование развёрнутых ответов</a:t>
            </a:r>
          </a:p>
        </p:txBody>
      </p:sp>
    </p:spTree>
    <p:extLst>
      <p:ext uri="{BB962C8B-B14F-4D97-AF65-F5344CB8AC3E}">
        <p14:creationId xmlns:p14="http://schemas.microsoft.com/office/powerpoint/2010/main" val="7593038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>
            <a:extLst>
              <a:ext uri="{FF2B5EF4-FFF2-40B4-BE49-F238E27FC236}">
                <a16:creationId xmlns:a16="http://schemas.microsoft.com/office/drawing/2014/main" id="{EF7F0D0E-7EF5-0644-A643-68B32E449909}"/>
              </a:ext>
            </a:extLst>
          </p:cNvPr>
          <p:cNvSpPr/>
          <p:nvPr/>
        </p:nvSpPr>
        <p:spPr>
          <a:xfrm>
            <a:off x="346494" y="134217"/>
            <a:ext cx="7153835" cy="1152128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«Хороший пример»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94032" y="1437484"/>
            <a:ext cx="1072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Сюжет</a:t>
            </a:r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62799" y="2103140"/>
          <a:ext cx="7992888" cy="3657600"/>
        </p:xfrm>
        <a:graphic>
          <a:graphicData uri="http://schemas.openxmlformats.org/drawingml/2006/table">
            <a:tbl>
              <a:tblPr/>
              <a:tblGrid>
                <a:gridCol w="799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360">
                <a:tc>
                  <a:txBody>
                    <a:bodyPr/>
                    <a:lstStyle/>
                    <a:p>
                      <a:pPr indent="39052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</a:rPr>
                        <a:t>Старший брат восьмиклассника Саши, программист Тимур решил отказаться от курения. </a:t>
                      </a:r>
                    </a:p>
                    <a:p>
                      <a:pPr indent="39052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</a:rPr>
                        <a:t>-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Сигареты не только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губят здоровье, на них тратится солидная часть бюджета, - рассуждал Тимур. – На дворе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XXI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век, в моде здоровый образ жизни, и я хочу показать брату Саше, что, отказавшись от курения, можно за год сэкономить приличную сумму денег.</a:t>
                      </a:r>
                      <a:endParaRPr lang="ru-RU" sz="2400" dirty="0">
                        <a:latin typeface="+mn-lt"/>
                        <a:ea typeface="Times New Roman"/>
                      </a:endParaRPr>
                    </a:p>
                    <a:p>
                      <a:pPr indent="39052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- От вредной привычки трудно отказаться, и если у тебя всё получится, это станет для твоего брата действительно хорошим примером! – поддержала Тимура подруга.</a:t>
                      </a:r>
                      <a:endParaRPr lang="ru-RU" sz="2400" dirty="0">
                        <a:latin typeface="+mn-lt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308729" y="298940"/>
          <a:ext cx="3516924" cy="2959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94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70C0"/>
                          </a:solidFill>
                        </a:rPr>
                        <a:t>№ задания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70C0"/>
                          </a:solidFill>
                        </a:rPr>
                        <a:t>Процент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rgbClr val="0070C0"/>
                          </a:solidFill>
                        </a:rPr>
                        <a:t> выполнения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5637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952" y="0"/>
            <a:ext cx="5508104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«Хороший пример» 5/5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3512" y="2420889"/>
            <a:ext cx="8748464" cy="403244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dirty="0"/>
              <a:t>На следующий день Саша рассказал друзьям о решении брата бросить курить и желании купить игровую приставку на сэкономленные деньги.</a:t>
            </a:r>
          </a:p>
          <a:p>
            <a:pPr>
              <a:buNone/>
            </a:pPr>
            <a:r>
              <a:rPr lang="ru-RU" sz="2400" dirty="0"/>
              <a:t>- Мне кажется, лучше положить эту сумму на счёт в банке, а не покупать игровую приставку, - сказал друг Коля.</a:t>
            </a:r>
          </a:p>
          <a:p>
            <a:pPr>
              <a:buFontTx/>
              <a:buChar char="-"/>
            </a:pPr>
            <a:r>
              <a:rPr lang="ru-RU" sz="2400" dirty="0"/>
              <a:t>Но покупка приставки – исполнение мечты, - ответила подруга </a:t>
            </a:r>
            <a:r>
              <a:rPr lang="ru-RU" sz="2400" dirty="0" err="1"/>
              <a:t>Ульяна</a:t>
            </a:r>
            <a:r>
              <a:rPr lang="ru-RU" sz="2400" dirty="0"/>
              <a:t>.</a:t>
            </a:r>
          </a:p>
          <a:p>
            <a:pPr>
              <a:buFontTx/>
              <a:buChar char="-"/>
            </a:pPr>
            <a:endParaRPr lang="ru-RU" sz="2400" dirty="0"/>
          </a:p>
          <a:p>
            <a:pPr fontAlgn="base">
              <a:buNone/>
            </a:pPr>
            <a:r>
              <a:rPr lang="ru-RU" sz="2400" dirty="0"/>
              <a:t>Что вы посоветуете сделать Саше?</a:t>
            </a:r>
          </a:p>
          <a:p>
            <a:pPr fontAlgn="base">
              <a:buNone/>
            </a:pPr>
            <a:r>
              <a:rPr lang="ru-RU" sz="2400" dirty="0"/>
              <a:t> </a:t>
            </a:r>
          </a:p>
          <a:p>
            <a:pPr fontAlgn="base">
              <a:buNone/>
            </a:pPr>
            <a:r>
              <a:rPr lang="ru-RU" sz="2400" dirty="0">
                <a:sym typeface="Wingdings"/>
              </a:rPr>
              <a:t></a:t>
            </a:r>
            <a:r>
              <a:rPr lang="ru-RU" sz="2400" dirty="0"/>
              <a:t> Купить игровую приставку</a:t>
            </a:r>
          </a:p>
          <a:p>
            <a:pPr fontAlgn="base">
              <a:buNone/>
            </a:pPr>
            <a:r>
              <a:rPr lang="ru-RU" sz="2400" dirty="0">
                <a:sym typeface="Wingdings"/>
              </a:rPr>
              <a:t></a:t>
            </a:r>
            <a:r>
              <a:rPr lang="ru-RU" sz="2400" dirty="0"/>
              <a:t> Положить деньги на счёт в банк </a:t>
            </a:r>
          </a:p>
          <a:p>
            <a:pPr fontAlgn="base">
              <a:buNone/>
            </a:pPr>
            <a:r>
              <a:rPr lang="ru-RU" sz="2400" i="1" dirty="0"/>
              <a:t> </a:t>
            </a:r>
            <a:endParaRPr lang="ru-RU" sz="2400" dirty="0"/>
          </a:p>
          <a:p>
            <a:pPr fontAlgn="base">
              <a:buNone/>
            </a:pPr>
            <a:r>
              <a:rPr lang="ru-RU" sz="2400" i="1" dirty="0"/>
              <a:t>Объясните свой ответ _____________________________________.</a:t>
            </a:r>
            <a:endParaRPr lang="ru-RU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60096" y="5805265"/>
            <a:ext cx="331236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Подтверждение расчётами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не требуется </a:t>
            </a:r>
            <a:endParaRPr lang="ru-RU" dirty="0"/>
          </a:p>
        </p:txBody>
      </p:sp>
      <p:sp>
        <p:nvSpPr>
          <p:cNvPr id="8" name="Горизонтальный свиток 7">
            <a:extLst>
              <a:ext uri="{FF2B5EF4-FFF2-40B4-BE49-F238E27FC236}">
                <a16:creationId xmlns:a16="http://schemas.microsoft.com/office/drawing/2014/main" id="{EF7F0D0E-7EF5-0644-A643-68B32E449909}"/>
              </a:ext>
            </a:extLst>
          </p:cNvPr>
          <p:cNvSpPr/>
          <p:nvPr/>
        </p:nvSpPr>
        <p:spPr>
          <a:xfrm>
            <a:off x="209092" y="519374"/>
            <a:ext cx="6408712" cy="2016224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lvl="0"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Задание, где в качестве ответа надо осуществить выбор одного из предложенных советов и дать обоснование выбора </a:t>
            </a:r>
          </a:p>
          <a:p>
            <a:pPr lvl="0"/>
            <a:r>
              <a:rPr lang="ru-RU" sz="1600" b="1" dirty="0">
                <a:solidFill>
                  <a:srgbClr val="FF0000"/>
                </a:solidFill>
              </a:rPr>
              <a:t>(Выбор совета может осуществляться  учащимся по разным основаниям, предполагает вариативность)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E2E6FBA2-8C82-3387-A4EA-A6CD56AF2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416" y="10205"/>
            <a:ext cx="4938584" cy="36049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   Формулирование развёрнутых ответов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-99392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«Хороший пример» 5/5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9536" y="908721"/>
            <a:ext cx="8363272" cy="4525963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Содержательная область оценки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: личные сбережения и финансовое планирование</a:t>
            </a:r>
          </a:p>
          <a:p>
            <a:pPr lvl="0">
              <a:buNone/>
            </a:pPr>
            <a:r>
              <a:rPr lang="ru-RU" sz="7200" b="1" dirty="0" err="1">
                <a:latin typeface="Times New Roman" pitchFamily="18" charset="0"/>
                <a:cs typeface="Times New Roman" pitchFamily="18" charset="0"/>
              </a:rPr>
              <a:t>Компетентностная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область оценки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: обоснование выбора</a:t>
            </a:r>
          </a:p>
          <a:p>
            <a:pPr lvl="0"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Контекст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: семейный</a:t>
            </a:r>
          </a:p>
          <a:p>
            <a:pPr lvl="0"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Уровень сложности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: средний</a:t>
            </a:r>
          </a:p>
          <a:p>
            <a:pPr lvl="0"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Формат ответа: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комплексное задание с выбором ответа и обоснованием</a:t>
            </a:r>
          </a:p>
          <a:p>
            <a:pPr lvl="0"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Объект оценки: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осуществление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финансового выбора и его обоснование</a:t>
            </a:r>
          </a:p>
          <a:p>
            <a:pPr lvl="0"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Максимальный балл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: 1 балл</a:t>
            </a:r>
          </a:p>
          <a:p>
            <a:pPr lvl="0"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Способ проверки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: экспертный</a:t>
            </a:r>
          </a:p>
          <a:p>
            <a:pPr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Система оценивания: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Балл /  Содержание критерия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 1   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Сделан выбор и приведено обоснование, например:</a:t>
            </a:r>
          </a:p>
          <a:p>
            <a:pPr fontAlgn="base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- Положить деньги на счёт в банк, т.к. это поможет приумножить накопления и купить через два года более дорогой товар, который к тому времени понадобится </a:t>
            </a:r>
          </a:p>
          <a:p>
            <a:pPr fontAlgn="base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- Купить игровую приставку, т.к. это будет осуществлением мечты в результате финансового планирования</a:t>
            </a:r>
          </a:p>
          <a:p>
            <a:pPr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0    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Сделан выбор без обоснования   ИЛИ    Приведённое суждение не является обоснованием выбора    ИЛИ     Ответ отсутствует.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30709" y="3429000"/>
            <a:ext cx="3456384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Нет одного определенного однозначно правильного ответа</a:t>
            </a:r>
            <a:endParaRPr lang="ru-RU" dirty="0"/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8563748D-F844-94F2-3258-38F4DAF47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416" y="10205"/>
            <a:ext cx="4938584" cy="36049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   Формулирование развёрнутых ответов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027040" y="188640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Задание «</a:t>
            </a:r>
            <a:r>
              <a:rPr lang="ru-RU" sz="3600" b="1" dirty="0">
                <a:solidFill>
                  <a:srgbClr val="002060"/>
                </a:solidFill>
              </a:rPr>
              <a:t>Хороший пример» 5/5</a:t>
            </a:r>
            <a:r>
              <a:rPr lang="ru-RU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br>
              <a:rPr lang="ru-RU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endParaRPr lang="ru-RU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603977" y="917513"/>
            <a:ext cx="10911016" cy="5492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балл: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1600" dirty="0"/>
              <a:t>Я думаю, что лучше положить деньги на счет в банке, денег  станет больше и попозже Саша сможет купить себе приставку получше.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1600" dirty="0"/>
              <a:t>Если положить на счет, то можно получить больше денег и только потом купить приставку. Тогда будет и приставка и деньги.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1600" dirty="0"/>
              <a:t>Если он положит деньги в банк, у него всегда будут запасы на случай если что-то случится, которые он всегда сможет использовать</a:t>
            </a:r>
            <a:endParaRPr lang="en-US" sz="1600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1600" dirty="0"/>
              <a:t>Мне кажется лучше исполнить мечту и купить давно желанную вещь, ведь накопить можно потом, так же можно заняться подработкой.</a:t>
            </a:r>
            <a:endParaRPr lang="en-US" sz="1600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1600" dirty="0"/>
              <a:t>В приставку ты пару месяцев поиграешь и тебе надоест, а если положишь деньги на накопительный счёт, то можно накопить, и потратить их на что-то полезное, например на образование.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баллов: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1600" dirty="0"/>
              <a:t>Так как  в банке денег будет больше чем купить приставку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1600" dirty="0"/>
              <a:t>Более обдуманный поступок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1600" dirty="0"/>
              <a:t>Потому что мечты должны сбываться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1600" dirty="0"/>
              <a:t>Потому что в будущем можно накопить на какую-нибудь недвижимость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1600" dirty="0"/>
              <a:t>Обрадует брата</a:t>
            </a:r>
            <a:endParaRPr lang="en-US" sz="1600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1600" dirty="0"/>
              <a:t>Благодаря этому Саша сможет купить не 1 приставку а 3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4E8BD20B-793D-91B0-62C7-12BAA74B7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416" y="10205"/>
            <a:ext cx="4938584" cy="36049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   Формулирование развёрнутых ответов</a:t>
            </a:r>
          </a:p>
        </p:txBody>
      </p:sp>
    </p:spTree>
    <p:extLst>
      <p:ext uri="{BB962C8B-B14F-4D97-AF65-F5344CB8AC3E}">
        <p14:creationId xmlns:p14="http://schemas.microsoft.com/office/powerpoint/2010/main" val="7593038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>
            <a:extLst>
              <a:ext uri="{FF2B5EF4-FFF2-40B4-BE49-F238E27FC236}">
                <a16:creationId xmlns:a16="http://schemas.microsoft.com/office/drawing/2014/main" id="{EF7F0D0E-7EF5-0644-A643-68B32E449909}"/>
              </a:ext>
            </a:extLst>
          </p:cNvPr>
          <p:cNvSpPr/>
          <p:nvPr/>
        </p:nvSpPr>
        <p:spPr>
          <a:xfrm>
            <a:off x="353617" y="191979"/>
            <a:ext cx="7153835" cy="1368152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r>
              <a:rPr lang="ru-RU" sz="2800" b="1" dirty="0">
                <a:solidFill>
                  <a:srgbClr val="0070C0"/>
                </a:solidFill>
              </a:rPr>
              <a:t>              «Бабушкино варенье»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6370" y="2510482"/>
            <a:ext cx="70567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Лера после летних каникул рассказала одноклассникам, как помогала бабушке собирать и продавать ягоды этим летом.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- Моя бабушка каждый сезон собирает и продаёт ягоды, а когда сезон заканчивается, она закатывает и продаёт варенье. Благодаря этому она неплохо зарабатывает, - сказала Лера.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62146" y="1827240"/>
            <a:ext cx="1072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Сюжет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308729" y="298940"/>
          <a:ext cx="3516924" cy="2959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94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70C0"/>
                          </a:solidFill>
                        </a:rPr>
                        <a:t>№ задания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70C0"/>
                          </a:solidFill>
                        </a:rPr>
                        <a:t>Процент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rgbClr val="0070C0"/>
                          </a:solidFill>
                        </a:rPr>
                        <a:t> выполнения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2335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47528" y="1124745"/>
            <a:ext cx="849694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- Твоя бабушка проделывает большую работу, не легче ли купить ягоды и сахар, сварить варенье, а затем продать? – поинтересовался друг Родион.</a:t>
            </a:r>
          </a:p>
          <a:p>
            <a:pPr>
              <a:buFontTx/>
              <a:buChar char="-"/>
            </a:pPr>
            <a:r>
              <a:rPr lang="ru-RU" sz="2000" dirty="0"/>
              <a:t>Может быть, и легче, но давай посчитаем, - согласилась Лера. – Бабушке за ягодами приходится ездить на электричке и тратить на дорогу 200 рублей. За один раз она собирает 5 кг ягод. В этом году на заготовку варенья у неё ушло 20 кг ягод. На рынке можно купить 1 кг свежих лесных ягод в среднем за 500 руб., а сахар по 58 руб. за кг. Из 1 кг ягод и 1 кг сахара получается 1,5 л готового варенья, которое можно продать по 1220 руб. за л.</a:t>
            </a:r>
          </a:p>
          <a:p>
            <a:pPr>
              <a:buFontTx/>
              <a:buChar char="-"/>
            </a:pPr>
            <a:endParaRPr lang="ru-RU" sz="2000" dirty="0"/>
          </a:p>
          <a:p>
            <a:pPr fontAlgn="base"/>
            <a:r>
              <a:rPr lang="ru-RU" sz="2000" dirty="0"/>
              <a:t>Какой вариант заготовки варенья для продажи является для бабушки наиболее финансово выгодным? Свой ответ подтвердите расчетами.</a:t>
            </a:r>
          </a:p>
          <a:p>
            <a:pPr fontAlgn="base"/>
            <a:r>
              <a:rPr lang="ru-RU" sz="2000" dirty="0"/>
              <a:t> </a:t>
            </a:r>
          </a:p>
          <a:p>
            <a:pPr fontAlgn="base"/>
            <a:r>
              <a:rPr lang="ru-RU" sz="2000" dirty="0"/>
              <a:t> </a:t>
            </a:r>
            <a:r>
              <a:rPr lang="ru-RU" sz="2000" dirty="0">
                <a:sym typeface="Wingdings"/>
              </a:rPr>
              <a:t></a:t>
            </a:r>
            <a:r>
              <a:rPr lang="ru-RU" sz="2000" dirty="0"/>
              <a:t> Собирать ягоды, покупать сахар и варить варенье</a:t>
            </a:r>
          </a:p>
          <a:p>
            <a:pPr fontAlgn="base"/>
            <a:r>
              <a:rPr lang="ru-RU" sz="2000" dirty="0">
                <a:sym typeface="Wingdings"/>
              </a:rPr>
              <a:t></a:t>
            </a:r>
            <a:r>
              <a:rPr lang="ru-RU" sz="2000" dirty="0"/>
              <a:t> Покупать ягоды, сахар и варить варенье</a:t>
            </a:r>
          </a:p>
          <a:p>
            <a:pPr fontAlgn="base"/>
            <a:r>
              <a:rPr lang="ru-RU" sz="2000" i="1" dirty="0"/>
              <a:t> </a:t>
            </a:r>
            <a:endParaRPr lang="ru-RU" sz="2000" dirty="0"/>
          </a:p>
          <a:p>
            <a:pPr fontAlgn="base"/>
            <a:r>
              <a:rPr lang="ru-RU" sz="2000" i="1" dirty="0"/>
              <a:t>Объясните свой ответ __________________________________________.</a:t>
            </a:r>
            <a:endParaRPr lang="ru-RU" sz="2000" dirty="0"/>
          </a:p>
          <a:p>
            <a:pPr>
              <a:buFontTx/>
              <a:buChar char="-"/>
            </a:pPr>
            <a:endParaRPr lang="ru-RU" sz="2000" dirty="0"/>
          </a:p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763344" y="0"/>
            <a:ext cx="5904656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«Бабушкино варенье» 3/5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60096" y="6093297"/>
            <a:ext cx="331236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Требуется подтверждение расчётами</a:t>
            </a:r>
            <a:endParaRPr lang="ru-RU" dirty="0"/>
          </a:p>
        </p:txBody>
      </p:sp>
      <p:sp>
        <p:nvSpPr>
          <p:cNvPr id="9" name="Горизонтальный свиток 8">
            <a:extLst>
              <a:ext uri="{FF2B5EF4-FFF2-40B4-BE49-F238E27FC236}">
                <a16:creationId xmlns:a16="http://schemas.microsoft.com/office/drawing/2014/main" id="{EF7F0D0E-7EF5-0644-A643-68B32E449909}"/>
              </a:ext>
            </a:extLst>
          </p:cNvPr>
          <p:cNvSpPr/>
          <p:nvPr/>
        </p:nvSpPr>
        <p:spPr>
          <a:xfrm>
            <a:off x="1775520" y="0"/>
            <a:ext cx="3159346" cy="1124744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lvl="0" algn="ctr"/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Задание, требующее вычислений (связь с математикой)</a:t>
            </a:r>
            <a:endParaRPr lang="ru-RU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79CAC776-E655-BA30-950E-E0E0560DD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416" y="10205"/>
            <a:ext cx="4938584" cy="36049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   Формулирование развёрнутых ответов</a:t>
            </a:r>
          </a:p>
        </p:txBody>
      </p:sp>
    </p:spTree>
    <p:extLst>
      <p:ext uri="{BB962C8B-B14F-4D97-AF65-F5344CB8AC3E}">
        <p14:creationId xmlns:p14="http://schemas.microsoft.com/office/powerpoint/2010/main" val="601085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130" y="67377"/>
            <a:ext cx="11492829" cy="137566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Задания по финансовой грамотности в диагностической работе для учащихся 8 класса (2023)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013663"/>
              </p:ext>
            </p:extLst>
          </p:nvPr>
        </p:nvGraphicFramePr>
        <p:xfrm>
          <a:off x="193041" y="1155103"/>
          <a:ext cx="10109199" cy="5635520"/>
        </p:xfrm>
        <a:graphic>
          <a:graphicData uri="http://schemas.openxmlformats.org/drawingml/2006/table">
            <a:tbl>
              <a:tblPr/>
              <a:tblGrid>
                <a:gridCol w="604726">
                  <a:extLst>
                    <a:ext uri="{9D8B030D-6E8A-4147-A177-3AD203B41FA5}">
                      <a16:colId xmlns:a16="http://schemas.microsoft.com/office/drawing/2014/main" val="2806814607"/>
                    </a:ext>
                  </a:extLst>
                </a:gridCol>
                <a:gridCol w="2727358">
                  <a:extLst>
                    <a:ext uri="{9D8B030D-6E8A-4147-A177-3AD203B41FA5}">
                      <a16:colId xmlns:a16="http://schemas.microsoft.com/office/drawing/2014/main" val="1004734948"/>
                    </a:ext>
                  </a:extLst>
                </a:gridCol>
                <a:gridCol w="2089611">
                  <a:extLst>
                    <a:ext uri="{9D8B030D-6E8A-4147-A177-3AD203B41FA5}">
                      <a16:colId xmlns:a16="http://schemas.microsoft.com/office/drawing/2014/main" val="2460729421"/>
                    </a:ext>
                  </a:extLst>
                </a:gridCol>
                <a:gridCol w="2089611">
                  <a:extLst>
                    <a:ext uri="{9D8B030D-6E8A-4147-A177-3AD203B41FA5}">
                      <a16:colId xmlns:a16="http://schemas.microsoft.com/office/drawing/2014/main" val="3212423796"/>
                    </a:ext>
                  </a:extLst>
                </a:gridCol>
                <a:gridCol w="2597893">
                  <a:extLst>
                    <a:ext uri="{9D8B030D-6E8A-4147-A177-3AD203B41FA5}">
                      <a16:colId xmlns:a16="http://schemas.microsoft.com/office/drawing/2014/main" val="2044339515"/>
                    </a:ext>
                  </a:extLst>
                </a:gridCol>
              </a:tblGrid>
              <a:tr h="28846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Вариант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Блок 1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Блок 2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Блок 3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Блок 4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595583"/>
                  </a:ext>
                </a:extLst>
              </a:tr>
              <a:tr h="88619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КМ1:ВСПОМИНАЯ ЛЕТО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ГК2022: ДЕЯТЕЛЬНОСТЬ ЮНЕСКО И ОБРАЗОВАНИЕ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ЧТ1: ОНЛАЙН-ОБРАЗОВАНИЕ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ФН1: ХОРОШИЙ ПРИМЕР + В РУКАХ МОШЕННИКА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730237"/>
                  </a:ext>
                </a:extLst>
              </a:tr>
              <a:tr h="87589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ГК1: ЗАЧЕМ НАМ ДИСПАНСЕРИЗАЦИЯ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500050"/>
                          </a:solidFill>
                          <a:effectLst/>
                          <a:latin typeface="Times New Roman" panose="02020603050405020304" pitchFamily="18" charset="0"/>
                        </a:rPr>
                        <a:t>ЕС2022: ЛЕТИМ НА МАРС+ В ТОЛЩЕ ВОДЫ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ФН2022: ЗА КАРТОЙ В БАНК + ПОКУПАЕМ ОНЛАЙН? 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МА1: РЫБАЛКА + БЛАГОУСТРОЙСТВО СКВЕРА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596783"/>
                  </a:ext>
                </a:extLst>
              </a:tr>
              <a:tr h="71072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ФН1: ХОРОШИЙ ПРИМЕР + В РУКАХ МОШЕННИКА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МА2: РАСТЕНИЯ В ПАРКЕ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500050"/>
                          </a:solidFill>
                          <a:effectLst/>
                          <a:latin typeface="Times New Roman" panose="02020603050405020304" pitchFamily="18" charset="0"/>
                        </a:rPr>
                        <a:t>ЕС1: НЕЛЬЗЯ БЕЗ ВИТАМИНОВ+С ГОРЫ НА ЛЫЖАХ 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КМ1:ВСПОМИНАЯ ЛЕТО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05359"/>
                  </a:ext>
                </a:extLst>
              </a:tr>
              <a:tr h="90969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МА1: РЫБАЛКА + БЛАГОУСТРОЙСТВО СКВЕРА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ГК2: ИНФОРМАЦИОННОЕ НЕРАВВЕНСТВО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ФН2: БАБУШКИНО ВАРЕНЬЕ + ЧТОБЫ КУПИТЬ САМОКАТ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ЧТ2022: МОДНАЯ ИСТОРИЯ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167622"/>
                  </a:ext>
                </a:extLst>
              </a:tr>
              <a:tr h="81591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ЧТ1: ОНЛАЙН-ОБРАЗОВАНИЕ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КМ2: ДЕНЬ ЗДОРОВЬЯ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МА2022: СКИДКИ В ИНТЕРНЕТ-МАГАЗИНЕ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500050"/>
                          </a:solidFill>
                          <a:effectLst/>
                          <a:latin typeface="Times New Roman" panose="02020603050405020304" pitchFamily="18" charset="0"/>
                        </a:rPr>
                        <a:t>ЕС: ЗАЧЕМ НАМ НУЖЕН КИСЛОРОД? +МОЖЕТ ЛИ ВОДА ТЕЧЬ ВВЕРХ? 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204475"/>
                  </a:ext>
                </a:extLst>
              </a:tr>
              <a:tr h="100431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500050"/>
                          </a:solidFill>
                          <a:effectLst/>
                          <a:latin typeface="Times New Roman" panose="02020603050405020304" pitchFamily="18" charset="0"/>
                        </a:rPr>
                        <a:t>ЕС1: НЕЛЬЗЯ БЕЗ ВИТАМИНОВ+С ГОРЫ НА ЛЫЖАХ 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КМ2022:ДЕНЬ ИГРЫ И ИГРУШКИ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ЧТ2: ЭКОТУРИЗМ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ГК1: ЗАЧЕМ НАМ ДИСПАНСЕРИЗАЦИЯ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35748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8491520-E0FB-4CB5-A231-BEA670D02DA0}"/>
              </a:ext>
            </a:extLst>
          </p:cNvPr>
          <p:cNvSpPr txBox="1"/>
          <p:nvPr/>
        </p:nvSpPr>
        <p:spPr>
          <a:xfrm>
            <a:off x="10485120" y="1155103"/>
            <a:ext cx="1612287" cy="20670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Задания по финансовой грамотности представлены в вариантах 1, 2, 3, 4.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i="1" dirty="0">
                <a:solidFill>
                  <a:prstClr val="black"/>
                </a:solidFill>
                <a:latin typeface="Calibri"/>
              </a:rPr>
              <a:t>В 1, 3, 4 – новые задания, во 2 – блок задан й прошлого года.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1CA187-6522-4738-9774-277744EB6FEE}"/>
              </a:ext>
            </a:extLst>
          </p:cNvPr>
          <p:cNvSpPr txBox="1"/>
          <p:nvPr/>
        </p:nvSpPr>
        <p:spPr>
          <a:xfrm>
            <a:off x="10485120" y="3419057"/>
            <a:ext cx="1612287" cy="1279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Повтор блоков позволяет выстроить задания всех вариантов на одной шкале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4B58C0-3273-4E3A-B08F-2FC2F3F75D36}"/>
              </a:ext>
            </a:extLst>
          </p:cNvPr>
          <p:cNvSpPr txBox="1"/>
          <p:nvPr/>
        </p:nvSpPr>
        <p:spPr>
          <a:xfrm>
            <a:off x="10485120" y="4837121"/>
            <a:ext cx="1513839" cy="2066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Повтор блоков из 7 или 8 классов прошлых лет позволяет выстроить результаты  7  8 классов 2023 г на единой шкале</a:t>
            </a:r>
          </a:p>
        </p:txBody>
      </p:sp>
    </p:spTree>
    <p:extLst>
      <p:ext uri="{BB962C8B-B14F-4D97-AF65-F5344CB8AC3E}">
        <p14:creationId xmlns:p14="http://schemas.microsoft.com/office/powerpoint/2010/main" val="36750968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75520" y="1124745"/>
            <a:ext cx="849694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dirty="0"/>
              <a:t> </a:t>
            </a:r>
          </a:p>
          <a:p>
            <a:pPr>
              <a:buFontTx/>
              <a:buChar char="-"/>
            </a:pPr>
            <a:endParaRPr lang="ru-RU" sz="2000" dirty="0"/>
          </a:p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63552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«Бабушкино варенье» 3/5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79576" y="908720"/>
          <a:ext cx="6336704" cy="3028125"/>
        </p:xfrm>
        <a:graphic>
          <a:graphicData uri="http://schemas.openxmlformats.org/drawingml/2006/table">
            <a:tbl>
              <a:tblPr/>
              <a:tblGrid>
                <a:gridCol w="6336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cap="all" dirty="0">
                          <a:latin typeface="Times New Roman"/>
                          <a:ea typeface="Calibri"/>
                          <a:cs typeface="Times New Roman"/>
                        </a:rPr>
                        <a:t>Задание 3.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Бабушкино варенье</a:t>
                      </a:r>
                      <a:r>
                        <a:rPr lang="ru-RU" sz="1400" b="1" cap="all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 из 5.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ХАРАКТЕРИСТИКИ ЗАДАНИЯ: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Содержательная область оценки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: личные сбережения и финансовое планирование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Компетентностная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область оценки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: обоснование выбора (решения)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Контекст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: личный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Уровень сложности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: высокий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Формат ответа: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комплексное задание с выбором ответа и объяснением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Объект оценки: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определить,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какой вариант заготовки варенья является для бабушки наиболее финансово выгодным, ответ необходимо подтвердить расчетами.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>
                          <a:latin typeface="Times New Roman"/>
                        </a:rPr>
                        <a:t>Максимальный балл</a:t>
                      </a:r>
                      <a:r>
                        <a:rPr lang="ru-RU" sz="1400" dirty="0">
                          <a:latin typeface="Times New Roman"/>
                        </a:rPr>
                        <a:t>: 1 балл</a:t>
                      </a:r>
                      <a:endParaRPr lang="ru-RU" sz="1100" dirty="0">
                        <a:latin typeface="Calibri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>
                          <a:latin typeface="Times New Roman"/>
                        </a:rPr>
                        <a:t>Способ проверки</a:t>
                      </a:r>
                      <a:r>
                        <a:rPr lang="ru-RU" sz="1400" dirty="0">
                          <a:latin typeface="Times New Roman"/>
                        </a:rPr>
                        <a:t>: экспертный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79577" y="4437113"/>
          <a:ext cx="6840759" cy="1192467"/>
        </p:xfrm>
        <a:graphic>
          <a:graphicData uri="http://schemas.openxmlformats.org/drawingml/2006/table">
            <a:tbl>
              <a:tblPr/>
              <a:tblGrid>
                <a:gridCol w="786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3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Балл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Содержание критерия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Выбран правильный ответ и дано объяснение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Выбран другой вариант ответа, или выбран верный ответ, но объяснение отсутствует или не подкреплено расчётами, или ответ отсутствует.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 Box 8">
            <a:extLst>
              <a:ext uri="{FF2B5EF4-FFF2-40B4-BE49-F238E27FC236}">
                <a16:creationId xmlns:a16="http://schemas.microsoft.com/office/drawing/2014/main" id="{F64C39A5-E062-4DCF-CE82-F1EFAB8E5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416" y="10205"/>
            <a:ext cx="4938584" cy="36049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   Формулирование развёрнутых ответов</a:t>
            </a:r>
          </a:p>
        </p:txBody>
      </p:sp>
    </p:spTree>
    <p:extLst>
      <p:ext uri="{BB962C8B-B14F-4D97-AF65-F5344CB8AC3E}">
        <p14:creationId xmlns:p14="http://schemas.microsoft.com/office/powerpoint/2010/main" val="1654079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027040" y="188640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Задание «</a:t>
            </a:r>
            <a:r>
              <a:rPr lang="ru-RU" sz="3600" b="1" dirty="0">
                <a:solidFill>
                  <a:srgbClr val="002060"/>
                </a:solidFill>
              </a:rPr>
              <a:t>Бабушкино варенье» 3/5</a:t>
            </a:r>
            <a:r>
              <a:rPr lang="ru-RU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br>
              <a:rPr lang="ru-RU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endParaRPr lang="ru-RU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603977" y="917513"/>
            <a:ext cx="10911016" cy="5492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балл: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1600" dirty="0"/>
              <a:t>Собирать ягоды, покупать сахар и варить варенье: в любом случае, ягоды при сборке в общем стоят 800р, а при покупке 10000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1600" dirty="0"/>
              <a:t>Выгоднее будет первый вариант так как в первом случае бабушка тратит деньги только на проезд и на сахар , что выйдет дешевле чем во втором поскольку в первом случае она тратит около 1960 рублей на проезд и покупку сахара всего, а во втором случае около 11160 рублей на покупку ягод, сахара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1600" dirty="0"/>
              <a:t>Собирать ягоды, покупать сахар и варить варенье: Т.к. на дорогу уходит 200 рублей, на рынке она купит 1кг ягод за 500рублей, а бабушка за бесплатно в лесу, т. е. бабушке выгодно собирать ягоды, покупать сахар и варить варенье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1600" dirty="0"/>
              <a:t>Собирать ягоды, покупать сахар и варить варенье: (20:5)* 200=800 </a:t>
            </a:r>
            <a:r>
              <a:rPr lang="ru-RU" sz="1600" dirty="0" err="1"/>
              <a:t>руб</a:t>
            </a:r>
            <a:r>
              <a:rPr lang="ru-RU" sz="1600" dirty="0"/>
              <a:t> - потратила на дорогу</a:t>
            </a:r>
            <a:br>
              <a:rPr lang="ru-RU" sz="1600" dirty="0"/>
            </a:br>
            <a:r>
              <a:rPr lang="ru-RU" sz="1600" dirty="0"/>
              <a:t>20*500=10000 </a:t>
            </a:r>
            <a:r>
              <a:rPr lang="ru-RU" sz="1600" dirty="0" err="1"/>
              <a:t>руб</a:t>
            </a:r>
            <a:r>
              <a:rPr lang="ru-RU" sz="1600" dirty="0"/>
              <a:t> - тратит на ягоды </a:t>
            </a:r>
            <a:br>
              <a:rPr lang="ru-RU" sz="1600" dirty="0"/>
            </a:b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баллов: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1600" dirty="0"/>
              <a:t>Покупать ягоды, сахар и варить варенье, ей будет выгодней покупать ягоды потому что она много тратит на дорогу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1600" dirty="0"/>
              <a:t>Собирать ягоды будет намного дешевле чем покупать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1600" dirty="0"/>
              <a:t>Собирать ягоды, покупать сахар и варить варенье: Покупка будет менее выгодной, т. к. если собирать ягоды самому получится чистый доход 35040, а если покупать то получается 25440 чистого дохода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1600" dirty="0"/>
              <a:t>Собирать ягоды, покупать сахар и варить варенье: 1.5 литра варенья стоит 1220 рублей что покрывает все расходы на него которые составляют 258 рублей </a:t>
            </a:r>
            <a:br>
              <a:rPr lang="ru-RU" sz="1600" dirty="0"/>
            </a:b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BE470151-74BB-E4EF-9B8A-2D4D65C27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416" y="10205"/>
            <a:ext cx="4938584" cy="36049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   Формулирование развёрнутых ответов</a:t>
            </a:r>
          </a:p>
        </p:txBody>
      </p:sp>
    </p:spTree>
    <p:extLst>
      <p:ext uri="{BB962C8B-B14F-4D97-AF65-F5344CB8AC3E}">
        <p14:creationId xmlns:p14="http://schemas.microsoft.com/office/powerpoint/2010/main" val="7593038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07568" y="1268761"/>
            <a:ext cx="799288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dirty="0"/>
              <a:t> А моя бабушка, - сказал Сеня, - считает невыгодной продажу готового варенья и продаёт только свежие ягоды. Когда позволяет самочувствие, она собирает ягоды в лесу, а ещё выращивает на своём участке крыжовник, малину, смородину и прочие.</a:t>
            </a:r>
          </a:p>
          <a:p>
            <a:pPr>
              <a:buFontTx/>
              <a:buChar char="-"/>
            </a:pPr>
            <a:endParaRPr lang="ru-RU" sz="2000" dirty="0"/>
          </a:p>
          <a:p>
            <a:pPr fontAlgn="base"/>
            <a:r>
              <a:rPr lang="ru-RU" sz="2000" dirty="0"/>
              <a:t>Согласны ли вы с финансовым решением бабушки Сени?</a:t>
            </a:r>
          </a:p>
          <a:p>
            <a:pPr fontAlgn="base"/>
            <a:r>
              <a:rPr lang="ru-RU" sz="2000" i="1" dirty="0"/>
              <a:t> </a:t>
            </a:r>
            <a:endParaRPr lang="ru-RU" sz="2000" dirty="0"/>
          </a:p>
          <a:p>
            <a:pPr lvl="0" fontAlgn="base"/>
            <a:r>
              <a:rPr lang="ru-RU" sz="2000" dirty="0">
                <a:sym typeface="Wingdings"/>
              </a:rPr>
              <a:t></a:t>
            </a:r>
            <a:r>
              <a:rPr lang="ru-RU" sz="2000" dirty="0"/>
              <a:t> Да</a:t>
            </a:r>
          </a:p>
          <a:p>
            <a:pPr lvl="0" fontAlgn="base">
              <a:buFont typeface="Wingdings" pitchFamily="2" charset="2"/>
              <a:buChar char="¡"/>
            </a:pPr>
            <a:r>
              <a:rPr lang="ru-RU" sz="2000" dirty="0"/>
              <a:t>Нет</a:t>
            </a:r>
          </a:p>
          <a:p>
            <a:pPr lvl="0" fontAlgn="base"/>
            <a:endParaRPr lang="ru-RU" sz="2000" dirty="0"/>
          </a:p>
          <a:p>
            <a:pPr fontAlgn="base"/>
            <a:r>
              <a:rPr lang="ru-RU" sz="2000" i="1" dirty="0"/>
              <a:t>Объясните свой ответ ___________________________________________.</a:t>
            </a:r>
            <a:endParaRPr lang="ru-RU" sz="2000" dirty="0"/>
          </a:p>
          <a:p>
            <a:pPr>
              <a:buFontTx/>
              <a:buChar char="-"/>
            </a:pPr>
            <a:endParaRPr lang="ru-RU" sz="2000" dirty="0"/>
          </a:p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15880" y="116632"/>
            <a:ext cx="5544616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«Бабушкино варенье» 5/5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0096" y="5805265"/>
            <a:ext cx="331236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Подтверждение расчётами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не требуется </a:t>
            </a:r>
            <a:endParaRPr lang="ru-RU" dirty="0"/>
          </a:p>
        </p:txBody>
      </p:sp>
      <p:sp>
        <p:nvSpPr>
          <p:cNvPr id="5" name="Горизонтальный свиток 4">
            <a:extLst>
              <a:ext uri="{FF2B5EF4-FFF2-40B4-BE49-F238E27FC236}">
                <a16:creationId xmlns:a16="http://schemas.microsoft.com/office/drawing/2014/main" id="{EF7F0D0E-7EF5-0644-A643-68B32E449909}"/>
              </a:ext>
            </a:extLst>
          </p:cNvPr>
          <p:cNvSpPr/>
          <p:nvPr/>
        </p:nvSpPr>
        <p:spPr>
          <a:xfrm>
            <a:off x="1775520" y="116632"/>
            <a:ext cx="3312368" cy="108012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lvl="0" algn="ctr"/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Задание, где в качестве ответа надо привести аргумент «ЗА/ МОЖНО/ ЦЕЛЕСООБРАЗНО»</a:t>
            </a:r>
            <a:endParaRPr lang="ru-RU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687474B2-FDD5-B1AD-EF12-39E117E2C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416" y="10205"/>
            <a:ext cx="4938584" cy="36049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   Формулирование развёрнутых ответов</a:t>
            </a:r>
          </a:p>
        </p:txBody>
      </p:sp>
    </p:spTree>
    <p:extLst>
      <p:ext uri="{BB962C8B-B14F-4D97-AF65-F5344CB8AC3E}">
        <p14:creationId xmlns:p14="http://schemas.microsoft.com/office/powerpoint/2010/main" val="2227896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75520" y="1484785"/>
            <a:ext cx="849694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pPr>
              <a:buFontTx/>
              <a:buChar char="-"/>
            </a:pPr>
            <a:endParaRPr lang="ru-RU" sz="2000" dirty="0"/>
          </a:p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63552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«Бабушкино варенье» 5/5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07568" y="1124744"/>
          <a:ext cx="7992888" cy="5472608"/>
        </p:xfrm>
        <a:graphic>
          <a:graphicData uri="http://schemas.openxmlformats.org/drawingml/2006/table">
            <a:tbl>
              <a:tblPr/>
              <a:tblGrid>
                <a:gridCol w="919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3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04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cap="all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Задание 5. 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Бабушкино варенье. 5 из 5.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00" marR="4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778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ХАРАКТЕРИСТИКИ ЗАДАНИЯ: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Содержательная область оценки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личные сбережения и финансовое планирование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Компетентностная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область оценки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оценка финансовых проблем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Контекст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личный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сложности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средний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/>
                        <a:buChar char="●"/>
                      </a:pPr>
                      <a:r>
                        <a:rPr lang="ru-RU" sz="1400" b="1" u="none" strike="noStrike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Формат ответа: </a:t>
                      </a:r>
                      <a:r>
                        <a:rPr lang="ru-RU" sz="1400" u="none" strike="noStrike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задание с развернутым ответом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/>
                        <a:buChar char="●"/>
                      </a:pPr>
                      <a:r>
                        <a:rPr lang="ru-RU" sz="1400" b="1" u="none" strike="noStrike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Объект оценки: </a:t>
                      </a:r>
                      <a:r>
                        <a:rPr lang="ru-RU" sz="1400" u="none" strike="noStrike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оценить финансовое решение бабушки Сени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/>
                        <a:buChar char="●"/>
                      </a:pPr>
                      <a:r>
                        <a:rPr lang="ru-RU" sz="1400" b="1" u="none" strike="noStrike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Максимальный балл</a:t>
                      </a:r>
                      <a:r>
                        <a:rPr lang="ru-RU" sz="1400" u="none" strike="noStrike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1 балл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Способ проверки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: экспертный</a:t>
                      </a:r>
                    </a:p>
                  </a:txBody>
                  <a:tcPr marL="48100" marR="4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04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Система оценивания: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00" marR="4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Балл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00" marR="4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Содержание критерия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00" marR="4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4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00" marR="4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Выбран ответ «Да» и приведено обоснование.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Например: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 продаже свежих ягод не надо тратить деньги на сахар, который нужен для изготовления варенья.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ИЛИ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Бабушка Сени выращивает ягоды у себя на участке, что позволяет не тратить деньги на дорогу в лес за ягодами и на сахар, который нужен для изготовления варенья.</a:t>
                      </a:r>
                    </a:p>
                  </a:txBody>
                  <a:tcPr marL="48100" marR="4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100" marR="4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Выбран другой вариант ответа, или выбран верный ответ без обоснования, или ответ отсутствует.</a:t>
                      </a:r>
                    </a:p>
                  </a:txBody>
                  <a:tcPr marL="48100" marR="4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 Box 8">
            <a:extLst>
              <a:ext uri="{FF2B5EF4-FFF2-40B4-BE49-F238E27FC236}">
                <a16:creationId xmlns:a16="http://schemas.microsoft.com/office/drawing/2014/main" id="{A2C11BDB-EF71-E310-04D0-C448D5E0C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416" y="10205"/>
            <a:ext cx="4938584" cy="36049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   Формулирование развёрнутых ответов</a:t>
            </a:r>
          </a:p>
        </p:txBody>
      </p:sp>
    </p:spTree>
    <p:extLst>
      <p:ext uri="{BB962C8B-B14F-4D97-AF65-F5344CB8AC3E}">
        <p14:creationId xmlns:p14="http://schemas.microsoft.com/office/powerpoint/2010/main" val="41072753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027040" y="188640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Задание «</a:t>
            </a:r>
            <a:r>
              <a:rPr lang="ru-RU" sz="3600" b="1" dirty="0">
                <a:solidFill>
                  <a:srgbClr val="002060"/>
                </a:solidFill>
              </a:rPr>
              <a:t>Бабушкино варенье» 5/5</a:t>
            </a:r>
            <a:r>
              <a:rPr lang="ru-RU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br>
              <a:rPr lang="ru-RU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endParaRPr lang="ru-RU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603977" y="917513"/>
            <a:ext cx="10911016" cy="5492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балл: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1600" dirty="0"/>
              <a:t>Да, я согласна т.к. она собирает ягоды и не тратит деньги, а так же на варенье нужно купить сахар который стоит денег.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1600" dirty="0"/>
              <a:t>Да, Бабушка Сени права, потому что продавая свежие ягоды она заработает и не тратит деньги на сахар.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1600" dirty="0"/>
              <a:t>Да, не тратит на сахар, дорогу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1600" dirty="0"/>
              <a:t>Да, я согласен потому что она не тратит время и силы на готовку варенья потому что у неё растут ягоды в саду и она собирает ягоды в лесу </a:t>
            </a:r>
            <a:br>
              <a:rPr lang="ru-RU" sz="1600" dirty="0"/>
            </a:b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баллов: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1600" dirty="0"/>
              <a:t>Нет, бабушка Сени продаёт ягоды, которые растут у неё на участке, а это значит что денег на электричку она тратит меньше, значит бабушка может продавать ягоды выгоднее для неё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1600" dirty="0"/>
              <a:t>Нет, потому что выгоднее купить ягоды и сразу продавать варенье, ведь если ягоды продать это будет невыгодно, ведь людям тогда уже будет легче купить ягоды в магазине.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1600" dirty="0"/>
              <a:t>Да, потому что свежее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88E3A2E2-9E49-826F-778A-3B89D8E4E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416" y="10205"/>
            <a:ext cx="4938584" cy="36049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   Формулирование развёрнутых ответов</a:t>
            </a:r>
          </a:p>
        </p:txBody>
      </p:sp>
    </p:spTree>
    <p:extLst>
      <p:ext uri="{BB962C8B-B14F-4D97-AF65-F5344CB8AC3E}">
        <p14:creationId xmlns:p14="http://schemas.microsoft.com/office/powerpoint/2010/main" val="7593038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715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Что получили образовательные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8259"/>
            <a:ext cx="10515600" cy="3804017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2400" dirty="0"/>
              <a:t>Результаты выполнения диагностической работы по функциональной грамотности </a:t>
            </a:r>
            <a:r>
              <a:rPr lang="ru-RU" sz="2400" b="1" dirty="0"/>
              <a:t>по образовательной организации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2400" dirty="0"/>
              <a:t>Результаты выполнения диагностической работы по функциональной грамотности </a:t>
            </a:r>
            <a:r>
              <a:rPr lang="ru-RU" sz="2400" b="1" dirty="0"/>
              <a:t>по классам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2400" b="1" dirty="0"/>
              <a:t>Результаты выполнения заданий</a:t>
            </a:r>
            <a:r>
              <a:rPr lang="ru-RU" sz="2400" dirty="0"/>
              <a:t> по функциональной грамотности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2400" dirty="0"/>
              <a:t>Распределения учащихся </a:t>
            </a:r>
            <a:r>
              <a:rPr lang="ru-RU" sz="2400" b="1" dirty="0"/>
              <a:t>по уровням </a:t>
            </a:r>
            <a:r>
              <a:rPr lang="ru-RU" sz="2400" dirty="0" err="1"/>
              <a:t>сформированности</a:t>
            </a:r>
            <a:r>
              <a:rPr lang="ru-RU" sz="2400" dirty="0"/>
              <a:t> функциональной грамотности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8359" y="5876788"/>
            <a:ext cx="6563641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230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55535"/>
            <a:ext cx="11623431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Пример формы с представлениями результатов выполнения диагностической работы по функциональной грамотности по образовательной организации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8359" y="5876788"/>
            <a:ext cx="6563641" cy="9812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9682" y="2377158"/>
            <a:ext cx="10668000" cy="316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647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892" y="192696"/>
            <a:ext cx="11623431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Пример формы с  представлением результатов выполнения диагностической работы по функциональной грамотности по классам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8359" y="5876788"/>
            <a:ext cx="6563641" cy="9812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939" y="1811523"/>
            <a:ext cx="10715625" cy="3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486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892" y="192696"/>
            <a:ext cx="11623431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Пример формы представления результатов выполнения заданий по функциональной грамотности </a:t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8359" y="5876788"/>
            <a:ext cx="6563641" cy="9812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864" y="1518259"/>
            <a:ext cx="11128272" cy="363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964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892" y="192696"/>
            <a:ext cx="11623431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Пример формы представления результатов выполнения заданий каждым учеником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747" y="1445713"/>
            <a:ext cx="105537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61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8359" y="5876788"/>
            <a:ext cx="6563641" cy="9812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2696"/>
            <a:ext cx="113538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Результаты выполнения диагностической работы по функциональной грамотности (8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клас</a:t>
            </a:r>
            <a:r>
              <a:rPr lang="en-US" sz="3600" b="1" dirty="0">
                <a:solidFill>
                  <a:srgbClr val="002060"/>
                </a:solidFill>
              </a:rPr>
              <a:t>c</a:t>
            </a:r>
            <a:r>
              <a:rPr lang="ru-RU" sz="3600" b="1" dirty="0">
                <a:solidFill>
                  <a:srgbClr val="002060"/>
                </a:solidFill>
              </a:rPr>
              <a:t>, 2023)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764812"/>
              </p:ext>
            </p:extLst>
          </p:nvPr>
        </p:nvGraphicFramePr>
        <p:xfrm>
          <a:off x="838200" y="1422400"/>
          <a:ext cx="10963008" cy="4934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9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14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03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03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2861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Успешность  выполнения диагностической работы (средний балл в % от максимального)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  <a:p>
                      <a:pPr algn="ctr"/>
                      <a:r>
                        <a:rPr lang="ru-RU" sz="2000" dirty="0"/>
                        <a:t>Вся работа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/>
                        <a:t>Мат_Г</a:t>
                      </a:r>
                      <a:endParaRPr lang="ru-RU" sz="2000" dirty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/>
                        <a:t>Чит_Г</a:t>
                      </a:r>
                      <a:endParaRPr lang="ru-RU" sz="2000" dirty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>
                          <a:solidFill>
                            <a:srgbClr val="FF0000"/>
                          </a:solidFill>
                        </a:rPr>
                        <a:t>Фин_Г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/>
                        <a:t>Ест_Г</a:t>
                      </a:r>
                      <a:endParaRPr lang="ru-RU" sz="2000" dirty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/>
                        <a:t>Глоб_К</a:t>
                      </a:r>
                      <a:endParaRPr lang="ru-RU" sz="2000" dirty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/>
                        <a:t>Креат_М</a:t>
                      </a:r>
                      <a:endParaRPr lang="ru-RU" sz="2000" dirty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3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 </a:t>
                      </a:r>
                      <a:r>
                        <a:rPr lang="ru-RU" sz="2400" dirty="0"/>
                        <a:t>класс</a:t>
                      </a:r>
                    </a:p>
                    <a:p>
                      <a:pPr algn="ctr"/>
                      <a:r>
                        <a:rPr lang="ru-RU" sz="2400" dirty="0"/>
                        <a:t>(2021 год)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59</a:t>
                      </a:r>
                      <a:endParaRPr lang="ru-RU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</a:t>
                      </a:r>
                      <a:r>
                        <a:rPr lang="en-US" sz="2400" dirty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</a:t>
                      </a:r>
                      <a:r>
                        <a:rPr lang="en-US" sz="2400" dirty="0"/>
                        <a:t>2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69259"/>
                  </a:ext>
                </a:extLst>
              </a:tr>
              <a:tr h="93534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8</a:t>
                      </a:r>
                      <a:r>
                        <a:rPr lang="en-US" sz="2400" dirty="0"/>
                        <a:t> </a:t>
                      </a:r>
                      <a:r>
                        <a:rPr lang="ru-RU" sz="2400" dirty="0"/>
                        <a:t>класс</a:t>
                      </a:r>
                    </a:p>
                    <a:p>
                      <a:pPr algn="ctr"/>
                      <a:r>
                        <a:rPr lang="ru-RU" sz="2400" dirty="0"/>
                        <a:t>(2022 год)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5347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класс</a:t>
                      </a:r>
                    </a:p>
                    <a:p>
                      <a:pPr algn="ctr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(2023 год)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778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4558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892" y="192696"/>
            <a:ext cx="11623431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Пример распределения учащихся по уровням сформированности функциональной грамотности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4559"/>
            <a:ext cx="7521620" cy="47216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7106" y="4065373"/>
            <a:ext cx="4844893" cy="27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604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8359" y="5876788"/>
            <a:ext cx="6563641" cy="9812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4592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План анализа результатов диагностической работы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199" y="1219200"/>
            <a:ext cx="108379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2800" dirty="0"/>
              <a:t>Анализ полученных результатов выполнения диагностической работы и их обсуждение в коллективе учителей, преподающих в данном классе (классах)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2800" dirty="0"/>
              <a:t>Разбор выполнения заданий учащимися классов ОО в коллективе учителей, преподающих в данном классе (классах)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2800" dirty="0"/>
              <a:t>Выделение групп учащихся с различным уровнем </a:t>
            </a:r>
            <a:r>
              <a:rPr lang="ru-RU" sz="2800" dirty="0" err="1"/>
              <a:t>сформированности</a:t>
            </a:r>
            <a:r>
              <a:rPr lang="ru-RU" sz="2800" dirty="0"/>
              <a:t> функциональной грамотности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2800" dirty="0"/>
              <a:t>Планирование индивидуальной и групповой работы с учащимися с разным уровнем функциональной грамотности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771255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8359" y="5876788"/>
            <a:ext cx="6563641" cy="9812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14939" y="793394"/>
            <a:ext cx="11110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Прочтите приведённые описания особенностей различных подходов к разработке заданий по функциональной грамотности и определите, о каком именно виде грамотности – читательской, математической, естественно-научной или обо всех сразу – идёт речь в каждом из описаний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4939" y="5876788"/>
            <a:ext cx="40169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ЧГ- читательская грамотность</a:t>
            </a:r>
            <a:br>
              <a:rPr lang="ru-RU" sz="1400" i="1" dirty="0"/>
            </a:br>
            <a:r>
              <a:rPr lang="ru-RU" sz="1400" i="1" dirty="0"/>
              <a:t>МГ-математическая грамотность</a:t>
            </a:r>
          </a:p>
          <a:p>
            <a:r>
              <a:rPr lang="ru-RU" sz="1400" i="1" dirty="0"/>
              <a:t>Е-НГ-естественно-научная грамотность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445121"/>
              </p:ext>
            </p:extLst>
          </p:nvPr>
        </p:nvGraphicFramePr>
        <p:xfrm>
          <a:off x="1540042" y="2057399"/>
          <a:ext cx="4745256" cy="3390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541192"/>
              </p:ext>
            </p:extLst>
          </p:nvPr>
        </p:nvGraphicFramePr>
        <p:xfrm>
          <a:off x="6624179" y="2057398"/>
          <a:ext cx="4572000" cy="3390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 Box 8">
            <a:extLst>
              <a:ext uri="{FF2B5EF4-FFF2-40B4-BE49-F238E27FC236}">
                <a16:creationId xmlns:a16="http://schemas.microsoft.com/office/drawing/2014/main" id="{B984DFF8-DF87-5DF4-321C-0AB980EBD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3284" y="92221"/>
            <a:ext cx="2391625" cy="36049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        Из анкеты</a:t>
            </a:r>
          </a:p>
        </p:txBody>
      </p:sp>
    </p:spTree>
    <p:extLst>
      <p:ext uri="{BB962C8B-B14F-4D97-AF65-F5344CB8AC3E}">
        <p14:creationId xmlns:p14="http://schemas.microsoft.com/office/powerpoint/2010/main" val="4056013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8359" y="5876788"/>
            <a:ext cx="6563641" cy="9812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14939" y="279827"/>
            <a:ext cx="11110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Ниже представлены способы организации работы по формированию и оценке функциональной грамотности (далее в таблице – ФГ) школьников. Как часто Вы их используете в своей работе?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935942"/>
              </p:ext>
            </p:extLst>
          </p:nvPr>
        </p:nvGraphicFramePr>
        <p:xfrm>
          <a:off x="506931" y="1022410"/>
          <a:ext cx="11685069" cy="5522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Box 8">
            <a:extLst>
              <a:ext uri="{FF2B5EF4-FFF2-40B4-BE49-F238E27FC236}">
                <a16:creationId xmlns:a16="http://schemas.microsoft.com/office/drawing/2014/main" id="{18A532D3-9474-6E80-B6D2-CF6F1DBF5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4284" y="16780"/>
            <a:ext cx="2391625" cy="36049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        Из анкеты</a:t>
            </a:r>
          </a:p>
        </p:txBody>
      </p:sp>
    </p:spTree>
    <p:extLst>
      <p:ext uri="{BB962C8B-B14F-4D97-AF65-F5344CB8AC3E}">
        <p14:creationId xmlns:p14="http://schemas.microsoft.com/office/powerpoint/2010/main" val="27829492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8359" y="5876788"/>
            <a:ext cx="6563641" cy="9812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14939" y="279827"/>
            <a:ext cx="11110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Для формирования функциональной грамотности можно использовать разные задания, в которых проявляется разная познавательная деятельность учащихся. Проанализируйте перечисленные в таблице описания познавательной деятельности и укажите...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1922930"/>
              </p:ext>
            </p:extLst>
          </p:nvPr>
        </p:nvGraphicFramePr>
        <p:xfrm>
          <a:off x="814939" y="1203157"/>
          <a:ext cx="10850880" cy="520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Box 8">
            <a:extLst>
              <a:ext uri="{FF2B5EF4-FFF2-40B4-BE49-F238E27FC236}">
                <a16:creationId xmlns:a16="http://schemas.microsoft.com/office/drawing/2014/main" id="{5BA0E0CB-BFD6-669C-D7F9-BE0FB71CC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4284" y="16780"/>
            <a:ext cx="2391625" cy="36049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        Из анкеты</a:t>
            </a:r>
          </a:p>
        </p:txBody>
      </p:sp>
    </p:spTree>
    <p:extLst>
      <p:ext uri="{BB962C8B-B14F-4D97-AF65-F5344CB8AC3E}">
        <p14:creationId xmlns:p14="http://schemas.microsoft.com/office/powerpoint/2010/main" val="24538579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8359" y="5876788"/>
            <a:ext cx="6563641" cy="9812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573" y="128039"/>
            <a:ext cx="11087752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Как часто в этом учебном году ваши преподаватели делали следующее на уроках в школе?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1281461"/>
              </p:ext>
            </p:extLst>
          </p:nvPr>
        </p:nvGraphicFramePr>
        <p:xfrm>
          <a:off x="132521" y="1613510"/>
          <a:ext cx="4260575" cy="4103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887333"/>
              </p:ext>
            </p:extLst>
          </p:nvPr>
        </p:nvGraphicFramePr>
        <p:xfrm>
          <a:off x="4174434" y="1613510"/>
          <a:ext cx="4060881" cy="4103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37390"/>
              </p:ext>
            </p:extLst>
          </p:nvPr>
        </p:nvGraphicFramePr>
        <p:xfrm>
          <a:off x="8080513" y="1629993"/>
          <a:ext cx="3916018" cy="4393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 Box 8">
            <a:extLst>
              <a:ext uri="{FF2B5EF4-FFF2-40B4-BE49-F238E27FC236}">
                <a16:creationId xmlns:a16="http://schemas.microsoft.com/office/drawing/2014/main" id="{92CB4AE9-D740-4EA5-0C18-CAD0CD96C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2438" y="16780"/>
            <a:ext cx="3633471" cy="36049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9982" tIns="46791" rIns="89982" bIns="46791"/>
          <a:lstStyle/>
          <a:p>
            <a:pPr>
              <a:spcBef>
                <a:spcPts val="450"/>
              </a:spcBef>
              <a:tabLst>
                <a:tab pos="0" algn="l"/>
                <a:tab pos="914222" algn="l"/>
                <a:tab pos="1828444" algn="l"/>
                <a:tab pos="2742666" algn="l"/>
                <a:tab pos="3656888" algn="l"/>
                <a:tab pos="4571110" algn="l"/>
                <a:tab pos="5485332" algn="l"/>
                <a:tab pos="6399554" algn="l"/>
                <a:tab pos="7313777" algn="l"/>
                <a:tab pos="8227998" algn="l"/>
                <a:tab pos="9142220" algn="l"/>
                <a:tab pos="1005644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        Из анкеты для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2024621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8249" y="548681"/>
            <a:ext cx="9115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895986" y="-151316"/>
            <a:ext cx="65" cy="302639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2539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33" y="548681"/>
            <a:ext cx="64807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! ОТЧЕТ ИНСТИТУТА\Instr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8208" y="2870302"/>
            <a:ext cx="2365714" cy="2934963"/>
          </a:xfrm>
          <a:prstGeom prst="rect">
            <a:avLst/>
          </a:prstGeom>
          <a:noFill/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93CF02-8316-F826-DD02-07DA6A1A2E4A}"/>
              </a:ext>
            </a:extLst>
          </p:cNvPr>
          <p:cNvSpPr txBox="1">
            <a:spLocks/>
          </p:cNvSpPr>
          <p:nvPr/>
        </p:nvSpPr>
        <p:spPr>
          <a:xfrm>
            <a:off x="828669" y="4425649"/>
            <a:ext cx="5697415" cy="20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Рутковская Елена Лазаревна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, руководитель направления «Финансовая грамотность»,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старший научный сотрудник лаборатории социально-гуманитарного общего образования Института стратегии развития образования,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к.п.н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54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1806849" y="0"/>
            <a:ext cx="8230089" cy="964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371" tIns="45683" rIns="91371" bIns="45683" anchor="ctr"/>
          <a:lstStyle/>
          <a:p>
            <a:pPr algn="ctr">
              <a:tabLst>
                <a:tab pos="0" algn="l"/>
                <a:tab pos="913665" algn="l"/>
                <a:tab pos="1827330" algn="l"/>
                <a:tab pos="2740995" algn="l"/>
                <a:tab pos="3654660" algn="l"/>
                <a:tab pos="4568325" algn="l"/>
                <a:tab pos="5481990" algn="l"/>
                <a:tab pos="6395655" algn="l"/>
                <a:tab pos="7309320" algn="l"/>
                <a:tab pos="8222985" algn="l"/>
                <a:tab pos="9136650" algn="l"/>
                <a:tab pos="10050315" algn="l"/>
              </a:tabLst>
            </a:pPr>
            <a:r>
              <a:rPr lang="ru-RU" sz="3600" b="1" dirty="0">
                <a:solidFill>
                  <a:srgbClr val="002060"/>
                </a:solidFill>
                <a:latin typeface="+mj-lt"/>
              </a:rPr>
              <a:t>Особенности заданий </a:t>
            </a:r>
          </a:p>
        </p:txBody>
      </p:sp>
      <p:sp>
        <p:nvSpPr>
          <p:cNvPr id="721922" name="Text Box 2"/>
          <p:cNvSpPr txBox="1">
            <a:spLocks noChangeArrowheads="1"/>
          </p:cNvSpPr>
          <p:nvPr/>
        </p:nvSpPr>
        <p:spPr bwMode="auto">
          <a:xfrm>
            <a:off x="3158779" y="2348881"/>
            <a:ext cx="8849295" cy="20453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371" tIns="45683" rIns="91371" bIns="45683"/>
          <a:lstStyle/>
          <a:p>
            <a:pPr marL="338790" indent="-338790">
              <a:spcBef>
                <a:spcPts val="798"/>
              </a:spcBef>
              <a:buFont typeface="Arial" charset="0"/>
              <a:buChar char="•"/>
              <a:tabLst>
                <a:tab pos="338790" algn="l"/>
                <a:tab pos="1252455" algn="l"/>
                <a:tab pos="2166120" algn="l"/>
                <a:tab pos="3079785" algn="l"/>
                <a:tab pos="3993450" algn="l"/>
                <a:tab pos="4907115" algn="l"/>
                <a:tab pos="5820780" algn="l"/>
                <a:tab pos="6734445" algn="l"/>
                <a:tab pos="7648110" algn="l"/>
                <a:tab pos="8561775" algn="l"/>
                <a:tab pos="9475440" algn="l"/>
                <a:tab pos="10389105" algn="l"/>
              </a:tabLst>
            </a:pPr>
            <a:r>
              <a:rPr lang="ru-RU" dirty="0">
                <a:latin typeface="Calibri" pitchFamily="34" charset="0"/>
              </a:rPr>
              <a:t>Все задания предъявляются на основе определённой жизненной ситуации, 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понятной учащимся и похожей </a:t>
            </a:r>
            <a:r>
              <a:rPr lang="ru-RU" dirty="0">
                <a:latin typeface="Calibri" pitchFamily="34" charset="0"/>
              </a:rPr>
              <a:t>на возникающие в повседневной жизни.</a:t>
            </a:r>
          </a:p>
          <a:p>
            <a:pPr marL="338790" indent="-338790">
              <a:spcBef>
                <a:spcPts val="798"/>
              </a:spcBef>
              <a:buFont typeface="Arial" charset="0"/>
              <a:buChar char="•"/>
              <a:tabLst>
                <a:tab pos="338790" algn="l"/>
                <a:tab pos="1252455" algn="l"/>
                <a:tab pos="2166120" algn="l"/>
                <a:tab pos="3079785" algn="l"/>
                <a:tab pos="3993450" algn="l"/>
                <a:tab pos="4907115" algn="l"/>
                <a:tab pos="5820780" algn="l"/>
                <a:tab pos="6734445" algn="l"/>
                <a:tab pos="7648110" algn="l"/>
                <a:tab pos="8561775" algn="l"/>
                <a:tab pos="9475440" algn="l"/>
                <a:tab pos="10389105" algn="l"/>
              </a:tabLst>
            </a:pPr>
            <a:r>
              <a:rPr lang="ru-RU" dirty="0">
                <a:latin typeface="Calibri" pitchFamily="34" charset="0"/>
              </a:rPr>
              <a:t>В каждой ситуации действуют конкретные люди, среди которых есть ровесники учащихся, выполняющих тест, члены их семей, одноклассники, друзья и соседи.</a:t>
            </a:r>
          </a:p>
          <a:p>
            <a:pPr marL="338790" indent="-338790">
              <a:spcBef>
                <a:spcPts val="798"/>
              </a:spcBef>
              <a:buFont typeface="Arial" charset="0"/>
              <a:buChar char="•"/>
              <a:tabLst>
                <a:tab pos="338790" algn="l"/>
                <a:tab pos="1252455" algn="l"/>
                <a:tab pos="2166120" algn="l"/>
                <a:tab pos="3079785" algn="l"/>
                <a:tab pos="3993450" algn="l"/>
                <a:tab pos="4907115" algn="l"/>
                <a:tab pos="5820780" algn="l"/>
                <a:tab pos="6734445" algn="l"/>
                <a:tab pos="7648110" algn="l"/>
                <a:tab pos="8561775" algn="l"/>
                <a:tab pos="9475440" algn="l"/>
                <a:tab pos="10389105" algn="l"/>
              </a:tabLst>
            </a:pPr>
            <a:r>
              <a:rPr lang="ru-RU" dirty="0">
                <a:latin typeface="Calibri" pitchFamily="34" charset="0"/>
              </a:rPr>
              <a:t>Обстоятельства, в которые попадают герои описываемых ситуаций, отличаются повседневностью, и варианты предлагаемых героям действий близки и понятны школьникам. </a:t>
            </a:r>
          </a:p>
          <a:p>
            <a:pPr marL="338790" indent="-338790">
              <a:spcBef>
                <a:spcPts val="798"/>
              </a:spcBef>
              <a:buFont typeface="Arial" charset="0"/>
              <a:buChar char="•"/>
              <a:tabLst>
                <a:tab pos="338790" algn="l"/>
                <a:tab pos="1252455" algn="l"/>
                <a:tab pos="2166120" algn="l"/>
                <a:tab pos="3079785" algn="l"/>
                <a:tab pos="3993450" algn="l"/>
                <a:tab pos="4907115" algn="l"/>
                <a:tab pos="5820780" algn="l"/>
                <a:tab pos="6734445" algn="l"/>
                <a:tab pos="7648110" algn="l"/>
                <a:tab pos="8561775" algn="l"/>
                <a:tab pos="9475440" algn="l"/>
                <a:tab pos="10389105" algn="l"/>
              </a:tabLst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Ситуация и задачи изложены простым, понятным языком, как правило, немногословно.</a:t>
            </a:r>
          </a:p>
          <a:p>
            <a:pPr marL="338790" indent="-338790">
              <a:spcBef>
                <a:spcPts val="798"/>
              </a:spcBef>
              <a:buFont typeface="Arial" charset="0"/>
              <a:buChar char="•"/>
              <a:tabLst>
                <a:tab pos="338790" algn="l"/>
                <a:tab pos="1252455" algn="l"/>
                <a:tab pos="2166120" algn="l"/>
                <a:tab pos="3079785" algn="l"/>
                <a:tab pos="3993450" algn="l"/>
                <a:tab pos="4907115" algn="l"/>
                <a:tab pos="5820780" algn="l"/>
                <a:tab pos="6734445" algn="l"/>
                <a:tab pos="7648110" algn="l"/>
                <a:tab pos="8561775" algn="l"/>
                <a:tab pos="9475440" algn="l"/>
                <a:tab pos="10389105" algn="l"/>
              </a:tabLst>
            </a:pPr>
            <a:r>
              <a:rPr lang="ru-RU" dirty="0">
                <a:latin typeface="Calibri" pitchFamily="34" charset="0"/>
              </a:rPr>
              <a:t>По каждой ситуации предлагается серия заданий-задач, требующих определённых интеллектуальных действий разной степени сложности.</a:t>
            </a:r>
          </a:p>
          <a:p>
            <a:pPr marL="338790" indent="-338790">
              <a:spcBef>
                <a:spcPts val="599"/>
              </a:spcBef>
              <a:buFont typeface="Arial" charset="0"/>
              <a:buChar char="•"/>
              <a:tabLst>
                <a:tab pos="338790" algn="l"/>
                <a:tab pos="1252455" algn="l"/>
                <a:tab pos="2166120" algn="l"/>
                <a:tab pos="3079785" algn="l"/>
                <a:tab pos="3993450" algn="l"/>
                <a:tab pos="4907115" algn="l"/>
                <a:tab pos="5820780" algn="l"/>
                <a:tab pos="6734445" algn="l"/>
                <a:tab pos="7648110" algn="l"/>
                <a:tab pos="8561775" algn="l"/>
                <a:tab pos="9475440" algn="l"/>
                <a:tab pos="10389105" algn="l"/>
              </a:tabLst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Ситуации акцентируют вопрос «Как поступить?» и предполагают  определение наиболее целесообразной модели поведения с учётом возможных альтернатив.</a:t>
            </a:r>
          </a:p>
          <a:p>
            <a:pPr marL="338790" indent="-338790">
              <a:spcBef>
                <a:spcPts val="599"/>
              </a:spcBef>
              <a:tabLst>
                <a:tab pos="338790" algn="l"/>
                <a:tab pos="1252455" algn="l"/>
                <a:tab pos="2166120" algn="l"/>
                <a:tab pos="3079785" algn="l"/>
                <a:tab pos="3993450" algn="l"/>
                <a:tab pos="4907115" algn="l"/>
                <a:tab pos="5820780" algn="l"/>
                <a:tab pos="6734445" algn="l"/>
                <a:tab pos="7648110" algn="l"/>
                <a:tab pos="8561775" algn="l"/>
                <a:tab pos="9475440" algn="l"/>
                <a:tab pos="10389105" algn="l"/>
              </a:tabLst>
            </a:pPr>
            <a:endParaRPr lang="ru-RU" dirty="0">
              <a:solidFill>
                <a:srgbClr val="000000"/>
              </a:solidFill>
              <a:latin typeface="Calibri" pitchFamily="34" charset="0"/>
            </a:endParaRPr>
          </a:p>
          <a:p>
            <a:pPr marL="338790" indent="-338790">
              <a:spcBef>
                <a:spcPts val="599"/>
              </a:spcBef>
              <a:tabLst>
                <a:tab pos="338790" algn="l"/>
                <a:tab pos="1252455" algn="l"/>
                <a:tab pos="2166120" algn="l"/>
                <a:tab pos="3079785" algn="l"/>
                <a:tab pos="3993450" algn="l"/>
                <a:tab pos="4907115" algn="l"/>
                <a:tab pos="5820780" algn="l"/>
                <a:tab pos="6734445" algn="l"/>
                <a:tab pos="7648110" algn="l"/>
                <a:tab pos="8561775" algn="l"/>
                <a:tab pos="9475440" algn="l"/>
                <a:tab pos="10389105" algn="l"/>
              </a:tabLst>
            </a:pPr>
            <a:endParaRPr lang="ru-RU" sz="23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21923" name="Рисунок 7" descr="Ангелина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1212" y="533384"/>
            <a:ext cx="1385529" cy="134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924" name="Рисунок 10" descr="Антон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71654" y="4260466"/>
            <a:ext cx="854156" cy="111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925" name="Рисунок 11" descr="Егор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8188" y="865831"/>
            <a:ext cx="904905" cy="141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926" name="Рисунок 12" descr="Костя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9926" y="878334"/>
            <a:ext cx="890697" cy="140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927" name="Рисунок 13" descr="Лиза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2605" y="274959"/>
            <a:ext cx="1496713" cy="140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928" name="Рисунок 14" descr="Максим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87924" y="1154904"/>
            <a:ext cx="898028" cy="127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8A00A2B-655D-BDD0-AE9D-0ECEC904A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157222"/>
              </p:ext>
            </p:extLst>
          </p:nvPr>
        </p:nvGraphicFramePr>
        <p:xfrm>
          <a:off x="1840655" y="1853967"/>
          <a:ext cx="1359256" cy="4934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256">
                  <a:extLst>
                    <a:ext uri="{9D8B030D-6E8A-4147-A177-3AD203B41FA5}">
                      <a16:colId xmlns:a16="http://schemas.microsoft.com/office/drawing/2014/main" val="1233280461"/>
                    </a:ext>
                  </a:extLst>
                </a:gridCol>
              </a:tblGrid>
              <a:tr h="2128611">
                <a:tc>
                  <a:txBody>
                    <a:bodyPr/>
                    <a:lstStyle/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>
                          <a:solidFill>
                            <a:srgbClr val="FF0000"/>
                          </a:solidFill>
                        </a:rPr>
                        <a:t>Фин_Г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635006"/>
                  </a:ext>
                </a:extLst>
              </a:tr>
              <a:tr h="9353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59</a:t>
                      </a:r>
                      <a:endParaRPr lang="ru-RU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590639"/>
                  </a:ext>
                </a:extLst>
              </a:tr>
              <a:tr h="93534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267661"/>
                  </a:ext>
                </a:extLst>
              </a:tr>
              <a:tr h="93534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229799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4318F4A-0801-7409-6585-DF62EA46E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709179"/>
              </p:ext>
            </p:extLst>
          </p:nvPr>
        </p:nvGraphicFramePr>
        <p:xfrm>
          <a:off x="227546" y="1346886"/>
          <a:ext cx="1614815" cy="5380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815">
                  <a:extLst>
                    <a:ext uri="{9D8B030D-6E8A-4147-A177-3AD203B41FA5}">
                      <a16:colId xmlns:a16="http://schemas.microsoft.com/office/drawing/2014/main" val="2709887961"/>
                    </a:ext>
                  </a:extLst>
                </a:gridCol>
              </a:tblGrid>
              <a:tr h="281645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Успешность  выполнения </a:t>
                      </a:r>
                      <a:r>
                        <a:rPr lang="ru-RU" sz="2000" dirty="0" err="1"/>
                        <a:t>диагностичекой</a:t>
                      </a:r>
                      <a:r>
                        <a:rPr lang="ru-RU" sz="2000" dirty="0"/>
                        <a:t> работы (средний балл в % от максимального)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555873"/>
                  </a:ext>
                </a:extLst>
              </a:tr>
              <a:tr h="8548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 </a:t>
                      </a:r>
                      <a:r>
                        <a:rPr lang="ru-RU" sz="2400" dirty="0"/>
                        <a:t>класс</a:t>
                      </a:r>
                    </a:p>
                    <a:p>
                      <a:pPr algn="ctr"/>
                      <a:r>
                        <a:rPr lang="ru-RU" sz="2400" dirty="0"/>
                        <a:t>(2021 год)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156404"/>
                  </a:ext>
                </a:extLst>
              </a:tr>
              <a:tr h="85481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8</a:t>
                      </a:r>
                      <a:r>
                        <a:rPr lang="en-US" sz="2400" dirty="0"/>
                        <a:t> </a:t>
                      </a:r>
                      <a:r>
                        <a:rPr lang="ru-RU" sz="2400" dirty="0"/>
                        <a:t>класс</a:t>
                      </a:r>
                    </a:p>
                    <a:p>
                      <a:pPr algn="ctr"/>
                      <a:r>
                        <a:rPr lang="ru-RU" sz="2400" dirty="0"/>
                        <a:t>(2022 год)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638323"/>
                  </a:ext>
                </a:extLst>
              </a:tr>
              <a:tr h="854818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класс</a:t>
                      </a:r>
                    </a:p>
                    <a:p>
                      <a:pPr algn="ctr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(2023 год)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74746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139" y="-12934"/>
            <a:ext cx="11605846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Средний процент выполнения заданий учащимися   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8 класса по каждому блоку варианта (2023, 2022) </a:t>
            </a:r>
            <a:r>
              <a:rPr lang="ru-RU" sz="3600" dirty="0"/>
              <a:t>    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983109"/>
              </p:ext>
            </p:extLst>
          </p:nvPr>
        </p:nvGraphicFramePr>
        <p:xfrm>
          <a:off x="465780" y="1183628"/>
          <a:ext cx="10847669" cy="5491213"/>
        </p:xfrm>
        <a:graphic>
          <a:graphicData uri="http://schemas.openxmlformats.org/drawingml/2006/table">
            <a:tbl>
              <a:tblPr/>
              <a:tblGrid>
                <a:gridCol w="648901">
                  <a:extLst>
                    <a:ext uri="{9D8B030D-6E8A-4147-A177-3AD203B41FA5}">
                      <a16:colId xmlns:a16="http://schemas.microsoft.com/office/drawing/2014/main" val="2806814607"/>
                    </a:ext>
                  </a:extLst>
                </a:gridCol>
                <a:gridCol w="2926590">
                  <a:extLst>
                    <a:ext uri="{9D8B030D-6E8A-4147-A177-3AD203B41FA5}">
                      <a16:colId xmlns:a16="http://schemas.microsoft.com/office/drawing/2014/main" val="1004734948"/>
                    </a:ext>
                  </a:extLst>
                </a:gridCol>
                <a:gridCol w="2242255">
                  <a:extLst>
                    <a:ext uri="{9D8B030D-6E8A-4147-A177-3AD203B41FA5}">
                      <a16:colId xmlns:a16="http://schemas.microsoft.com/office/drawing/2014/main" val="2460729421"/>
                    </a:ext>
                  </a:extLst>
                </a:gridCol>
                <a:gridCol w="2242255">
                  <a:extLst>
                    <a:ext uri="{9D8B030D-6E8A-4147-A177-3AD203B41FA5}">
                      <a16:colId xmlns:a16="http://schemas.microsoft.com/office/drawing/2014/main" val="3212423796"/>
                    </a:ext>
                  </a:extLst>
                </a:gridCol>
                <a:gridCol w="2787668">
                  <a:extLst>
                    <a:ext uri="{9D8B030D-6E8A-4147-A177-3AD203B41FA5}">
                      <a16:colId xmlns:a16="http://schemas.microsoft.com/office/drawing/2014/main" val="2044339515"/>
                    </a:ext>
                  </a:extLst>
                </a:gridCol>
              </a:tblGrid>
              <a:tr h="28846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Вариант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Блок 1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Блок 2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Блок 3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Блок 4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595583"/>
                  </a:ext>
                </a:extLst>
              </a:tr>
              <a:tr h="88619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КМ1:ВСПОМИНАЯ ЛЕТО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ГК2022: ДЕЯТЕЛЬНОСТЬ ЮНЕСКО И ОБРАЗОВАНИЕ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ЧТ1: ОНЛАЙН-ОБРАЗОВАНИЕ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ФН1: ХОРОШИЙ ПРИМЕР + В РУКАХ МОШЕННИКА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730237"/>
                  </a:ext>
                </a:extLst>
              </a:tr>
              <a:tr h="87589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ГК1: ЗАЧЕМ НАМ ДИСПАНСЕРИЗАЦИЯ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500050"/>
                          </a:solidFill>
                          <a:effectLst/>
                          <a:latin typeface="Times New Roman" panose="02020603050405020304" pitchFamily="18" charset="0"/>
                        </a:rPr>
                        <a:t>ЕС2022: ЛЕТИМ НА МАРС+ В ТОЛЩЕ ВОДЫ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ФН2022: ЗА КАРТОЙ В БАНК + ПОКУПАЕМ ОНЛАЙН? 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МА1: РЫБАЛКА + БЛАГОУСТРОЙСТВО СКВЕРА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596783"/>
                  </a:ext>
                </a:extLst>
              </a:tr>
              <a:tr h="71072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ФН1: ХОРОШИЙ ПРИМЕР + В РУКАХ МОШЕННИКА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МА2: РАСТЕНИЯ В ПАРКЕ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500050"/>
                          </a:solidFill>
                          <a:effectLst/>
                          <a:latin typeface="Times New Roman" panose="02020603050405020304" pitchFamily="18" charset="0"/>
                        </a:rPr>
                        <a:t>ЕС1: НЕЛЬЗЯ БЕЗ ВИТАМИНОВ+С ГОРЫ НА ЛЫЖАХ 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КМ1:ВСПОМИНАЯ ЛЕТО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05359"/>
                  </a:ext>
                </a:extLst>
              </a:tr>
              <a:tr h="90969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МА1: РЫБАЛКА + БЛАГОУСТРОЙСТВО СКВЕРА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ГК2: ИНФОРМАЦИОННОЕ НЕРАВЕНСТВО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ФН2: БАБУШКИНО ВАРЕНЬЕ + ЧТОБЫ КУПИТЬ САМОКАТ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ЧТ2022: МОДНАЯ ИСТОРИЯ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167622"/>
                  </a:ext>
                </a:extLst>
              </a:tr>
              <a:tr h="81591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ЧТ1: ОНЛАЙН-ОБРАЗОВАНИЕ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КМ2: ДЕНЬ ЗДОРОВЬЯ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МА2022: СКИДКИ В ИНТЕРНЕТ-МАГАЗИНЕ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500050"/>
                          </a:solidFill>
                          <a:effectLst/>
                          <a:latin typeface="Times New Roman" panose="02020603050405020304" pitchFamily="18" charset="0"/>
                        </a:rPr>
                        <a:t>ЕС: ЗАЧЕМ НАМ НУЖЕН КИСЛОРОД? +МОЖЕТ ЛИ ВОДА ТЕЧЬ ВВЕРХ? 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204475"/>
                  </a:ext>
                </a:extLst>
              </a:tr>
              <a:tr h="100431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500050"/>
                          </a:solidFill>
                          <a:effectLst/>
                          <a:latin typeface="Times New Roman" panose="02020603050405020304" pitchFamily="18" charset="0"/>
                        </a:rPr>
                        <a:t>ЕС1: НЕЛЬЗЯ БЕЗ ВИТАМИНОВ+С ГОРЫ НА ЛЫЖАХ 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КМ2022:ДЕНЬ ИГРЫ И ИГРУШКИ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ЧТ2: ЭКОТУРИЗМ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ГК1: ЗАЧЕМ НАМ ДИСПАНСЕРИЗАЦИЯ</a:t>
                      </a:r>
                    </a:p>
                  </a:txBody>
                  <a:tcPr marL="6052" marR="6052" marT="6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357480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B0B1B36-9894-8DBB-5CB0-DE38FB0FF4F2}"/>
              </a:ext>
            </a:extLst>
          </p:cNvPr>
          <p:cNvSpPr/>
          <p:nvPr/>
        </p:nvSpPr>
        <p:spPr>
          <a:xfrm>
            <a:off x="3428670" y="1451526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42%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9562F8-F66F-E2C1-F274-B96F837E2F64}"/>
              </a:ext>
            </a:extLst>
          </p:cNvPr>
          <p:cNvSpPr/>
          <p:nvPr/>
        </p:nvSpPr>
        <p:spPr>
          <a:xfrm>
            <a:off x="5687663" y="1457442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46%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CE16781-A506-56DF-92DE-60D73DF478FD}"/>
              </a:ext>
            </a:extLst>
          </p:cNvPr>
          <p:cNvSpPr/>
          <p:nvPr/>
        </p:nvSpPr>
        <p:spPr>
          <a:xfrm>
            <a:off x="7893164" y="1457699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28%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FCD665-3349-085D-556F-07DAD472F2C5}"/>
              </a:ext>
            </a:extLst>
          </p:cNvPr>
          <p:cNvSpPr/>
          <p:nvPr/>
        </p:nvSpPr>
        <p:spPr>
          <a:xfrm>
            <a:off x="10695285" y="1457699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48%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3769CEC-E9B0-8EA8-D1E1-4F2AA111B273}"/>
              </a:ext>
            </a:extLst>
          </p:cNvPr>
          <p:cNvSpPr/>
          <p:nvPr/>
        </p:nvSpPr>
        <p:spPr>
          <a:xfrm>
            <a:off x="3433108" y="2323796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39%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83014E5-DCC8-0E2C-4D75-199E1CBC9D6D}"/>
              </a:ext>
            </a:extLst>
          </p:cNvPr>
          <p:cNvSpPr/>
          <p:nvPr/>
        </p:nvSpPr>
        <p:spPr>
          <a:xfrm>
            <a:off x="5687663" y="2329969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41%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9C02D3C-7E9E-1748-ABF7-DA37EC7C105C}"/>
              </a:ext>
            </a:extLst>
          </p:cNvPr>
          <p:cNvSpPr/>
          <p:nvPr/>
        </p:nvSpPr>
        <p:spPr>
          <a:xfrm>
            <a:off x="5687663" y="2842456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40%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2D9094-5BE1-DC01-DEF1-AF90E89CC60A}"/>
              </a:ext>
            </a:extLst>
          </p:cNvPr>
          <p:cNvSpPr/>
          <p:nvPr/>
        </p:nvSpPr>
        <p:spPr>
          <a:xfrm>
            <a:off x="7921828" y="2330455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48%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1B5081E-8769-1587-F725-F66678B36E28}"/>
              </a:ext>
            </a:extLst>
          </p:cNvPr>
          <p:cNvSpPr/>
          <p:nvPr/>
        </p:nvSpPr>
        <p:spPr>
          <a:xfrm>
            <a:off x="10695285" y="2360263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37%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25635BE-DC00-54EF-3E24-4E2C2B445F66}"/>
              </a:ext>
            </a:extLst>
          </p:cNvPr>
          <p:cNvSpPr/>
          <p:nvPr/>
        </p:nvSpPr>
        <p:spPr>
          <a:xfrm>
            <a:off x="3433108" y="3189944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56%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A3B634D-C488-54CC-E896-5887C4523999}"/>
              </a:ext>
            </a:extLst>
          </p:cNvPr>
          <p:cNvSpPr/>
          <p:nvPr/>
        </p:nvSpPr>
        <p:spPr>
          <a:xfrm>
            <a:off x="5687663" y="3202496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23%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A44EE11-A7E7-1AF1-2D11-A74F4D53EAA3}"/>
              </a:ext>
            </a:extLst>
          </p:cNvPr>
          <p:cNvSpPr/>
          <p:nvPr/>
        </p:nvSpPr>
        <p:spPr>
          <a:xfrm>
            <a:off x="7921828" y="3202496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33%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22F530F-EE2E-8AA2-BB1E-92C6EBB037CD}"/>
              </a:ext>
            </a:extLst>
          </p:cNvPr>
          <p:cNvSpPr/>
          <p:nvPr/>
        </p:nvSpPr>
        <p:spPr>
          <a:xfrm>
            <a:off x="10686962" y="3209155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37%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806D96D-412E-DF69-557E-8A89C8542CF5}"/>
              </a:ext>
            </a:extLst>
          </p:cNvPr>
          <p:cNvSpPr/>
          <p:nvPr/>
        </p:nvSpPr>
        <p:spPr>
          <a:xfrm>
            <a:off x="3428670" y="3930517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37%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8FE0212-124D-EB7C-ED27-E1AACB47C39A}"/>
              </a:ext>
            </a:extLst>
          </p:cNvPr>
          <p:cNvSpPr/>
          <p:nvPr/>
        </p:nvSpPr>
        <p:spPr>
          <a:xfrm>
            <a:off x="5668952" y="3929235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25%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EBEE201-09C0-7DB4-BF72-BE012FAE07E0}"/>
              </a:ext>
            </a:extLst>
          </p:cNvPr>
          <p:cNvSpPr/>
          <p:nvPr/>
        </p:nvSpPr>
        <p:spPr>
          <a:xfrm>
            <a:off x="7897547" y="3929235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37%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60E292C-B343-FE99-0BFF-C7E619FA75AE}"/>
              </a:ext>
            </a:extLst>
          </p:cNvPr>
          <p:cNvSpPr/>
          <p:nvPr/>
        </p:nvSpPr>
        <p:spPr>
          <a:xfrm>
            <a:off x="10705728" y="3929235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27%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48B22FA-372F-F893-6D2A-CE83BA5D060B}"/>
              </a:ext>
            </a:extLst>
          </p:cNvPr>
          <p:cNvSpPr/>
          <p:nvPr/>
        </p:nvSpPr>
        <p:spPr>
          <a:xfrm>
            <a:off x="3428670" y="4831690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29%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4ECEE2C-717F-6D4A-8DAC-9B1D117DDB36}"/>
              </a:ext>
            </a:extLst>
          </p:cNvPr>
          <p:cNvSpPr/>
          <p:nvPr/>
        </p:nvSpPr>
        <p:spPr>
          <a:xfrm>
            <a:off x="5666254" y="4835024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47%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C772E51-D29F-97DB-FBCF-4A8CFBBE958A}"/>
              </a:ext>
            </a:extLst>
          </p:cNvPr>
          <p:cNvSpPr/>
          <p:nvPr/>
        </p:nvSpPr>
        <p:spPr>
          <a:xfrm>
            <a:off x="7914692" y="4831690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39%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4405C44-4847-A849-F232-07D2DDC7CFED}"/>
              </a:ext>
            </a:extLst>
          </p:cNvPr>
          <p:cNvSpPr/>
          <p:nvPr/>
        </p:nvSpPr>
        <p:spPr>
          <a:xfrm>
            <a:off x="7914692" y="5220281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33%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D1B1E2E-9D9F-50C0-51C1-7CAB59E9EC65}"/>
              </a:ext>
            </a:extLst>
          </p:cNvPr>
          <p:cNvSpPr/>
          <p:nvPr/>
        </p:nvSpPr>
        <p:spPr>
          <a:xfrm>
            <a:off x="10695285" y="4831690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27%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931FCDC-2BBB-C248-4ECE-036DF0C4A705}"/>
              </a:ext>
            </a:extLst>
          </p:cNvPr>
          <p:cNvSpPr/>
          <p:nvPr/>
        </p:nvSpPr>
        <p:spPr>
          <a:xfrm>
            <a:off x="10686962" y="4434345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ru-RU" dirty="0"/>
              <a:t>9%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FCA5133-CCEA-E131-54D5-C44EBC86699D}"/>
              </a:ext>
            </a:extLst>
          </p:cNvPr>
          <p:cNvSpPr/>
          <p:nvPr/>
        </p:nvSpPr>
        <p:spPr>
          <a:xfrm>
            <a:off x="3434848" y="5634210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34%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2C38291-35D9-4C8A-476F-0A7A9BE02699}"/>
              </a:ext>
            </a:extLst>
          </p:cNvPr>
          <p:cNvSpPr/>
          <p:nvPr/>
        </p:nvSpPr>
        <p:spPr>
          <a:xfrm>
            <a:off x="5666254" y="5692792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47%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DB23E2E-AE21-B3C4-FF86-3C636D15EDBC}"/>
              </a:ext>
            </a:extLst>
          </p:cNvPr>
          <p:cNvSpPr/>
          <p:nvPr/>
        </p:nvSpPr>
        <p:spPr>
          <a:xfrm>
            <a:off x="5666254" y="6269545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47%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7E48EAE-2D22-80CA-EA32-3436915AD90D}"/>
              </a:ext>
            </a:extLst>
          </p:cNvPr>
          <p:cNvSpPr/>
          <p:nvPr/>
        </p:nvSpPr>
        <p:spPr>
          <a:xfrm>
            <a:off x="7921828" y="5634210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33%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4947D16-2F03-04ED-CF15-6B9D1B0899BC}"/>
              </a:ext>
            </a:extLst>
          </p:cNvPr>
          <p:cNvSpPr/>
          <p:nvPr/>
        </p:nvSpPr>
        <p:spPr>
          <a:xfrm>
            <a:off x="10694217" y="5634210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34%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901F1C7-8EB8-E719-3276-609D5C42FCEE}"/>
              </a:ext>
            </a:extLst>
          </p:cNvPr>
          <p:cNvSpPr/>
          <p:nvPr/>
        </p:nvSpPr>
        <p:spPr>
          <a:xfrm>
            <a:off x="7914692" y="2831637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45%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58F3393-5E71-8DFF-7858-A87C3D06A027}"/>
              </a:ext>
            </a:extLst>
          </p:cNvPr>
          <p:cNvSpPr/>
          <p:nvPr/>
        </p:nvSpPr>
        <p:spPr>
          <a:xfrm>
            <a:off x="5660858" y="1942724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44%</a:t>
            </a:r>
          </a:p>
        </p:txBody>
      </p:sp>
    </p:spTree>
    <p:extLst>
      <p:ext uri="{BB962C8B-B14F-4D97-AF65-F5344CB8AC3E}">
        <p14:creationId xmlns:p14="http://schemas.microsoft.com/office/powerpoint/2010/main" val="3469895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89" name="Заголовок 1"/>
          <p:cNvSpPr>
            <a:spLocks noGrp="1"/>
          </p:cNvSpPr>
          <p:nvPr>
            <p:ph type="title"/>
          </p:nvPr>
        </p:nvSpPr>
        <p:spPr>
          <a:xfrm>
            <a:off x="988541" y="548680"/>
            <a:ext cx="9679459" cy="10215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+mj-lt"/>
              </a:rPr>
              <a:t>Особенности заданий </a:t>
            </a:r>
            <a:br>
              <a:rPr lang="ru-RU" sz="3600" b="1" dirty="0">
                <a:solidFill>
                  <a:srgbClr val="002060"/>
                </a:solidFill>
                <a:latin typeface="+mj-lt"/>
              </a:rPr>
            </a:br>
            <a:br>
              <a:rPr lang="ru-RU" sz="2700" b="1" dirty="0">
                <a:solidFill>
                  <a:srgbClr val="002060"/>
                </a:solidFill>
              </a:rPr>
            </a:b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703490" name="Содержимое 2"/>
          <p:cNvSpPr>
            <a:spLocks noGrp="1"/>
          </p:cNvSpPr>
          <p:nvPr>
            <p:ph idx="1"/>
          </p:nvPr>
        </p:nvSpPr>
        <p:spPr>
          <a:xfrm>
            <a:off x="1939415" y="2049955"/>
            <a:ext cx="8230089" cy="4526917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52616" y="1628801"/>
            <a:ext cx="9275832" cy="1579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9972" tIns="46785" rIns="89972" bIns="46785">
            <a:spAutoFit/>
          </a:bodyPr>
          <a:lstStyle>
            <a:defPPr>
              <a:defRPr lang="ru-RU"/>
            </a:defPPr>
            <a:lvl1pPr marL="0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23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447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670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893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118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7341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8564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9788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tabLst>
                <a:tab pos="0" algn="l"/>
                <a:tab pos="914115" algn="l"/>
                <a:tab pos="1828231" algn="l"/>
                <a:tab pos="2742346" algn="l"/>
                <a:tab pos="3656461" algn="l"/>
                <a:tab pos="4570577" algn="l"/>
                <a:tab pos="5484692" algn="l"/>
                <a:tab pos="6398807" algn="l"/>
                <a:tab pos="7312924" algn="l"/>
                <a:tab pos="8227038" algn="l"/>
                <a:tab pos="9141153" algn="l"/>
                <a:tab pos="10055269" algn="l"/>
              </a:tabLst>
              <a:defRPr/>
            </a:pPr>
            <a:r>
              <a:rPr lang="ru-RU" sz="2400" b="1" dirty="0">
                <a:solidFill>
                  <a:srgbClr val="0070C0"/>
                </a:solidFill>
              </a:rPr>
              <a:t>Каждое из заданий, разработанных к определённому сюжету, </a:t>
            </a:r>
            <a:r>
              <a:rPr lang="ru-RU" sz="2400" b="1" dirty="0">
                <a:solidFill>
                  <a:srgbClr val="FF0000"/>
                </a:solidFill>
              </a:rPr>
              <a:t>ориентировано на конкретное познавательное умение (действие, стратегию). </a:t>
            </a:r>
            <a:r>
              <a:rPr lang="ru-RU" sz="2400" b="1" dirty="0">
                <a:solidFill>
                  <a:srgbClr val="0070C0"/>
                </a:solidFill>
              </a:rPr>
              <a:t>В целом комплекс охватывает</a:t>
            </a:r>
            <a:r>
              <a:rPr lang="ru-RU" sz="2400" b="1" dirty="0">
                <a:solidFill>
                  <a:srgbClr val="FF0000"/>
                </a:solidFill>
              </a:rPr>
              <a:t> все умения, составляющие компетентностную область финансовой грамотности: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793059" y="2938733"/>
            <a:ext cx="7632848" cy="149794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9972" tIns="46785" rIns="89972" bIns="46785">
            <a:spAutoFit/>
          </a:bodyPr>
          <a:lstStyle>
            <a:defPPr>
              <a:defRPr lang="ru-RU"/>
            </a:defPPr>
            <a:lvl1pPr marL="0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23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447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670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893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118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7341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8564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9788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0" algn="l"/>
                <a:tab pos="914115" algn="l"/>
                <a:tab pos="1828231" algn="l"/>
                <a:tab pos="2742346" algn="l"/>
                <a:tab pos="3656461" algn="l"/>
                <a:tab pos="4570577" algn="l"/>
                <a:tab pos="5484692" algn="l"/>
                <a:tab pos="6398807" algn="l"/>
                <a:tab pos="7312924" algn="l"/>
                <a:tab pos="8227038" algn="l"/>
                <a:tab pos="9141153" algn="l"/>
                <a:tab pos="10055269" algn="l"/>
              </a:tabLst>
              <a:defRPr/>
            </a:pPr>
            <a:r>
              <a:rPr lang="ru-RU" sz="2400" b="1" dirty="0">
                <a:solidFill>
                  <a:srgbClr val="000000"/>
                </a:solidFill>
              </a:rPr>
              <a:t>Выявление финансовой информации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914115" algn="l"/>
                <a:tab pos="1828231" algn="l"/>
                <a:tab pos="2742346" algn="l"/>
                <a:tab pos="3656461" algn="l"/>
                <a:tab pos="4570577" algn="l"/>
                <a:tab pos="5484692" algn="l"/>
                <a:tab pos="6398807" algn="l"/>
                <a:tab pos="7312924" algn="l"/>
                <a:tab pos="8227038" algn="l"/>
                <a:tab pos="9141153" algn="l"/>
                <a:tab pos="10055269" algn="l"/>
              </a:tabLst>
              <a:defRPr/>
            </a:pPr>
            <a:r>
              <a:rPr lang="ru-RU" sz="2400" b="1" dirty="0">
                <a:solidFill>
                  <a:srgbClr val="000000"/>
                </a:solidFill>
              </a:rPr>
              <a:t>    Анализ информации в финансовом контексте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914115" algn="l"/>
                <a:tab pos="1828231" algn="l"/>
                <a:tab pos="2742346" algn="l"/>
                <a:tab pos="3656461" algn="l"/>
                <a:tab pos="4570577" algn="l"/>
                <a:tab pos="5484692" algn="l"/>
                <a:tab pos="6398807" algn="l"/>
                <a:tab pos="7312924" algn="l"/>
                <a:tab pos="8227038" algn="l"/>
                <a:tab pos="9141153" algn="l"/>
                <a:tab pos="10055269" algn="l"/>
              </a:tabLst>
              <a:defRPr/>
            </a:pPr>
            <a:r>
              <a:rPr lang="ru-RU" sz="2400" b="1" dirty="0">
                <a:solidFill>
                  <a:srgbClr val="000000"/>
                </a:solidFill>
              </a:rPr>
              <a:t>    Оценка финансовых проблем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914115" algn="l"/>
                <a:tab pos="1828231" algn="l"/>
                <a:tab pos="2742346" algn="l"/>
                <a:tab pos="3656461" algn="l"/>
                <a:tab pos="4570577" algn="l"/>
                <a:tab pos="5484692" algn="l"/>
                <a:tab pos="6398807" algn="l"/>
                <a:tab pos="7312924" algn="l"/>
                <a:tab pos="8227038" algn="l"/>
                <a:tab pos="9141153" algn="l"/>
                <a:tab pos="10055269" algn="l"/>
              </a:tabLst>
              <a:defRPr/>
            </a:pPr>
            <a:r>
              <a:rPr lang="ru-RU" sz="2400" b="1" dirty="0">
                <a:solidFill>
                  <a:srgbClr val="000000"/>
                </a:solidFill>
              </a:rPr>
              <a:t>    Применение финансовых знаний и понимание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80A8129F-E799-4D73-D723-8185C5A74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98" y="4909751"/>
            <a:ext cx="8514272" cy="1579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9972" tIns="46785" rIns="89972" bIns="46785">
            <a:spAutoFit/>
          </a:bodyPr>
          <a:lstStyle>
            <a:defPPr>
              <a:defRPr lang="ru-RU"/>
            </a:defPPr>
            <a:lvl1pPr marL="0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23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447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670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893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118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7341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8564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9788" algn="l" defTabSz="104244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tabLst>
                <a:tab pos="0" algn="l"/>
                <a:tab pos="914115" algn="l"/>
                <a:tab pos="1828231" algn="l"/>
                <a:tab pos="2742346" algn="l"/>
                <a:tab pos="3656461" algn="l"/>
                <a:tab pos="4570577" algn="l"/>
                <a:tab pos="5484692" algn="l"/>
                <a:tab pos="6398807" algn="l"/>
                <a:tab pos="7312924" algn="l"/>
                <a:tab pos="8227038" algn="l"/>
                <a:tab pos="9141153" algn="l"/>
                <a:tab pos="10055269" algn="l"/>
              </a:tabLst>
              <a:defRPr/>
            </a:pPr>
            <a:r>
              <a:rPr lang="ru-RU" sz="2400" b="1" dirty="0">
                <a:solidFill>
                  <a:srgbClr val="0070C0"/>
                </a:solidFill>
              </a:rPr>
              <a:t>Для выполнения каждого из заданий необходимо освоение и применение информации, представленной в виде множественных текстов в самом комплексе. </a:t>
            </a:r>
          </a:p>
          <a:p>
            <a:pPr>
              <a:lnSpc>
                <a:spcPct val="80000"/>
              </a:lnSpc>
              <a:tabLst>
                <a:tab pos="0" algn="l"/>
                <a:tab pos="914115" algn="l"/>
                <a:tab pos="1828231" algn="l"/>
                <a:tab pos="2742346" algn="l"/>
                <a:tab pos="3656461" algn="l"/>
                <a:tab pos="4570577" algn="l"/>
                <a:tab pos="5484692" algn="l"/>
                <a:tab pos="6398807" algn="l"/>
                <a:tab pos="7312924" algn="l"/>
                <a:tab pos="8227038" algn="l"/>
                <a:tab pos="9141153" algn="l"/>
                <a:tab pos="10055269" algn="l"/>
              </a:tabLst>
              <a:defRPr/>
            </a:pPr>
            <a:endParaRPr lang="ru-RU" sz="2400" b="1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tabLst>
                <a:tab pos="0" algn="l"/>
                <a:tab pos="914115" algn="l"/>
                <a:tab pos="1828231" algn="l"/>
                <a:tab pos="2742346" algn="l"/>
                <a:tab pos="3656461" algn="l"/>
                <a:tab pos="4570577" algn="l"/>
                <a:tab pos="5484692" algn="l"/>
                <a:tab pos="6398807" algn="l"/>
                <a:tab pos="7312924" algn="l"/>
                <a:tab pos="8227038" algn="l"/>
                <a:tab pos="9141153" algn="l"/>
                <a:tab pos="10055269" algn="l"/>
              </a:tabLst>
              <a:defRPr/>
            </a:pPr>
            <a:r>
              <a:rPr lang="ru-RU" sz="2400" b="1" dirty="0">
                <a:solidFill>
                  <a:srgbClr val="0070C0"/>
                </a:solidFill>
              </a:rPr>
              <a:t>Развитие метапредметных умений работы с информацией.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 презентацию_Калининград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 презентацию_Калининград</Template>
  <TotalTime>25062</TotalTime>
  <Words>6311</Words>
  <Application>Microsoft Office PowerPoint</Application>
  <PresentationFormat>Широкоэкранный</PresentationFormat>
  <Paragraphs>850</Paragraphs>
  <Slides>66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4" baseType="lpstr">
      <vt:lpstr>Arial</vt:lpstr>
      <vt:lpstr>Calibri</vt:lpstr>
      <vt:lpstr>Calibri Light</vt:lpstr>
      <vt:lpstr>Droid Sans Fallback</vt:lpstr>
      <vt:lpstr>Symbol</vt:lpstr>
      <vt:lpstr>Times New Roman</vt:lpstr>
      <vt:lpstr>Wingdings</vt:lpstr>
      <vt:lpstr>В презентацию_Калининград</vt:lpstr>
      <vt:lpstr>Финансовая грамотность:  анализ результатов диагностической работы  </vt:lpstr>
      <vt:lpstr>Участники исследования 2023 года</vt:lpstr>
      <vt:lpstr>Презентация PowerPoint</vt:lpstr>
      <vt:lpstr> Комплексные задания, предлагаемые для тестирования в Калининградской области   8 класс, финансовая грамотность </vt:lpstr>
      <vt:lpstr>Задания по финансовой грамотности в диагностической работе для учащихся 8 класса (2023)</vt:lpstr>
      <vt:lpstr>Результаты выполнения диагностической работы по функциональной грамотности (8 класc, 2023)</vt:lpstr>
      <vt:lpstr>Презентация PowerPoint</vt:lpstr>
      <vt:lpstr>Средний процент выполнения заданий учащимися    8 класса по каждому блоку варианта (2023, 2022)      </vt:lpstr>
      <vt:lpstr>Особенности заданий   </vt:lpstr>
      <vt:lpstr>Исследование компетентности учителей  в формировании и оценке функциональной грамотности. Педагогический кейс</vt:lpstr>
      <vt:lpstr>Презентация PowerPoint</vt:lpstr>
      <vt:lpstr>Педагогический кейс: результаты</vt:lpstr>
      <vt:lpstr>Педагогический кейс: результаты</vt:lpstr>
      <vt:lpstr>Педагогический кейс: результаты</vt:lpstr>
      <vt:lpstr>Педагогический кейс: результаты</vt:lpstr>
      <vt:lpstr>Педагогический кейс: результаты</vt:lpstr>
      <vt:lpstr>Педагогический кейс: результаты</vt:lpstr>
      <vt:lpstr>Педагогический кейс: результаты</vt:lpstr>
      <vt:lpstr>Педагогический кейс: результаты</vt:lpstr>
      <vt:lpstr>Педагогический кейс: результаты</vt:lpstr>
      <vt:lpstr>Педагогический кейс: результаты</vt:lpstr>
      <vt:lpstr>Педагогический кейс: результаты</vt:lpstr>
      <vt:lpstr>Презентация PowerPoint</vt:lpstr>
      <vt:lpstr>Презентация PowerPoint</vt:lpstr>
      <vt:lpstr>Педагогический кейс: результаты</vt:lpstr>
      <vt:lpstr>Педагогический кейс: результаты</vt:lpstr>
      <vt:lpstr>7. Какие рекомендации учитель может дать для повышения уровня функциональной грамотности на основе анализа результатов выполнения блока «Климатический магазин»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«Чтобы купить самокат» 3/5 </vt:lpstr>
      <vt:lpstr>«Чтобы купить самокат» 4/5</vt:lpstr>
      <vt:lpstr>«Чтобы купить самокат» 4/5</vt:lpstr>
      <vt:lpstr>Презентация PowerPoint</vt:lpstr>
      <vt:lpstr> «В руках мошенника» </vt:lpstr>
      <vt:lpstr>Презентация PowerPoint</vt:lpstr>
      <vt:lpstr>«В руках мошенника» 5/5</vt:lpstr>
      <vt:lpstr>Презентация PowerPoint</vt:lpstr>
      <vt:lpstr>Презентация PowerPoint</vt:lpstr>
      <vt:lpstr>«Хороший пример» 5/5</vt:lpstr>
      <vt:lpstr>«Хороший пример» 5/5</vt:lpstr>
      <vt:lpstr>Презентация PowerPoint</vt:lpstr>
      <vt:lpstr>Презентация PowerPoint</vt:lpstr>
      <vt:lpstr>«Бабушкино варенье» 3/5</vt:lpstr>
      <vt:lpstr>«Бабушкино варенье» 3/5</vt:lpstr>
      <vt:lpstr>Презентация PowerPoint</vt:lpstr>
      <vt:lpstr>«Бабушкино варенье» 5/5</vt:lpstr>
      <vt:lpstr>«Бабушкино варенье» 5/5</vt:lpstr>
      <vt:lpstr>Презентация PowerPoint</vt:lpstr>
      <vt:lpstr>Что получили образовательные организации</vt:lpstr>
      <vt:lpstr>Пример формы с представлениями результатов выполнения диагностической работы по функциональной грамотности по образовательной организации</vt:lpstr>
      <vt:lpstr>Пример формы с  представлением результатов выполнения диагностической работы по функциональной грамотности по классам</vt:lpstr>
      <vt:lpstr>Пример формы представления результатов выполнения заданий по функциональной грамотности  </vt:lpstr>
      <vt:lpstr>Пример формы представления результатов выполнения заданий каждым учеником</vt:lpstr>
      <vt:lpstr>Пример распределения учащихся по уровням сформированности функциональной грамотности</vt:lpstr>
      <vt:lpstr>План анализа результатов диагностической работы</vt:lpstr>
      <vt:lpstr>Презентация PowerPoint</vt:lpstr>
      <vt:lpstr>Презентация PowerPoint</vt:lpstr>
      <vt:lpstr>Презентация PowerPoint</vt:lpstr>
      <vt:lpstr>Как часто в этом учебном году ваши преподаватели делали следующее на уроках в школе?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Проведение мониторингового исследования по функциональной грамотности обучающихся 8 классов общеобразовательных организаций Особенности диагностической работы</dc:title>
  <dc:creator>Olga Sadovschikova</dc:creator>
  <cp:lastModifiedBy>Марина Аллпатова</cp:lastModifiedBy>
  <cp:revision>224</cp:revision>
  <cp:lastPrinted>2023-12-26T11:27:57Z</cp:lastPrinted>
  <dcterms:created xsi:type="dcterms:W3CDTF">2022-10-03T18:16:47Z</dcterms:created>
  <dcterms:modified xsi:type="dcterms:W3CDTF">2024-01-24T14:10:49Z</dcterms:modified>
</cp:coreProperties>
</file>