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549" r:id="rId2"/>
    <p:sldId id="538" r:id="rId3"/>
    <p:sldId id="562" r:id="rId4"/>
    <p:sldId id="570" r:id="rId5"/>
    <p:sldId id="571" r:id="rId6"/>
    <p:sldId id="572" r:id="rId7"/>
    <p:sldId id="579" r:id="rId8"/>
    <p:sldId id="581" r:id="rId9"/>
    <p:sldId id="580" r:id="rId10"/>
    <p:sldId id="573" r:id="rId11"/>
    <p:sldId id="582" r:id="rId12"/>
    <p:sldId id="578" r:id="rId13"/>
    <p:sldId id="575" r:id="rId14"/>
    <p:sldId id="577" r:id="rId15"/>
    <p:sldId id="583" r:id="rId16"/>
    <p:sldId id="576" r:id="rId17"/>
    <p:sldId id="584" r:id="rId18"/>
    <p:sldId id="565" r:id="rId19"/>
  </p:sldIdLst>
  <p:sldSz cx="11880850" cy="7164388"/>
  <p:notesSz cx="6858000" cy="9144000"/>
  <p:defaultTextStyle>
    <a:defPPr>
      <a:defRPr lang="ru-RU"/>
    </a:defPPr>
    <a:lvl1pPr marL="0" algn="l" defTabSz="10423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183" algn="l" defTabSz="10423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366" algn="l" defTabSz="10423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3547" algn="l" defTabSz="10423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4729" algn="l" defTabSz="10423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5914" algn="l" defTabSz="10423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7095" algn="l" defTabSz="10423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8278" algn="l" defTabSz="10423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69459" algn="l" defTabSz="10423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7">
          <p15:clr>
            <a:srgbClr val="A4A3A4"/>
          </p15:clr>
        </p15:guide>
        <p15:guide id="2" pos="374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ena" initials="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/>
    <p:restoredTop sz="94617"/>
  </p:normalViewPr>
  <p:slideViewPr>
    <p:cSldViewPr>
      <p:cViewPr varScale="1">
        <p:scale>
          <a:sx n="81" d="100"/>
          <a:sy n="81" d="100"/>
        </p:scale>
        <p:origin x="990" y="84"/>
      </p:cViewPr>
      <p:guideLst>
        <p:guide orient="horz" pos="2257"/>
        <p:guide pos="374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188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546F4-3602-4837-BFFD-3E3B4BA3A09D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87375" y="685800"/>
            <a:ext cx="56832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E0C06-5FE1-4F23-A7EB-1A222EB9CE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613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57" algn="l" defTabSz="9141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15" algn="l" defTabSz="9141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73" algn="l" defTabSz="9141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29" algn="l" defTabSz="9141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86" algn="l" defTabSz="9141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45" algn="l" defTabSz="9141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01" algn="l" defTabSz="9141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60" algn="l" defTabSz="9141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1066" y="2225604"/>
            <a:ext cx="10098723" cy="15357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2130" y="4059821"/>
            <a:ext cx="8316595" cy="18308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4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5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7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9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13619" y="286908"/>
            <a:ext cx="2673191" cy="611294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94044" y="286908"/>
            <a:ext cx="7821560" cy="611294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5" y="286909"/>
            <a:ext cx="10692765" cy="775005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509" y="4603784"/>
            <a:ext cx="10098723" cy="142292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38509" y="3036575"/>
            <a:ext cx="10098723" cy="1567210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18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3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3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847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6059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12709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648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16945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94048" y="1671697"/>
            <a:ext cx="5247375" cy="472816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39435" y="1671697"/>
            <a:ext cx="5247375" cy="472816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049" y="1603697"/>
            <a:ext cx="5249437" cy="66834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183" indent="0">
              <a:buNone/>
              <a:defRPr sz="2300" b="1"/>
            </a:lvl2pPr>
            <a:lvl3pPr marL="1042366" indent="0">
              <a:buNone/>
              <a:defRPr sz="2100" b="1"/>
            </a:lvl3pPr>
            <a:lvl4pPr marL="1563547" indent="0">
              <a:buNone/>
              <a:defRPr sz="1800" b="1"/>
            </a:lvl4pPr>
            <a:lvl5pPr marL="2084729" indent="0">
              <a:buNone/>
              <a:defRPr sz="1800" b="1"/>
            </a:lvl5pPr>
            <a:lvl6pPr marL="2605914" indent="0">
              <a:buNone/>
              <a:defRPr sz="1800" b="1"/>
            </a:lvl6pPr>
            <a:lvl7pPr marL="3127095" indent="0">
              <a:buNone/>
              <a:defRPr sz="1800" b="1"/>
            </a:lvl7pPr>
            <a:lvl8pPr marL="3648278" indent="0">
              <a:buNone/>
              <a:defRPr sz="1800" b="1"/>
            </a:lvl8pPr>
            <a:lvl9pPr marL="4169459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4049" y="2272045"/>
            <a:ext cx="5249437" cy="4127815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35312" y="1603697"/>
            <a:ext cx="5251501" cy="66834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183" indent="0">
              <a:buNone/>
              <a:defRPr sz="2300" b="1"/>
            </a:lvl2pPr>
            <a:lvl3pPr marL="1042366" indent="0">
              <a:buNone/>
              <a:defRPr sz="2100" b="1"/>
            </a:lvl3pPr>
            <a:lvl4pPr marL="1563547" indent="0">
              <a:buNone/>
              <a:defRPr sz="1800" b="1"/>
            </a:lvl4pPr>
            <a:lvl5pPr marL="2084729" indent="0">
              <a:buNone/>
              <a:defRPr sz="1800" b="1"/>
            </a:lvl5pPr>
            <a:lvl6pPr marL="2605914" indent="0">
              <a:buNone/>
              <a:defRPr sz="1800" b="1"/>
            </a:lvl6pPr>
            <a:lvl7pPr marL="3127095" indent="0">
              <a:buNone/>
              <a:defRPr sz="1800" b="1"/>
            </a:lvl7pPr>
            <a:lvl8pPr marL="3648278" indent="0">
              <a:buNone/>
              <a:defRPr sz="1800" b="1"/>
            </a:lvl8pPr>
            <a:lvl9pPr marL="4169459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35312" y="2272045"/>
            <a:ext cx="5251501" cy="4127815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8" y="285251"/>
            <a:ext cx="3908718" cy="121396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5085" y="285250"/>
            <a:ext cx="6641725" cy="6114606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048" y="1499219"/>
            <a:ext cx="3908718" cy="4900641"/>
          </a:xfrm>
        </p:spPr>
        <p:txBody>
          <a:bodyPr/>
          <a:lstStyle>
            <a:lvl1pPr marL="0" indent="0">
              <a:buNone/>
              <a:defRPr sz="1500"/>
            </a:lvl1pPr>
            <a:lvl2pPr marL="521183" indent="0">
              <a:buNone/>
              <a:defRPr sz="1400"/>
            </a:lvl2pPr>
            <a:lvl3pPr marL="1042366" indent="0">
              <a:buNone/>
              <a:defRPr sz="1100"/>
            </a:lvl3pPr>
            <a:lvl4pPr marL="1563547" indent="0">
              <a:buNone/>
              <a:defRPr sz="1000"/>
            </a:lvl4pPr>
            <a:lvl5pPr marL="2084729" indent="0">
              <a:buNone/>
              <a:defRPr sz="1000"/>
            </a:lvl5pPr>
            <a:lvl6pPr marL="2605914" indent="0">
              <a:buNone/>
              <a:defRPr sz="1000"/>
            </a:lvl6pPr>
            <a:lvl7pPr marL="3127095" indent="0">
              <a:buNone/>
              <a:defRPr sz="1000"/>
            </a:lvl7pPr>
            <a:lvl8pPr marL="3648278" indent="0">
              <a:buNone/>
              <a:defRPr sz="1000"/>
            </a:lvl8pPr>
            <a:lvl9pPr marL="416945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8730" y="5015073"/>
            <a:ext cx="7128510" cy="59205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28730" y="640151"/>
            <a:ext cx="7128510" cy="4298633"/>
          </a:xfrm>
        </p:spPr>
        <p:txBody>
          <a:bodyPr/>
          <a:lstStyle>
            <a:lvl1pPr marL="0" indent="0">
              <a:buNone/>
              <a:defRPr sz="3600"/>
            </a:lvl1pPr>
            <a:lvl2pPr marL="521183" indent="0">
              <a:buNone/>
              <a:defRPr sz="3200"/>
            </a:lvl2pPr>
            <a:lvl3pPr marL="1042366" indent="0">
              <a:buNone/>
              <a:defRPr sz="2700"/>
            </a:lvl3pPr>
            <a:lvl4pPr marL="1563547" indent="0">
              <a:buNone/>
              <a:defRPr sz="2300"/>
            </a:lvl4pPr>
            <a:lvl5pPr marL="2084729" indent="0">
              <a:buNone/>
              <a:defRPr sz="2300"/>
            </a:lvl5pPr>
            <a:lvl6pPr marL="2605914" indent="0">
              <a:buNone/>
              <a:defRPr sz="2300"/>
            </a:lvl6pPr>
            <a:lvl7pPr marL="3127095" indent="0">
              <a:buNone/>
              <a:defRPr sz="2300"/>
            </a:lvl7pPr>
            <a:lvl8pPr marL="3648278" indent="0">
              <a:buNone/>
              <a:defRPr sz="2300"/>
            </a:lvl8pPr>
            <a:lvl9pPr marL="4169459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28730" y="5607131"/>
            <a:ext cx="7128510" cy="840820"/>
          </a:xfrm>
        </p:spPr>
        <p:txBody>
          <a:bodyPr/>
          <a:lstStyle>
            <a:lvl1pPr marL="0" indent="0">
              <a:buNone/>
              <a:defRPr sz="1500"/>
            </a:lvl1pPr>
            <a:lvl2pPr marL="521183" indent="0">
              <a:buNone/>
              <a:defRPr sz="1400"/>
            </a:lvl2pPr>
            <a:lvl3pPr marL="1042366" indent="0">
              <a:buNone/>
              <a:defRPr sz="1100"/>
            </a:lvl3pPr>
            <a:lvl4pPr marL="1563547" indent="0">
              <a:buNone/>
              <a:defRPr sz="1000"/>
            </a:lvl4pPr>
            <a:lvl5pPr marL="2084729" indent="0">
              <a:buNone/>
              <a:defRPr sz="1000"/>
            </a:lvl5pPr>
            <a:lvl6pPr marL="2605914" indent="0">
              <a:buNone/>
              <a:defRPr sz="1000"/>
            </a:lvl6pPr>
            <a:lvl7pPr marL="3127095" indent="0">
              <a:buNone/>
              <a:defRPr sz="1000"/>
            </a:lvl7pPr>
            <a:lvl8pPr marL="3648278" indent="0">
              <a:buNone/>
              <a:defRPr sz="1000"/>
            </a:lvl8pPr>
            <a:lvl9pPr marL="416945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5" y="286913"/>
            <a:ext cx="10692765" cy="1194065"/>
          </a:xfrm>
          <a:prstGeom prst="rect">
            <a:avLst/>
          </a:prstGeom>
        </p:spPr>
        <p:txBody>
          <a:bodyPr vert="horz" lIns="104236" tIns="52118" rIns="104236" bIns="521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045" y="1671697"/>
            <a:ext cx="10692765" cy="4728165"/>
          </a:xfrm>
          <a:prstGeom prst="rect">
            <a:avLst/>
          </a:prstGeom>
        </p:spPr>
        <p:txBody>
          <a:bodyPr vert="horz" lIns="104236" tIns="52118" rIns="104236" bIns="521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94043" y="6640326"/>
            <a:ext cx="2772198" cy="381438"/>
          </a:xfrm>
          <a:prstGeom prst="rect">
            <a:avLst/>
          </a:prstGeom>
        </p:spPr>
        <p:txBody>
          <a:bodyPr vert="horz" lIns="104236" tIns="52118" rIns="104236" bIns="5211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BE020-E3D2-4B40-A05B-7CD782450F67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59293" y="6640326"/>
            <a:ext cx="3762269" cy="381438"/>
          </a:xfrm>
          <a:prstGeom prst="rect">
            <a:avLst/>
          </a:prstGeom>
        </p:spPr>
        <p:txBody>
          <a:bodyPr vert="horz" lIns="104236" tIns="52118" rIns="104236" bIns="5211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14611" y="6640326"/>
            <a:ext cx="2772198" cy="381438"/>
          </a:xfrm>
          <a:prstGeom prst="rect">
            <a:avLst/>
          </a:prstGeom>
        </p:spPr>
        <p:txBody>
          <a:bodyPr vert="horz" lIns="104236" tIns="52118" rIns="104236" bIns="5211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236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0887" indent="-390887" algn="l" defTabSz="1042366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6922" indent="-325741" algn="l" defTabSz="104236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2958" indent="-260591" algn="l" defTabSz="104236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138" indent="-260591" algn="l" defTabSz="10423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5321" indent="-260591" algn="l" defTabSz="10423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6503" indent="-260591" algn="l" defTabSz="10423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7687" indent="-260591" algn="l" defTabSz="10423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870" indent="-260591" algn="l" defTabSz="10423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0052" indent="-260591" algn="l" defTabSz="10423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3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183" algn="l" defTabSz="10423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366" algn="l" defTabSz="10423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547" algn="l" defTabSz="10423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729" algn="l" defTabSz="10423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914" algn="l" defTabSz="10423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7095" algn="l" defTabSz="10423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8278" algn="l" defTabSz="10423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9459" algn="l" defTabSz="10423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857" y="1637978"/>
            <a:ext cx="10098723" cy="2520280"/>
          </a:xfrm>
        </p:spPr>
        <p:txBody>
          <a:bodyPr>
            <a:normAutofit fontScale="90000"/>
          </a:bodyPr>
          <a:lstStyle/>
          <a:p>
            <a:r>
              <a:rPr lang="ru-RU" sz="5400" dirty="0"/>
              <a:t>Результаты выполнения заданий по естественно-научной грамотности для 8 класса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chemeClr val="tx1"/>
              </a:solidFill>
            </a:endParaRPr>
          </a:p>
          <a:p>
            <a:r>
              <a:rPr lang="ru-RU" i="1" dirty="0">
                <a:solidFill>
                  <a:schemeClr val="tx1"/>
                </a:solidFill>
              </a:rPr>
              <a:t>Осень 2023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412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89" y="1493962"/>
            <a:ext cx="9410700" cy="5181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44081" y="413842"/>
            <a:ext cx="71287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0070C0"/>
                </a:solidFill>
              </a:rPr>
              <a:t>В чем состоит одна из главных функций крови?</a:t>
            </a:r>
          </a:p>
          <a:p>
            <a:r>
              <a:rPr lang="ru-RU" i="1" dirty="0">
                <a:solidFill>
                  <a:srgbClr val="0070C0"/>
                </a:solidFill>
              </a:rPr>
              <a:t>А еще: надо внимательно читать вопрос!</a:t>
            </a:r>
            <a:endParaRPr lang="en-US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296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921" y="2934122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2. Как корректно провести исследование?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2791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033" y="1205930"/>
            <a:ext cx="8989911" cy="57606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841" y="144101"/>
            <a:ext cx="1051609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0070C0"/>
                </a:solidFill>
              </a:rPr>
              <a:t>Как распознать и определить задачу исследования, не придумывая лишнего?</a:t>
            </a:r>
          </a:p>
          <a:p>
            <a:r>
              <a:rPr lang="ru-RU" i="1" dirty="0">
                <a:solidFill>
                  <a:srgbClr val="0070C0"/>
                </a:solidFill>
              </a:rPr>
              <a:t>Среди известных или измеряемых параметров этого эксперимента </a:t>
            </a:r>
            <a:r>
              <a:rPr lang="mr-IN" i="1" dirty="0">
                <a:solidFill>
                  <a:srgbClr val="0070C0"/>
                </a:solidFill>
              </a:rPr>
              <a:t>–</a:t>
            </a:r>
            <a:r>
              <a:rPr lang="ru-RU" i="1" dirty="0">
                <a:solidFill>
                  <a:srgbClr val="0070C0"/>
                </a:solidFill>
              </a:rPr>
              <a:t> только вес (масса) и расстояние  </a:t>
            </a:r>
            <a:endParaRPr lang="en-US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618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49" y="1205930"/>
            <a:ext cx="10449482" cy="54859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905" y="341834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>
                <a:solidFill>
                  <a:srgbClr val="0070C0"/>
                </a:solidFill>
              </a:rPr>
              <a:t>Что такое однофакторное исследование?</a:t>
            </a:r>
            <a:endParaRPr lang="en-US" sz="28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83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89" y="917898"/>
            <a:ext cx="9944100" cy="594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865" y="197818"/>
            <a:ext cx="10297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>
                <a:solidFill>
                  <a:srgbClr val="0070C0"/>
                </a:solidFill>
              </a:rPr>
              <a:t>Точность в формулировке цели исследования (эксперимента)</a:t>
            </a:r>
            <a:endParaRPr lang="en-US" sz="28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265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0025" y="264609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3. Анализ сложной ситуации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75020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897" y="1998018"/>
            <a:ext cx="9721080" cy="44162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9925" y="629866"/>
            <a:ext cx="9217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rgbClr val="0070C0"/>
                </a:solidFill>
              </a:rPr>
              <a:t>Реально сложное задание, требующее внимательного анализа данных, знаний и построения рассуждений</a:t>
            </a:r>
            <a:endParaRPr lang="en-US" sz="2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828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Некоторые выводы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45" y="1061915"/>
            <a:ext cx="10692765" cy="533794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Позитивных сдвигов в уровне естественно-научной грамотности пока не наблюдается.</a:t>
            </a:r>
          </a:p>
          <a:p>
            <a:r>
              <a:rPr lang="ru-RU" dirty="0"/>
              <a:t>Для повышения уровня естественно-научной грамотности учащихся недостаточно лишь иногда выполнять задания типа </a:t>
            </a:r>
            <a:r>
              <a:rPr lang="en-US" dirty="0"/>
              <a:t>PISA</a:t>
            </a:r>
            <a:r>
              <a:rPr lang="ru-RU" dirty="0"/>
              <a:t>. </a:t>
            </a:r>
          </a:p>
          <a:p>
            <a:r>
              <a:rPr lang="ru-RU" dirty="0"/>
              <a:t>Методика преподавания естественно-научных предметов в целом должна быть направлена на формирование компетенций естественно-научной грамотности: объяснять, ставить исследовательские вопросы, анализировать данные.</a:t>
            </a:r>
          </a:p>
          <a:p>
            <a:r>
              <a:rPr lang="ru-RU" dirty="0"/>
              <a:t>На повышение естественно-научной грамотности учащихся вряд ли стоит рассчитывать без повышения естественно-научной грамотности учителей.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790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857" y="2430066"/>
            <a:ext cx="10692765" cy="1842137"/>
          </a:xfrm>
        </p:spPr>
        <p:txBody>
          <a:bodyPr>
            <a:normAutofit fontScale="90000"/>
          </a:bodyPr>
          <a:lstStyle/>
          <a:p>
            <a:r>
              <a:rPr lang="ru-RU" dirty="0"/>
              <a:t>Успехов!</a:t>
            </a:r>
            <a:br>
              <a:rPr lang="ru-RU" dirty="0"/>
            </a:br>
            <a:r>
              <a:rPr lang="ru-RU" dirty="0"/>
              <a:t>И</a:t>
            </a:r>
            <a:br>
              <a:rPr lang="ru-RU" dirty="0"/>
            </a:br>
            <a:r>
              <a:rPr lang="ru-RU" dirty="0"/>
              <a:t>Спасибо за внимание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053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45" y="773882"/>
            <a:ext cx="10692765" cy="1800200"/>
          </a:xfrm>
        </p:spPr>
        <p:txBody>
          <a:bodyPr>
            <a:noAutofit/>
          </a:bodyPr>
          <a:lstStyle/>
          <a:p>
            <a:r>
              <a:rPr lang="ru-RU" altLang="en-US" sz="3200" dirty="0">
                <a:solidFill>
                  <a:srgbClr val="002060"/>
                </a:solidFill>
              </a:rPr>
              <a:t>Задания по естественно-научной грамотности, включенные в тестирование, используются для оценивания следующих компетенций учащихся: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45" y="2286050"/>
            <a:ext cx="10692765" cy="4392488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ru-RU" altLang="en-US" dirty="0">
              <a:solidFill>
                <a:srgbClr val="002060"/>
              </a:solidFill>
            </a:endParaRPr>
          </a:p>
          <a:p>
            <a:pPr marL="0" indent="0"/>
            <a:r>
              <a:rPr lang="ru-RU" altLang="en-US" b="1" dirty="0">
                <a:solidFill>
                  <a:srgbClr val="002060"/>
                </a:solidFill>
              </a:rPr>
              <a:t> </a:t>
            </a:r>
            <a:r>
              <a:rPr lang="ru-RU" altLang="en-US" sz="2800" b="1" dirty="0">
                <a:solidFill>
                  <a:srgbClr val="002060"/>
                </a:solidFill>
              </a:rPr>
              <a:t>научное объяснение явлений;</a:t>
            </a:r>
            <a:endParaRPr lang="ru-RU" altLang="en-US" sz="2800" dirty="0">
              <a:solidFill>
                <a:srgbClr val="002060"/>
              </a:solidFill>
            </a:endParaRPr>
          </a:p>
          <a:p>
            <a:pPr marL="0" indent="0"/>
            <a:r>
              <a:rPr lang="ru-RU" altLang="en-US" sz="2800" b="1" dirty="0">
                <a:solidFill>
                  <a:srgbClr val="002060"/>
                </a:solidFill>
              </a:rPr>
              <a:t> применение естественно-научных методов исследования;       </a:t>
            </a:r>
            <a:endParaRPr lang="ru-RU" altLang="en-US" sz="2800" dirty="0">
              <a:solidFill>
                <a:srgbClr val="002060"/>
              </a:solidFill>
            </a:endParaRPr>
          </a:p>
          <a:p>
            <a:pPr marL="0" indent="0"/>
            <a:r>
              <a:rPr lang="ru-RU" altLang="en-US" sz="2800" b="1" dirty="0">
                <a:solidFill>
                  <a:srgbClr val="002060"/>
                </a:solidFill>
              </a:rPr>
              <a:t> интерпретация данных и использование научных доказательств для получения выводов</a:t>
            </a:r>
            <a:endParaRPr lang="ru-RU" altLang="en-US" sz="28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819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000090"/>
                </a:solidFill>
              </a:rPr>
              <a:t>В тестировании представлены 2 новых блока комплексных заданий для 8 класса и один блок, уже использованный в 2022 г. </a:t>
            </a:r>
            <a:endParaRPr lang="en-US" sz="2800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45" y="1781994"/>
            <a:ext cx="10692765" cy="472816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u="sng" dirty="0"/>
              <a:t>Блок ЕС1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dirty="0"/>
              <a:t>Нельзя без витаминов (5 заданий)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dirty="0"/>
              <a:t>С горы на лыжах (5 заданий)</a:t>
            </a:r>
          </a:p>
          <a:p>
            <a:pPr marL="0" indent="0">
              <a:buNone/>
            </a:pPr>
            <a:r>
              <a:rPr lang="ru-RU" u="sng" dirty="0"/>
              <a:t>Блок ЕС2</a:t>
            </a:r>
          </a:p>
          <a:p>
            <a:pPr marL="742950" indent="-742950">
              <a:buFont typeface="Arial" pitchFamily="34" charset="0"/>
              <a:buAutoNum type="arabicPeriod"/>
            </a:pPr>
            <a:r>
              <a:rPr lang="ru-RU" dirty="0"/>
              <a:t>Зачем нам нужен кислород? (5 заданий)</a:t>
            </a:r>
          </a:p>
          <a:p>
            <a:pPr marL="742950" indent="-742950">
              <a:buFont typeface="Arial" pitchFamily="34" charset="0"/>
              <a:buAutoNum type="arabicPeriod"/>
            </a:pPr>
            <a:r>
              <a:rPr lang="ru-RU" dirty="0"/>
              <a:t>Может ли вода течь вверх? (5 заданий)</a:t>
            </a:r>
          </a:p>
          <a:p>
            <a:pPr marL="0" indent="0">
              <a:buNone/>
            </a:pPr>
            <a:r>
              <a:rPr lang="ru-RU" u="sng" dirty="0"/>
              <a:t>Блок ЕС-2022</a:t>
            </a:r>
          </a:p>
          <a:p>
            <a:pPr marL="742950" indent="-742950">
              <a:buFont typeface="Arial" pitchFamily="34" charset="0"/>
              <a:buAutoNum type="arabicPeriod"/>
            </a:pPr>
            <a:r>
              <a:rPr lang="ru-RU" dirty="0"/>
              <a:t>Летим на Марс (5 заданий)</a:t>
            </a:r>
          </a:p>
          <a:p>
            <a:pPr marL="742950" indent="-742950">
              <a:buFont typeface="Arial" pitchFamily="34" charset="0"/>
              <a:buAutoNum type="arabicPeriod"/>
            </a:pPr>
            <a:r>
              <a:rPr lang="ru-RU" dirty="0"/>
              <a:t>В толще воды (5 заданий)</a:t>
            </a:r>
          </a:p>
        </p:txBody>
      </p:sp>
    </p:spTree>
    <p:extLst>
      <p:ext uri="{BB962C8B-B14F-4D97-AF65-F5344CB8AC3E}">
        <p14:creationId xmlns:p14="http://schemas.microsoft.com/office/powerpoint/2010/main" val="686620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4719" y="5967512"/>
            <a:ext cx="6396131" cy="9561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808" y="428483"/>
            <a:ext cx="11064042" cy="1291734"/>
          </a:xfrm>
        </p:spPr>
        <p:txBody>
          <a:bodyPr>
            <a:noAutofit/>
          </a:bodyPr>
          <a:lstStyle/>
          <a:p>
            <a:r>
              <a:rPr lang="ru-RU" sz="3118" dirty="0"/>
              <a:t>Результаты выполнения диагностической работы по функциональной грамотности (8</a:t>
            </a:r>
            <a:r>
              <a:rPr lang="en-US" sz="3118" dirty="0"/>
              <a:t> </a:t>
            </a:r>
            <a:r>
              <a:rPr lang="ru-RU" sz="3118" dirty="0" err="1"/>
              <a:t>клас</a:t>
            </a:r>
            <a:r>
              <a:rPr lang="en-US" sz="3118" dirty="0"/>
              <a:t>c</a:t>
            </a:r>
            <a:r>
              <a:rPr lang="ru-RU" sz="3118" dirty="0"/>
              <a:t>, 2023)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268353"/>
              </p:ext>
            </p:extLst>
          </p:nvPr>
        </p:nvGraphicFramePr>
        <p:xfrm>
          <a:off x="816808" y="1626804"/>
          <a:ext cx="10683223" cy="3897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4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2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2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15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62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354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354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074287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/>
                        <a:t>Успешность  выполнения </a:t>
                      </a:r>
                      <a:r>
                        <a:rPr lang="ru-RU" sz="1900" dirty="0" err="1"/>
                        <a:t>диагностичекой</a:t>
                      </a:r>
                      <a:r>
                        <a:rPr lang="ru-RU" sz="1900" dirty="0"/>
                        <a:t> работы (средний балл в % от максимального)</a:t>
                      </a:r>
                    </a:p>
                  </a:txBody>
                  <a:tcPr marL="89106" marR="89106" marT="44553" marB="44553"/>
                </a:tc>
                <a:tc>
                  <a:txBody>
                    <a:bodyPr/>
                    <a:lstStyle/>
                    <a:p>
                      <a:pPr algn="ctr"/>
                      <a:endParaRPr lang="ru-RU" sz="1900" dirty="0"/>
                    </a:p>
                    <a:p>
                      <a:pPr algn="ctr"/>
                      <a:r>
                        <a:rPr lang="ru-RU" sz="1900" dirty="0"/>
                        <a:t>Вся работа</a:t>
                      </a:r>
                    </a:p>
                  </a:txBody>
                  <a:tcPr marL="89106" marR="89106" marT="44553" marB="44553"/>
                </a:tc>
                <a:tc>
                  <a:txBody>
                    <a:bodyPr/>
                    <a:lstStyle/>
                    <a:p>
                      <a:pPr marL="0" marR="0" indent="0" algn="ctr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900" dirty="0"/>
                    </a:p>
                    <a:p>
                      <a:pPr marL="0" marR="0" indent="0" algn="ctr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900" dirty="0"/>
                    </a:p>
                    <a:p>
                      <a:pPr marL="0" marR="0" indent="0" algn="ctr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err="1"/>
                        <a:t>Мат_Г</a:t>
                      </a:r>
                      <a:endParaRPr lang="ru-RU" sz="1900" dirty="0"/>
                    </a:p>
                    <a:p>
                      <a:pPr algn="ctr"/>
                      <a:endParaRPr lang="ru-RU" sz="1900" dirty="0"/>
                    </a:p>
                  </a:txBody>
                  <a:tcPr marL="89106" marR="89106" marT="44553" marB="44553"/>
                </a:tc>
                <a:tc>
                  <a:txBody>
                    <a:bodyPr/>
                    <a:lstStyle/>
                    <a:p>
                      <a:pPr marL="0" marR="0" indent="0" algn="ctr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900" dirty="0"/>
                    </a:p>
                    <a:p>
                      <a:pPr marL="0" marR="0" indent="0" algn="ctr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900" dirty="0"/>
                    </a:p>
                    <a:p>
                      <a:pPr marL="0" marR="0" indent="0" algn="ctr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err="1"/>
                        <a:t>Чит_Г</a:t>
                      </a:r>
                      <a:endParaRPr lang="ru-RU" sz="1900" dirty="0"/>
                    </a:p>
                    <a:p>
                      <a:pPr algn="ctr"/>
                      <a:endParaRPr lang="ru-RU" sz="1900" dirty="0"/>
                    </a:p>
                  </a:txBody>
                  <a:tcPr marL="89106" marR="89106" marT="44553" marB="44553"/>
                </a:tc>
                <a:tc>
                  <a:txBody>
                    <a:bodyPr/>
                    <a:lstStyle/>
                    <a:p>
                      <a:pPr marL="0" marR="0" indent="0" algn="ctr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900" dirty="0"/>
                    </a:p>
                    <a:p>
                      <a:pPr marL="0" marR="0" indent="0" algn="ctr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900" dirty="0"/>
                    </a:p>
                    <a:p>
                      <a:pPr marL="0" marR="0" indent="0" algn="ctr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err="1"/>
                        <a:t>Фин_Г</a:t>
                      </a:r>
                      <a:endParaRPr lang="ru-RU" sz="1900" dirty="0"/>
                    </a:p>
                    <a:p>
                      <a:pPr algn="ctr"/>
                      <a:endParaRPr lang="ru-RU" sz="1900" dirty="0"/>
                    </a:p>
                  </a:txBody>
                  <a:tcPr marL="89106" marR="89106" marT="44553" marB="44553"/>
                </a:tc>
                <a:tc>
                  <a:txBody>
                    <a:bodyPr/>
                    <a:lstStyle/>
                    <a:p>
                      <a:pPr marL="0" marR="0" indent="0" algn="ctr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900" dirty="0"/>
                    </a:p>
                    <a:p>
                      <a:pPr marL="0" marR="0" indent="0" algn="ctr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900" dirty="0"/>
                    </a:p>
                    <a:p>
                      <a:pPr marL="0" marR="0" indent="0" algn="ctr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err="1"/>
                        <a:t>Ест_Г</a:t>
                      </a:r>
                      <a:endParaRPr lang="ru-RU" sz="1900" dirty="0"/>
                    </a:p>
                    <a:p>
                      <a:pPr algn="ctr"/>
                      <a:endParaRPr lang="ru-RU" sz="1900" dirty="0"/>
                    </a:p>
                  </a:txBody>
                  <a:tcPr marL="89106" marR="89106" marT="44553" marB="44553"/>
                </a:tc>
                <a:tc>
                  <a:txBody>
                    <a:bodyPr/>
                    <a:lstStyle/>
                    <a:p>
                      <a:pPr marL="0" marR="0" indent="0" algn="ctr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900" dirty="0"/>
                    </a:p>
                    <a:p>
                      <a:pPr marL="0" marR="0" indent="0" algn="ctr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900" dirty="0"/>
                    </a:p>
                    <a:p>
                      <a:pPr marL="0" marR="0" indent="0" algn="ctr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err="1"/>
                        <a:t>Глоб_К</a:t>
                      </a:r>
                      <a:endParaRPr lang="ru-RU" sz="1900" dirty="0"/>
                    </a:p>
                    <a:p>
                      <a:pPr algn="ctr"/>
                      <a:endParaRPr lang="ru-RU" sz="1900" dirty="0"/>
                    </a:p>
                  </a:txBody>
                  <a:tcPr marL="89106" marR="89106" marT="44553" marB="44553"/>
                </a:tc>
                <a:tc>
                  <a:txBody>
                    <a:bodyPr/>
                    <a:lstStyle/>
                    <a:p>
                      <a:pPr marL="0" marR="0" indent="0" algn="ctr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900" dirty="0"/>
                    </a:p>
                    <a:p>
                      <a:pPr marL="0" marR="0" indent="0" algn="ctr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900" dirty="0"/>
                    </a:p>
                    <a:p>
                      <a:pPr marL="0" marR="0" indent="0" algn="ctr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err="1"/>
                        <a:t>Креат_М</a:t>
                      </a:r>
                      <a:endParaRPr lang="ru-RU" sz="1900" dirty="0"/>
                    </a:p>
                    <a:p>
                      <a:pPr algn="ctr"/>
                      <a:endParaRPr lang="ru-RU" sz="1900" dirty="0"/>
                    </a:p>
                  </a:txBody>
                  <a:tcPr marL="89106" marR="89106" marT="44553" marB="4455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1476">
                <a:tc>
                  <a:txBody>
                    <a:bodyPr/>
                    <a:lstStyle/>
                    <a:p>
                      <a:pPr algn="ctr"/>
                      <a:r>
                        <a:rPr lang="ru-RU" sz="2300" dirty="0"/>
                        <a:t>8</a:t>
                      </a:r>
                      <a:r>
                        <a:rPr lang="en-US" sz="2300" dirty="0"/>
                        <a:t> </a:t>
                      </a:r>
                      <a:r>
                        <a:rPr lang="ru-RU" sz="2300" dirty="0"/>
                        <a:t>класс</a:t>
                      </a:r>
                    </a:p>
                    <a:p>
                      <a:pPr algn="ctr"/>
                      <a:r>
                        <a:rPr lang="ru-RU" sz="2300" dirty="0"/>
                        <a:t>(2022 год)</a:t>
                      </a:r>
                      <a:endParaRPr lang="ru-RU" sz="2000" dirty="0"/>
                    </a:p>
                  </a:txBody>
                  <a:tcPr marL="89106" marR="89106" marT="44553" marB="4455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89106" marR="89106" marT="44553" marB="4455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89106" marR="89106" marT="44553" marB="4455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89106" marR="89106" marT="44553" marB="4455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89106" marR="89106" marT="44553" marB="4455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89106" marR="89106" marT="44553" marB="4455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89106" marR="89106" marT="44553" marB="4455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89106" marR="89106" marT="44553" marB="4455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1476">
                <a:tc>
                  <a:txBody>
                    <a:bodyPr/>
                    <a:lstStyle/>
                    <a:p>
                      <a:pPr algn="ctr"/>
                      <a:r>
                        <a:rPr lang="ru-RU" sz="2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класс</a:t>
                      </a:r>
                    </a:p>
                    <a:p>
                      <a:pPr algn="ctr"/>
                      <a:r>
                        <a:rPr lang="ru-RU" sz="2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(2023 год)</a:t>
                      </a:r>
                    </a:p>
                  </a:txBody>
                  <a:tcPr marL="89106" marR="89106" marT="44553" marB="4455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89106" marR="89106" marT="44553" marB="4455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89106" marR="89106" marT="44553" marB="4455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89106" marR="89106" marT="44553" marB="4455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89106" marR="89106" marT="44553" marB="4455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89106" marR="89106" marT="44553" marB="4455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89106" marR="89106" marT="44553" marB="4455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89106" marR="89106" marT="44553" marB="44553"/>
                </a:tc>
                <a:extLst>
                  <a:ext uri="{0D108BD9-81ED-4DB2-BD59-A6C34878D82A}">
                    <a16:rowId xmlns:a16="http://schemas.microsoft.com/office/drawing/2014/main" val="3007778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2921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565" y="228101"/>
            <a:ext cx="11309655" cy="956474"/>
          </a:xfrm>
        </p:spPr>
        <p:txBody>
          <a:bodyPr>
            <a:noAutofit/>
          </a:bodyPr>
          <a:lstStyle/>
          <a:p>
            <a:r>
              <a:rPr lang="ru-RU" sz="3200" b="0" dirty="0"/>
              <a:t>Средний процент выполнения заданий учащимися   8 класса по каждому блоку варианта (2023, 2022)</a:t>
            </a:r>
            <a:r>
              <a:rPr lang="ru-RU" sz="3508" dirty="0"/>
              <a:t>      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51551"/>
              </p:ext>
            </p:extLst>
          </p:nvPr>
        </p:nvGraphicFramePr>
        <p:xfrm>
          <a:off x="365564" y="1184575"/>
          <a:ext cx="10698479" cy="5684342"/>
        </p:xfrm>
        <a:graphic>
          <a:graphicData uri="http://schemas.openxmlformats.org/drawingml/2006/table">
            <a:tbl>
              <a:tblPr/>
              <a:tblGrid>
                <a:gridCol w="639977">
                  <a:extLst>
                    <a:ext uri="{9D8B030D-6E8A-4147-A177-3AD203B41FA5}">
                      <a16:colId xmlns:a16="http://schemas.microsoft.com/office/drawing/2014/main" val="2806814607"/>
                    </a:ext>
                  </a:extLst>
                </a:gridCol>
                <a:gridCol w="2886340">
                  <a:extLst>
                    <a:ext uri="{9D8B030D-6E8A-4147-A177-3AD203B41FA5}">
                      <a16:colId xmlns:a16="http://schemas.microsoft.com/office/drawing/2014/main" val="1004734948"/>
                    </a:ext>
                  </a:extLst>
                </a:gridCol>
                <a:gridCol w="2211417">
                  <a:extLst>
                    <a:ext uri="{9D8B030D-6E8A-4147-A177-3AD203B41FA5}">
                      <a16:colId xmlns:a16="http://schemas.microsoft.com/office/drawing/2014/main" val="2460729421"/>
                    </a:ext>
                  </a:extLst>
                </a:gridCol>
                <a:gridCol w="2211417">
                  <a:extLst>
                    <a:ext uri="{9D8B030D-6E8A-4147-A177-3AD203B41FA5}">
                      <a16:colId xmlns:a16="http://schemas.microsoft.com/office/drawing/2014/main" val="3212423796"/>
                    </a:ext>
                  </a:extLst>
                </a:gridCol>
                <a:gridCol w="2749328">
                  <a:extLst>
                    <a:ext uri="{9D8B030D-6E8A-4147-A177-3AD203B41FA5}">
                      <a16:colId xmlns:a16="http://schemas.microsoft.com/office/drawing/2014/main" val="2044339515"/>
                    </a:ext>
                  </a:extLst>
                </a:gridCol>
              </a:tblGrid>
              <a:tr h="446908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Вариант</a:t>
                      </a:r>
                    </a:p>
                  </a:txBody>
                  <a:tcPr marL="5898" marR="5898" marT="58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Блок 1</a:t>
                      </a:r>
                    </a:p>
                  </a:txBody>
                  <a:tcPr marL="5898" marR="5898" marT="58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Блок 2</a:t>
                      </a:r>
                    </a:p>
                  </a:txBody>
                  <a:tcPr marL="5898" marR="5898" marT="58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Блок 3</a:t>
                      </a:r>
                    </a:p>
                  </a:txBody>
                  <a:tcPr marL="5898" marR="5898" marT="58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Блок 4</a:t>
                      </a:r>
                    </a:p>
                  </a:txBody>
                  <a:tcPr marL="5898" marR="5898" marT="58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2595583"/>
                  </a:ext>
                </a:extLst>
              </a:tr>
              <a:tr h="89209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898" marR="5898" marT="58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КМ1:ВСПОМИНАЯ ЛЕТО</a:t>
                      </a:r>
                    </a:p>
                  </a:txBody>
                  <a:tcPr marL="5898" marR="5898" marT="58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ГК2022: ДЕЯТЕЛЬНОСТЬ ЮНЕСКО И ОБРАЗОВАНИЕ</a:t>
                      </a:r>
                    </a:p>
                  </a:txBody>
                  <a:tcPr marL="5898" marR="5898" marT="58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ЧТ1: ОНЛАЙН-ОБРАЗОВАНИЕ</a:t>
                      </a:r>
                    </a:p>
                  </a:txBody>
                  <a:tcPr marL="5898" marR="5898" marT="58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ФН1: ХОРОШИЙ ПРИМЕР + В РУКАХ МОШЕННИКА</a:t>
                      </a:r>
                    </a:p>
                  </a:txBody>
                  <a:tcPr marL="5898" marR="5898" marT="58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730237"/>
                  </a:ext>
                </a:extLst>
              </a:tr>
              <a:tr h="881738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898" marR="5898" marT="58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ГК1: ЗАЧЕМ НАМ ДИСПАНСЕРИЗАЦИЯ</a:t>
                      </a:r>
                    </a:p>
                  </a:txBody>
                  <a:tcPr marL="5898" marR="5898" marT="58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ЕС2022: ЛЕТИМ НА МАРС+ В ТОЛЩЕ ВОДЫ</a:t>
                      </a:r>
                    </a:p>
                  </a:txBody>
                  <a:tcPr marL="5898" marR="5898" marT="58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ФН2022: ЗА КАРТОЙ В БАНК + ПОКУПАЕМ ОНЛАЙН? </a:t>
                      </a:r>
                    </a:p>
                  </a:txBody>
                  <a:tcPr marL="5898" marR="5898" marT="58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МА1: РЫБАЛКА + БЛАГОУСТРОЙСТВО СКВЕРА</a:t>
                      </a:r>
                    </a:p>
                  </a:txBody>
                  <a:tcPr marL="5898" marR="5898" marT="58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596783"/>
                  </a:ext>
                </a:extLst>
              </a:tr>
              <a:tr h="715468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898" marR="5898" marT="58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ФН1: ХОРОШИЙ ПРИМЕР + В РУКАХ МОШЕННИКА</a:t>
                      </a:r>
                    </a:p>
                  </a:txBody>
                  <a:tcPr marL="5898" marR="5898" marT="58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МА2: РАСТЕНИЯ В ПАРКЕ</a:t>
                      </a:r>
                    </a:p>
                  </a:txBody>
                  <a:tcPr marL="5898" marR="5898" marT="58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ЕС1: НЕЛЬЗЯ БЕЗ ВИТАМИНОВ+С ГОРЫ НА ЛЫЖАХ</a:t>
                      </a:r>
                      <a:r>
                        <a:rPr lang="ru-RU" sz="1400" b="0" i="0" u="none" strike="noStrike" dirty="0">
                          <a:solidFill>
                            <a:srgbClr val="50005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5898" marR="5898" marT="58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КМ1:ВСПОМИНАЯ ЛЕТО</a:t>
                      </a:r>
                    </a:p>
                  </a:txBody>
                  <a:tcPr marL="5898" marR="5898" marT="58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05359"/>
                  </a:ext>
                </a:extLst>
              </a:tr>
              <a:tr h="91576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898" marR="5898" marT="58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МА1: РЫБАЛКА + БЛАГОУСТРОЙСТВО СКВЕРА</a:t>
                      </a:r>
                    </a:p>
                  </a:txBody>
                  <a:tcPr marL="5898" marR="5898" marT="58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ГК2: ИНФОРМАЦИОННОЕ НЕРАВЕНСТВО</a:t>
                      </a:r>
                    </a:p>
                  </a:txBody>
                  <a:tcPr marL="5898" marR="5898" marT="58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ФН2: БАБУШКИНО ВАРЕНЬЕ + ЧТОБЫ КУПИТЬ САМОКАТ</a:t>
                      </a:r>
                    </a:p>
                  </a:txBody>
                  <a:tcPr marL="5898" marR="5898" marT="58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ЧТ2022: МОДНАЯ ИСТОРИЯ</a:t>
                      </a:r>
                    </a:p>
                  </a:txBody>
                  <a:tcPr marL="5898" marR="5898" marT="58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167622"/>
                  </a:ext>
                </a:extLst>
              </a:tr>
              <a:tr h="82135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898" marR="5898" marT="58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ЧТ1: ОНЛАЙН-ОБРАЗОВАНИЕ</a:t>
                      </a:r>
                    </a:p>
                  </a:txBody>
                  <a:tcPr marL="5898" marR="5898" marT="58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КМ2: ДЕНЬ ЗДОРОВЬЯ</a:t>
                      </a:r>
                    </a:p>
                  </a:txBody>
                  <a:tcPr marL="5898" marR="5898" marT="58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МА2022: СКИДКИ В ИНТЕРНЕТ-МАГАЗИНЕ</a:t>
                      </a:r>
                    </a:p>
                  </a:txBody>
                  <a:tcPr marL="5898" marR="5898" marT="58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ЕС2: ЗАЧЕМ НАМ НУЖЕН КИСЛОРОД? +МОЖЕТ ЛИ ВОДА ТЕЧЬ ВВЕРХ?</a:t>
                      </a:r>
                      <a:r>
                        <a:rPr lang="ru-RU" sz="1400" b="0" i="0" u="none" strike="noStrike" dirty="0">
                          <a:solidFill>
                            <a:srgbClr val="50005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5898" marR="5898" marT="58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204475"/>
                  </a:ext>
                </a:extLst>
              </a:tr>
              <a:tr h="101101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898" marR="5898" marT="58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ЕС1: НЕЛЬЗЯ БЕЗ ВИТАМИНОВ+С ГОРЫ НА ЛЫЖАХ </a:t>
                      </a:r>
                    </a:p>
                  </a:txBody>
                  <a:tcPr marL="5898" marR="5898" marT="58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КМ2022:ДЕНЬ ИГРЫ И ИГРУШКИ</a:t>
                      </a:r>
                    </a:p>
                  </a:txBody>
                  <a:tcPr marL="5898" marR="5898" marT="58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ЧТ2: ЭКОТУРИЗМ</a:t>
                      </a:r>
                    </a:p>
                  </a:txBody>
                  <a:tcPr marL="5898" marR="5898" marT="58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ГК1: ЗАЧЕМ НАМ ДИСПАНСЕРИЗАЦИЯ</a:t>
                      </a:r>
                    </a:p>
                  </a:txBody>
                  <a:tcPr marL="5898" marR="5898" marT="58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357480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B0B1B36-9894-8DBB-5CB0-DE38FB0FF4F2}"/>
              </a:ext>
            </a:extLst>
          </p:cNvPr>
          <p:cNvSpPr/>
          <p:nvPr/>
        </p:nvSpPr>
        <p:spPr>
          <a:xfrm>
            <a:off x="3204121" y="1655187"/>
            <a:ext cx="768579" cy="4858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46" dirty="0"/>
              <a:t>42%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39562F8-F66F-E2C1-F274-B96F837E2F64}"/>
              </a:ext>
            </a:extLst>
          </p:cNvPr>
          <p:cNvSpPr/>
          <p:nvPr/>
        </p:nvSpPr>
        <p:spPr>
          <a:xfrm>
            <a:off x="5364363" y="1660952"/>
            <a:ext cx="809680" cy="35085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46" dirty="0"/>
              <a:t>46%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CE16781-A506-56DF-92DE-60D73DF478FD}"/>
              </a:ext>
            </a:extLst>
          </p:cNvPr>
          <p:cNvSpPr/>
          <p:nvPr/>
        </p:nvSpPr>
        <p:spPr>
          <a:xfrm>
            <a:off x="7596610" y="1661202"/>
            <a:ext cx="726648" cy="35085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46" dirty="0"/>
              <a:t>28%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CFCD665-3349-085D-556F-07DAD472F2C5}"/>
              </a:ext>
            </a:extLst>
          </p:cNvPr>
          <p:cNvSpPr/>
          <p:nvPr/>
        </p:nvSpPr>
        <p:spPr>
          <a:xfrm>
            <a:off x="10414222" y="1661202"/>
            <a:ext cx="639643" cy="35085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46" dirty="0"/>
              <a:t>48%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3769CEC-E9B0-8EA8-D1E1-4F2AA111B273}"/>
              </a:ext>
            </a:extLst>
          </p:cNvPr>
          <p:cNvSpPr/>
          <p:nvPr/>
        </p:nvSpPr>
        <p:spPr>
          <a:xfrm>
            <a:off x="3204122" y="2505196"/>
            <a:ext cx="772904" cy="35085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46" dirty="0"/>
              <a:t>39%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83014E5-DCC8-0E2C-4D75-199E1CBC9D6D}"/>
              </a:ext>
            </a:extLst>
          </p:cNvPr>
          <p:cNvSpPr/>
          <p:nvPr/>
        </p:nvSpPr>
        <p:spPr>
          <a:xfrm>
            <a:off x="5364363" y="2511211"/>
            <a:ext cx="809680" cy="35085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46" dirty="0"/>
              <a:t>41%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9C02D3C-7E9E-1748-ABF7-DA37EC7C105C}"/>
              </a:ext>
            </a:extLst>
          </p:cNvPr>
          <p:cNvSpPr/>
          <p:nvPr/>
        </p:nvSpPr>
        <p:spPr>
          <a:xfrm>
            <a:off x="5364363" y="3010619"/>
            <a:ext cx="809680" cy="350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46" dirty="0"/>
              <a:t>40%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52D9094-5BE1-DC01-DEF1-AF90E89CC60A}"/>
              </a:ext>
            </a:extLst>
          </p:cNvPr>
          <p:cNvSpPr/>
          <p:nvPr/>
        </p:nvSpPr>
        <p:spPr>
          <a:xfrm>
            <a:off x="7561380" y="2511685"/>
            <a:ext cx="789809" cy="35085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46" dirty="0"/>
              <a:t>48%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1B5081E-8769-1587-F725-F66678B36E28}"/>
              </a:ext>
            </a:extLst>
          </p:cNvPr>
          <p:cNvSpPr/>
          <p:nvPr/>
        </p:nvSpPr>
        <p:spPr>
          <a:xfrm>
            <a:off x="10260906" y="2540732"/>
            <a:ext cx="792960" cy="35085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46" dirty="0"/>
              <a:t>37%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25635BE-DC00-54EF-3E24-4E2C2B445F66}"/>
              </a:ext>
            </a:extLst>
          </p:cNvPr>
          <p:cNvSpPr/>
          <p:nvPr/>
        </p:nvSpPr>
        <p:spPr>
          <a:xfrm>
            <a:off x="3204122" y="3349239"/>
            <a:ext cx="772904" cy="35085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46" dirty="0"/>
              <a:t>56%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A3B634D-C488-54CC-E896-5887C4523999}"/>
              </a:ext>
            </a:extLst>
          </p:cNvPr>
          <p:cNvSpPr/>
          <p:nvPr/>
        </p:nvSpPr>
        <p:spPr>
          <a:xfrm>
            <a:off x="5364363" y="3416001"/>
            <a:ext cx="809680" cy="35085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46" dirty="0"/>
              <a:t>23%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A44EE11-A7E7-1AF1-2D11-A74F4D53EAA3}"/>
              </a:ext>
            </a:extLst>
          </p:cNvPr>
          <p:cNvSpPr/>
          <p:nvPr/>
        </p:nvSpPr>
        <p:spPr>
          <a:xfrm>
            <a:off x="7596610" y="3361471"/>
            <a:ext cx="754579" cy="35085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46" dirty="0"/>
              <a:t>33%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22F530F-EE2E-8AA2-BB1E-92C6EBB037CD}"/>
              </a:ext>
            </a:extLst>
          </p:cNvPr>
          <p:cNvSpPr/>
          <p:nvPr/>
        </p:nvSpPr>
        <p:spPr>
          <a:xfrm>
            <a:off x="10260906" y="3367960"/>
            <a:ext cx="784849" cy="35085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46" dirty="0"/>
              <a:t>37%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806D96D-412E-DF69-557E-8A89C8542CF5}"/>
              </a:ext>
            </a:extLst>
          </p:cNvPr>
          <p:cNvSpPr/>
          <p:nvPr/>
        </p:nvSpPr>
        <p:spPr>
          <a:xfrm>
            <a:off x="3204121" y="4070912"/>
            <a:ext cx="768579" cy="35085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46" dirty="0"/>
              <a:t>37%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8FE0212-124D-EB7C-ED27-E1AACB47C39A}"/>
              </a:ext>
            </a:extLst>
          </p:cNvPr>
          <p:cNvSpPr/>
          <p:nvPr/>
        </p:nvSpPr>
        <p:spPr>
          <a:xfrm>
            <a:off x="5364362" y="4118926"/>
            <a:ext cx="791446" cy="35085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46" dirty="0"/>
              <a:t>25%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EBEE201-09C0-7DB4-BF72-BE012FAE07E0}"/>
              </a:ext>
            </a:extLst>
          </p:cNvPr>
          <p:cNvSpPr/>
          <p:nvPr/>
        </p:nvSpPr>
        <p:spPr>
          <a:xfrm>
            <a:off x="7547473" y="4069663"/>
            <a:ext cx="780056" cy="35085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46" dirty="0"/>
              <a:t>37%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60E292C-B343-FE99-0BFF-C7E619FA75AE}"/>
              </a:ext>
            </a:extLst>
          </p:cNvPr>
          <p:cNvSpPr/>
          <p:nvPr/>
        </p:nvSpPr>
        <p:spPr>
          <a:xfrm>
            <a:off x="10260907" y="4069663"/>
            <a:ext cx="803136" cy="35085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46" dirty="0"/>
              <a:t>27%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748B22FA-372F-F893-6D2A-CE83BA5D060B}"/>
              </a:ext>
            </a:extLst>
          </p:cNvPr>
          <p:cNvSpPr/>
          <p:nvPr/>
        </p:nvSpPr>
        <p:spPr>
          <a:xfrm>
            <a:off x="3146330" y="5027386"/>
            <a:ext cx="768579" cy="35085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46" dirty="0"/>
              <a:t>29%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4ECEE2C-717F-6D4A-8DAC-9B1D117DDB36}"/>
              </a:ext>
            </a:extLst>
          </p:cNvPr>
          <p:cNvSpPr/>
          <p:nvPr/>
        </p:nvSpPr>
        <p:spPr>
          <a:xfrm>
            <a:off x="5296725" y="5050227"/>
            <a:ext cx="788817" cy="35085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46" dirty="0"/>
              <a:t>47%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BC772E51-D29F-97DB-FBCF-4A8CFBBE958A}"/>
              </a:ext>
            </a:extLst>
          </p:cNvPr>
          <p:cNvSpPr/>
          <p:nvPr/>
        </p:nvSpPr>
        <p:spPr>
          <a:xfrm>
            <a:off x="7712702" y="4949086"/>
            <a:ext cx="631533" cy="35085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46" dirty="0"/>
              <a:t>39%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4405C44-4847-A849-F232-07D2DDC7CFED}"/>
              </a:ext>
            </a:extLst>
          </p:cNvPr>
          <p:cNvSpPr/>
          <p:nvPr/>
        </p:nvSpPr>
        <p:spPr>
          <a:xfrm>
            <a:off x="7712702" y="5327760"/>
            <a:ext cx="631533" cy="350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46" dirty="0"/>
              <a:t>33%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D1B1E2E-9D9F-50C0-51C1-7CAB59E9EC65}"/>
              </a:ext>
            </a:extLst>
          </p:cNvPr>
          <p:cNvSpPr/>
          <p:nvPr/>
        </p:nvSpPr>
        <p:spPr>
          <a:xfrm>
            <a:off x="10458460" y="5040119"/>
            <a:ext cx="641711" cy="35085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46" dirty="0"/>
              <a:t>27%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931FCDC-2BBB-C248-4ECE-036DF0C4A705}"/>
              </a:ext>
            </a:extLst>
          </p:cNvPr>
          <p:cNvSpPr/>
          <p:nvPr/>
        </p:nvSpPr>
        <p:spPr>
          <a:xfrm>
            <a:off x="10432286" y="4616541"/>
            <a:ext cx="649821" cy="350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46" dirty="0"/>
              <a:t>2</a:t>
            </a:r>
            <a:r>
              <a:rPr lang="ru-RU" sz="2046" dirty="0"/>
              <a:t>9%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EFCA5133-CCEA-E131-54D5-C44EBC86699D}"/>
              </a:ext>
            </a:extLst>
          </p:cNvPr>
          <p:cNvSpPr/>
          <p:nvPr/>
        </p:nvSpPr>
        <p:spPr>
          <a:xfrm>
            <a:off x="3146330" y="5812678"/>
            <a:ext cx="774600" cy="35085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46" dirty="0"/>
              <a:t>34%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2C38291-35D9-4C8A-476F-0A7A9BE02699}"/>
              </a:ext>
            </a:extLst>
          </p:cNvPr>
          <p:cNvSpPr/>
          <p:nvPr/>
        </p:nvSpPr>
        <p:spPr>
          <a:xfrm>
            <a:off x="5296725" y="5841278"/>
            <a:ext cx="788817" cy="35085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46" dirty="0"/>
              <a:t>47%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4DB23E2E-AE21-B3C4-FF86-3C636D15EDBC}"/>
              </a:ext>
            </a:extLst>
          </p:cNvPr>
          <p:cNvSpPr/>
          <p:nvPr/>
        </p:nvSpPr>
        <p:spPr>
          <a:xfrm>
            <a:off x="5320394" y="6579089"/>
            <a:ext cx="788817" cy="350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46" dirty="0"/>
              <a:t>47%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7E48EAE-2D22-80CA-EA32-3436915AD90D}"/>
              </a:ext>
            </a:extLst>
          </p:cNvPr>
          <p:cNvSpPr/>
          <p:nvPr/>
        </p:nvSpPr>
        <p:spPr>
          <a:xfrm>
            <a:off x="7563689" y="5878301"/>
            <a:ext cx="747624" cy="35085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46" dirty="0"/>
              <a:t>33%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24947D16-2F03-04ED-CF15-6B9D1B0899BC}"/>
              </a:ext>
            </a:extLst>
          </p:cNvPr>
          <p:cNvSpPr/>
          <p:nvPr/>
        </p:nvSpPr>
        <p:spPr>
          <a:xfrm>
            <a:off x="10378100" y="5869207"/>
            <a:ext cx="638603" cy="35085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46" dirty="0"/>
              <a:t>34%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A901F1C7-8EB8-E719-3276-609D5C42FCEE}"/>
              </a:ext>
            </a:extLst>
          </p:cNvPr>
          <p:cNvSpPr/>
          <p:nvPr/>
        </p:nvSpPr>
        <p:spPr>
          <a:xfrm>
            <a:off x="7561380" y="3000076"/>
            <a:ext cx="782855" cy="350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46" dirty="0"/>
              <a:t>45%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258F3393-5E71-8DFF-7858-A87C3D06A027}"/>
              </a:ext>
            </a:extLst>
          </p:cNvPr>
          <p:cNvSpPr/>
          <p:nvPr/>
        </p:nvSpPr>
        <p:spPr>
          <a:xfrm>
            <a:off x="5364362" y="2133849"/>
            <a:ext cx="783560" cy="350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46" dirty="0"/>
              <a:t>44%</a:t>
            </a:r>
          </a:p>
        </p:txBody>
      </p:sp>
    </p:spTree>
    <p:extLst>
      <p:ext uri="{BB962C8B-B14F-4D97-AF65-F5344CB8AC3E}">
        <p14:creationId xmlns:p14="http://schemas.microsoft.com/office/powerpoint/2010/main" val="187873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808" y="596512"/>
            <a:ext cx="10707616" cy="1291734"/>
          </a:xfrm>
        </p:spPr>
        <p:txBody>
          <a:bodyPr>
            <a:normAutofit/>
          </a:bodyPr>
          <a:lstStyle/>
          <a:p>
            <a:r>
              <a:rPr lang="ru-RU" dirty="0"/>
              <a:t>Диагностическая работа для учителей (2023) 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448659" y="1969678"/>
          <a:ext cx="10983533" cy="4781794"/>
        </p:xfrm>
        <a:graphic>
          <a:graphicData uri="http://schemas.openxmlformats.org/drawingml/2006/table">
            <a:tbl>
              <a:tblPr/>
              <a:tblGrid>
                <a:gridCol w="1256870">
                  <a:extLst>
                    <a:ext uri="{9D8B030D-6E8A-4147-A177-3AD203B41FA5}">
                      <a16:colId xmlns:a16="http://schemas.microsoft.com/office/drawing/2014/main" val="2821850783"/>
                    </a:ext>
                  </a:extLst>
                </a:gridCol>
                <a:gridCol w="2638513">
                  <a:extLst>
                    <a:ext uri="{9D8B030D-6E8A-4147-A177-3AD203B41FA5}">
                      <a16:colId xmlns:a16="http://schemas.microsoft.com/office/drawing/2014/main" val="3459079348"/>
                    </a:ext>
                  </a:extLst>
                </a:gridCol>
                <a:gridCol w="2438490">
                  <a:extLst>
                    <a:ext uri="{9D8B030D-6E8A-4147-A177-3AD203B41FA5}">
                      <a16:colId xmlns:a16="http://schemas.microsoft.com/office/drawing/2014/main" val="1880463477"/>
                    </a:ext>
                  </a:extLst>
                </a:gridCol>
                <a:gridCol w="2345494">
                  <a:extLst>
                    <a:ext uri="{9D8B030D-6E8A-4147-A177-3AD203B41FA5}">
                      <a16:colId xmlns:a16="http://schemas.microsoft.com/office/drawing/2014/main" val="1416962631"/>
                    </a:ext>
                  </a:extLst>
                </a:gridCol>
                <a:gridCol w="2304166">
                  <a:extLst>
                    <a:ext uri="{9D8B030D-6E8A-4147-A177-3AD203B41FA5}">
                      <a16:colId xmlns:a16="http://schemas.microsoft.com/office/drawing/2014/main" val="4000445600"/>
                    </a:ext>
                  </a:extLst>
                </a:gridCol>
              </a:tblGrid>
              <a:tr h="43769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Вариант</a:t>
                      </a:r>
                    </a:p>
                  </a:txBody>
                  <a:tcPr marL="6188" marR="6188" marT="6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Блок 1</a:t>
                      </a:r>
                    </a:p>
                  </a:txBody>
                  <a:tcPr marL="6188" marR="6188" marT="6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Блок 2</a:t>
                      </a:r>
                    </a:p>
                  </a:txBody>
                  <a:tcPr marL="6188" marR="6188" marT="6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Блок 3</a:t>
                      </a:r>
                    </a:p>
                  </a:txBody>
                  <a:tcPr marL="6188" marR="6188" marT="6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Блок 4</a:t>
                      </a:r>
                    </a:p>
                  </a:txBody>
                  <a:tcPr marL="6188" marR="6188" marT="6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7609507"/>
                  </a:ext>
                </a:extLst>
              </a:tr>
              <a:tr h="119427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(учителя ест-научных предметов)</a:t>
                      </a:r>
                    </a:p>
                  </a:txBody>
                  <a:tcPr marL="6188" marR="6188" marT="6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Естественно-научная грамотность</a:t>
                      </a:r>
                    </a:p>
                    <a:p>
                      <a:pPr algn="ctr" fontAlgn="b"/>
                      <a:r>
                        <a:rPr lang="ru-RU" sz="1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Нельзя без </a:t>
                      </a:r>
                      <a:r>
                        <a:rPr lang="ru-RU" sz="19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витаминов+С</a:t>
                      </a:r>
                      <a:r>
                        <a:rPr lang="ru-RU" sz="1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горы на лыжах.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8" marR="6188" marT="61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Читательская грамотность</a:t>
                      </a:r>
                    </a:p>
                    <a:p>
                      <a:pPr algn="ctr" fontAlgn="b"/>
                      <a:r>
                        <a:rPr lang="ru-RU" sz="1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Экотуризм</a:t>
                      </a:r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6188" marR="6188" marT="618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Педагогические кейсы </a:t>
                      </a:r>
                    </a:p>
                  </a:txBody>
                  <a:tcPr marL="6188" marR="6188" marT="618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Анкетирование</a:t>
                      </a:r>
                    </a:p>
                  </a:txBody>
                  <a:tcPr marL="6188" marR="6188" marT="618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535712"/>
                  </a:ext>
                </a:extLst>
              </a:tr>
              <a:tr h="119427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(учителя русского языка и литературы) </a:t>
                      </a:r>
                    </a:p>
                  </a:txBody>
                  <a:tcPr marL="6188" marR="6188" marT="6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Читательская  грамотность</a:t>
                      </a:r>
                    </a:p>
                    <a:p>
                      <a:pPr algn="ctr" fontAlgn="b"/>
                      <a:r>
                        <a:rPr lang="ru-RU" sz="1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Экотуризм</a:t>
                      </a:r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188" marR="6188" marT="61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Педагогические кейсы </a:t>
                      </a:r>
                      <a:endParaRPr lang="ru-RU" sz="1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8" marR="6188" marT="6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Глобальные компетенции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Информационное</a:t>
                      </a:r>
                      <a:r>
                        <a:rPr lang="ru-RU" sz="1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неравенство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8" marR="6188" marT="6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Анкетирование </a:t>
                      </a:r>
                      <a:endParaRPr lang="ru-RU" sz="1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8" marR="6188" marT="6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335976"/>
                  </a:ext>
                </a:extLst>
              </a:tr>
              <a:tr h="130182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(учителя математики)</a:t>
                      </a:r>
                    </a:p>
                  </a:txBody>
                  <a:tcPr marL="6188" marR="6188" marT="6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Педагогические кейсы</a:t>
                      </a:r>
                    </a:p>
                  </a:txBody>
                  <a:tcPr marL="6188" marR="6188" marT="61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Математическая грамотность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Рыбалка+сквер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8" marR="6188" marT="6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Читательская грамотность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Экотуризм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8" marR="6188" marT="6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Анкетирование</a:t>
                      </a:r>
                    </a:p>
                  </a:txBody>
                  <a:tcPr marL="6188" marR="6188" marT="6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987743"/>
                  </a:ext>
                </a:extLst>
              </a:tr>
              <a:tr h="653727"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8" marR="6188" marT="618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8" marR="6188" marT="6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8" marR="6188" marT="6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8" marR="6188" marT="6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8" marR="6188" marT="6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4216860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2AFE54A-B399-4095-0BDA-8C9E18192F0F}"/>
              </a:ext>
            </a:extLst>
          </p:cNvPr>
          <p:cNvSpPr/>
          <p:nvPr/>
        </p:nvSpPr>
        <p:spPr>
          <a:xfrm>
            <a:off x="6142756" y="4817450"/>
            <a:ext cx="805781" cy="35085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46" dirty="0"/>
              <a:t>59%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67BC19E-739F-A979-C2B3-6ADD149F4C16}"/>
              </a:ext>
            </a:extLst>
          </p:cNvPr>
          <p:cNvSpPr/>
          <p:nvPr/>
        </p:nvSpPr>
        <p:spPr>
          <a:xfrm>
            <a:off x="8471707" y="4817450"/>
            <a:ext cx="781086" cy="35085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46" dirty="0"/>
              <a:t>48%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07CA64E-3B90-4F54-062E-2F669ACAF500}"/>
              </a:ext>
            </a:extLst>
          </p:cNvPr>
          <p:cNvSpPr/>
          <p:nvPr/>
        </p:nvSpPr>
        <p:spPr>
          <a:xfrm>
            <a:off x="3697031" y="3619622"/>
            <a:ext cx="731226" cy="35085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46" dirty="0"/>
              <a:t>44%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C0BA1D9-241B-2D11-0A9E-6D7A841CA59E}"/>
              </a:ext>
            </a:extLst>
          </p:cNvPr>
          <p:cNvSpPr/>
          <p:nvPr/>
        </p:nvSpPr>
        <p:spPr>
          <a:xfrm>
            <a:off x="8512314" y="3611933"/>
            <a:ext cx="740479" cy="35085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46" dirty="0"/>
              <a:t>37%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6928921-49BC-94B4-7811-831ADFEF5703}"/>
              </a:ext>
            </a:extLst>
          </p:cNvPr>
          <p:cNvSpPr/>
          <p:nvPr/>
        </p:nvSpPr>
        <p:spPr>
          <a:xfrm>
            <a:off x="3697031" y="2443799"/>
            <a:ext cx="731226" cy="35085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46" dirty="0"/>
              <a:t>59%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36FD165-70CD-8C16-E0E5-C4393179ECC9}"/>
              </a:ext>
            </a:extLst>
          </p:cNvPr>
          <p:cNvSpPr/>
          <p:nvPr/>
        </p:nvSpPr>
        <p:spPr>
          <a:xfrm>
            <a:off x="6177502" y="2426477"/>
            <a:ext cx="771035" cy="35085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46" dirty="0"/>
              <a:t>47%</a:t>
            </a:r>
          </a:p>
        </p:txBody>
      </p:sp>
    </p:spTree>
    <p:extLst>
      <p:ext uri="{BB962C8B-B14F-4D97-AF65-F5344CB8AC3E}">
        <p14:creationId xmlns:p14="http://schemas.microsoft.com/office/powerpoint/2010/main" val="1836583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4041" y="2358058"/>
            <a:ext cx="7344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Основные проблемные точки</a:t>
            </a:r>
          </a:p>
          <a:p>
            <a:pPr algn="ctr"/>
            <a:r>
              <a:rPr lang="ru-RU" sz="4000" dirty="0"/>
              <a:t>Или</a:t>
            </a:r>
          </a:p>
          <a:p>
            <a:pPr algn="ctr"/>
            <a:r>
              <a:rPr lang="ru-RU" sz="4000" dirty="0"/>
              <a:t>Над чем работать?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15397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793" y="2574082"/>
            <a:ext cx="10945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1. Применение знаний в измененной (слегка) ситуации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7984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14" y="1565970"/>
            <a:ext cx="10780989" cy="52425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66791" y="557858"/>
            <a:ext cx="81765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0070C0"/>
                </a:solidFill>
              </a:rPr>
              <a:t>Почему предметы падают на землю (на пол)? А почему катятся или скользят вниз под уклон?  </a:t>
            </a:r>
            <a:r>
              <a:rPr lang="ru-RU" b="1" i="1" dirty="0">
                <a:solidFill>
                  <a:srgbClr val="0070C0"/>
                </a:solidFill>
              </a:rPr>
              <a:t>Причина одна и та же!!!</a:t>
            </a:r>
            <a:endParaRPr lang="en-US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534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10779</TotalTime>
  <Words>718</Words>
  <Application>Microsoft Office PowerPoint</Application>
  <PresentationFormat>Произвольный</PresentationFormat>
  <Paragraphs>177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Mangal</vt:lpstr>
      <vt:lpstr>Times New Roman</vt:lpstr>
      <vt:lpstr>Тема Office</vt:lpstr>
      <vt:lpstr>Результаты выполнения заданий по естественно-научной грамотности для 8 класса</vt:lpstr>
      <vt:lpstr>Задания по естественно-научной грамотности, включенные в тестирование, используются для оценивания следующих компетенций учащихся: </vt:lpstr>
      <vt:lpstr>В тестировании представлены 2 новых блока комплексных заданий для 8 класса и один блок, уже использованный в 2022 г. </vt:lpstr>
      <vt:lpstr>Результаты выполнения диагностической работы по функциональной грамотности (8 класc, 2023)</vt:lpstr>
      <vt:lpstr>Средний процент выполнения заданий учащимися   8 класса по каждому блоку варианта (2023, 2022)      </vt:lpstr>
      <vt:lpstr>Диагностическая работа для учителей (2023)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Некоторые выводы</vt:lpstr>
      <vt:lpstr>Успехов! И 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Victoria Baranova</dc:creator>
  <cp:lastModifiedBy>Марина Аллпатова</cp:lastModifiedBy>
  <cp:revision>262</cp:revision>
  <dcterms:created xsi:type="dcterms:W3CDTF">2016-12-10T16:25:45Z</dcterms:created>
  <dcterms:modified xsi:type="dcterms:W3CDTF">2024-05-14T09:50:07Z</dcterms:modified>
</cp:coreProperties>
</file>