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80" r:id="rId3"/>
    <p:sldId id="1499" r:id="rId4"/>
    <p:sldId id="305" r:id="rId5"/>
    <p:sldId id="1494" r:id="rId6"/>
    <p:sldId id="1495" r:id="rId7"/>
    <p:sldId id="1496" r:id="rId8"/>
    <p:sldId id="1502" r:id="rId9"/>
    <p:sldId id="1497" r:id="rId10"/>
    <p:sldId id="1498" r:id="rId11"/>
    <p:sldId id="1500" r:id="rId12"/>
    <p:sldId id="1501" r:id="rId13"/>
    <p:sldId id="1482" r:id="rId14"/>
    <p:sldId id="1483" r:id="rId15"/>
    <p:sldId id="1468" r:id="rId16"/>
    <p:sldId id="1503" r:id="rId17"/>
    <p:sldId id="1504" r:id="rId18"/>
    <p:sldId id="1505" r:id="rId19"/>
    <p:sldId id="1508" r:id="rId20"/>
    <p:sldId id="1507" r:id="rId21"/>
    <p:sldId id="1506" r:id="rId22"/>
    <p:sldId id="1484" r:id="rId23"/>
    <p:sldId id="1485" r:id="rId24"/>
    <p:sldId id="1491" r:id="rId25"/>
    <p:sldId id="1511" r:id="rId26"/>
    <p:sldId id="376" r:id="rId27"/>
    <p:sldId id="1509" r:id="rId28"/>
    <p:sldId id="1510" r:id="rId29"/>
    <p:sldId id="1512" r:id="rId30"/>
    <p:sldId id="1513" r:id="rId31"/>
    <p:sldId id="1492" r:id="rId32"/>
    <p:sldId id="1470" r:id="rId33"/>
    <p:sldId id="1486" r:id="rId34"/>
    <p:sldId id="1488" r:id="rId35"/>
    <p:sldId id="1489" r:id="rId36"/>
    <p:sldId id="1490" r:id="rId37"/>
    <p:sldId id="1493" r:id="rId38"/>
    <p:sldId id="1514" r:id="rId39"/>
    <p:sldId id="1523" r:id="rId40"/>
    <p:sldId id="1524" r:id="rId41"/>
    <p:sldId id="1525" r:id="rId42"/>
    <p:sldId id="1519" r:id="rId43"/>
    <p:sldId id="1520" r:id="rId44"/>
    <p:sldId id="1521" r:id="rId45"/>
    <p:sldId id="1522" r:id="rId46"/>
    <p:sldId id="1474" r:id="rId4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08"/>
    </p:cViewPr>
  </p:sorterViewPr>
  <p:notesViewPr>
    <p:cSldViewPr snapToGrid="0">
      <p:cViewPr varScale="1">
        <p:scale>
          <a:sx n="62" d="100"/>
          <a:sy n="62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B052C-D5F8-433A-97B5-946AFCFE26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0A596CC-1EE0-41A0-A0FE-3439B8E8D7F0}">
      <dgm:prSet/>
      <dgm:spPr/>
      <dgm:t>
        <a:bodyPr/>
        <a:lstStyle/>
        <a:p>
          <a:r>
            <a: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находить и извлекать одну единицу информации (52/46%)</a:t>
          </a:r>
          <a:endParaRPr lang="ru-RU" dirty="0"/>
        </a:p>
      </dgm:t>
    </dgm:pt>
    <dgm:pt modelId="{48EBB943-51B8-4109-9F09-397B96E3B31F}" type="parTrans" cxnId="{28F2364C-F77B-45FE-8C9D-9D70F6091D9C}">
      <dgm:prSet/>
      <dgm:spPr/>
      <dgm:t>
        <a:bodyPr/>
        <a:lstStyle/>
        <a:p>
          <a:endParaRPr lang="ru-RU"/>
        </a:p>
      </dgm:t>
    </dgm:pt>
    <dgm:pt modelId="{BAC8A55D-C5F9-4605-88D3-0F7D1B35BD68}" type="sibTrans" cxnId="{28F2364C-F77B-45FE-8C9D-9D70F6091D9C}">
      <dgm:prSet/>
      <dgm:spPr/>
      <dgm:t>
        <a:bodyPr/>
        <a:lstStyle/>
        <a:p>
          <a:endParaRPr lang="ru-RU"/>
        </a:p>
      </dgm:t>
    </dgm:pt>
    <dgm:pt modelId="{D005EA8B-F223-4CCC-90E0-03D491C47B1C}">
      <dgm:prSet/>
      <dgm:spPr/>
      <dgm:t>
        <a:bodyPr/>
        <a:lstStyle/>
        <a:p>
          <a:r>
            <a:rPr lang="ru-RU" dirty="0"/>
            <a:t>высказывать и обосновывать собственную точку зрения по вопросу, обсуждаемому в тексте (49/47%)</a:t>
          </a:r>
        </a:p>
      </dgm:t>
    </dgm:pt>
    <dgm:pt modelId="{F24F492F-F2BF-49F4-9233-CE34238E6356}" type="parTrans" cxnId="{9F68F02B-C9B0-492E-8E72-D919D1F54C53}">
      <dgm:prSet/>
      <dgm:spPr/>
      <dgm:t>
        <a:bodyPr/>
        <a:lstStyle/>
        <a:p>
          <a:endParaRPr lang="ru-RU"/>
        </a:p>
      </dgm:t>
    </dgm:pt>
    <dgm:pt modelId="{E4AE3BD4-A3C8-45B0-B803-2EB59CD26EF9}" type="sibTrans" cxnId="{9F68F02B-C9B0-492E-8E72-D919D1F54C53}">
      <dgm:prSet/>
      <dgm:spPr/>
      <dgm:t>
        <a:bodyPr/>
        <a:lstStyle/>
        <a:p>
          <a:endParaRPr lang="ru-RU"/>
        </a:p>
      </dgm:t>
    </dgm:pt>
    <dgm:pt modelId="{03E1119C-A7A1-4BAC-AA10-E701912F6F8A}">
      <dgm:prSet/>
      <dgm:spPr/>
      <dgm:t>
        <a:bodyPr/>
        <a:lstStyle/>
        <a:p>
          <a:r>
            <a:rPr lang="ru-RU" dirty="0"/>
            <a:t>различать факт и мнение(50/46%)</a:t>
          </a:r>
        </a:p>
      </dgm:t>
    </dgm:pt>
    <dgm:pt modelId="{9977503C-A5AD-4575-9DC0-846BA0CFBDAC}" type="parTrans" cxnId="{6A56473B-0226-4634-A575-1CF0B7B5355A}">
      <dgm:prSet/>
      <dgm:spPr/>
      <dgm:t>
        <a:bodyPr/>
        <a:lstStyle/>
        <a:p>
          <a:endParaRPr lang="ru-RU"/>
        </a:p>
      </dgm:t>
    </dgm:pt>
    <dgm:pt modelId="{190E6217-81DD-49CB-B0B4-FDB189CE326B}" type="sibTrans" cxnId="{6A56473B-0226-4634-A575-1CF0B7B5355A}">
      <dgm:prSet/>
      <dgm:spPr/>
      <dgm:t>
        <a:bodyPr/>
        <a:lstStyle/>
        <a:p>
          <a:endParaRPr lang="ru-RU"/>
        </a:p>
      </dgm:t>
    </dgm:pt>
    <dgm:pt modelId="{40D4A9B2-0A93-4C6C-8830-B21EAEBD4CB6}" type="pres">
      <dgm:prSet presAssocID="{B86B052C-D5F8-433A-97B5-946AFCFE2652}" presName="linearFlow" presStyleCnt="0">
        <dgm:presLayoutVars>
          <dgm:dir/>
          <dgm:resizeHandles val="exact"/>
        </dgm:presLayoutVars>
      </dgm:prSet>
      <dgm:spPr/>
    </dgm:pt>
    <dgm:pt modelId="{57670D0F-51B5-4CC3-9947-D0E24F8E81A4}" type="pres">
      <dgm:prSet presAssocID="{A0A596CC-1EE0-41A0-A0FE-3439B8E8D7F0}" presName="composite" presStyleCnt="0"/>
      <dgm:spPr/>
    </dgm:pt>
    <dgm:pt modelId="{2EE46110-1AEC-44B9-ADBB-590DC8754149}" type="pres">
      <dgm:prSet presAssocID="{A0A596CC-1EE0-41A0-A0FE-3439B8E8D7F0}" presName="imgShp" presStyleLbl="fgImgPlace1" presStyleIdx="0" presStyleCnt="3"/>
      <dgm:spPr/>
    </dgm:pt>
    <dgm:pt modelId="{1815EEEB-5320-470A-A8CB-6AC051085C30}" type="pres">
      <dgm:prSet presAssocID="{A0A596CC-1EE0-41A0-A0FE-3439B8E8D7F0}" presName="txShp" presStyleLbl="node1" presStyleIdx="0" presStyleCnt="3">
        <dgm:presLayoutVars>
          <dgm:bulletEnabled val="1"/>
        </dgm:presLayoutVars>
      </dgm:prSet>
      <dgm:spPr/>
    </dgm:pt>
    <dgm:pt modelId="{A377B3DD-6C7F-4C2B-B9E5-4666DF5821B1}" type="pres">
      <dgm:prSet presAssocID="{BAC8A55D-C5F9-4605-88D3-0F7D1B35BD68}" presName="spacing" presStyleCnt="0"/>
      <dgm:spPr/>
    </dgm:pt>
    <dgm:pt modelId="{FC6632D2-C486-4F96-98B4-DA771E13F19F}" type="pres">
      <dgm:prSet presAssocID="{03E1119C-A7A1-4BAC-AA10-E701912F6F8A}" presName="composite" presStyleCnt="0"/>
      <dgm:spPr/>
    </dgm:pt>
    <dgm:pt modelId="{B7D23809-8AF2-425A-8FE6-1841590308CA}" type="pres">
      <dgm:prSet presAssocID="{03E1119C-A7A1-4BAC-AA10-E701912F6F8A}" presName="imgShp" presStyleLbl="fgImgPlace1" presStyleIdx="1" presStyleCnt="3"/>
      <dgm:spPr/>
    </dgm:pt>
    <dgm:pt modelId="{65FDDD30-930C-4300-B493-447553E39BCF}" type="pres">
      <dgm:prSet presAssocID="{03E1119C-A7A1-4BAC-AA10-E701912F6F8A}" presName="txShp" presStyleLbl="node1" presStyleIdx="1" presStyleCnt="3" custLinFactNeighborX="1095">
        <dgm:presLayoutVars>
          <dgm:bulletEnabled val="1"/>
        </dgm:presLayoutVars>
      </dgm:prSet>
      <dgm:spPr/>
    </dgm:pt>
    <dgm:pt modelId="{5ADB2884-F505-4F40-B8BB-9977BD7BF0BD}" type="pres">
      <dgm:prSet presAssocID="{190E6217-81DD-49CB-B0B4-FDB189CE326B}" presName="spacing" presStyleCnt="0"/>
      <dgm:spPr/>
    </dgm:pt>
    <dgm:pt modelId="{A67D576C-5897-4DFD-9EDD-C5048652B0A7}" type="pres">
      <dgm:prSet presAssocID="{D005EA8B-F223-4CCC-90E0-03D491C47B1C}" presName="composite" presStyleCnt="0"/>
      <dgm:spPr/>
    </dgm:pt>
    <dgm:pt modelId="{DFA4CC88-7ECA-4122-867B-9B8B80E971E5}" type="pres">
      <dgm:prSet presAssocID="{D005EA8B-F223-4CCC-90E0-03D491C47B1C}" presName="imgShp" presStyleLbl="fgImgPlace1" presStyleIdx="2" presStyleCnt="3"/>
      <dgm:spPr/>
    </dgm:pt>
    <dgm:pt modelId="{A56DAFED-E067-4FD7-A9AB-4B940A87CB39}" type="pres">
      <dgm:prSet presAssocID="{D005EA8B-F223-4CCC-90E0-03D491C47B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A6FE3C07-684C-4CD5-870F-8504464105CA}" type="presOf" srcId="{A0A596CC-1EE0-41A0-A0FE-3439B8E8D7F0}" destId="{1815EEEB-5320-470A-A8CB-6AC051085C30}" srcOrd="0" destOrd="0" presId="urn:microsoft.com/office/officeart/2005/8/layout/vList3"/>
    <dgm:cxn modelId="{EED6421A-2D27-4DE7-9F3C-49204F9474EA}" type="presOf" srcId="{03E1119C-A7A1-4BAC-AA10-E701912F6F8A}" destId="{65FDDD30-930C-4300-B493-447553E39BCF}" srcOrd="0" destOrd="0" presId="urn:microsoft.com/office/officeart/2005/8/layout/vList3"/>
    <dgm:cxn modelId="{9F68F02B-C9B0-492E-8E72-D919D1F54C53}" srcId="{B86B052C-D5F8-433A-97B5-946AFCFE2652}" destId="{D005EA8B-F223-4CCC-90E0-03D491C47B1C}" srcOrd="2" destOrd="0" parTransId="{F24F492F-F2BF-49F4-9233-CE34238E6356}" sibTransId="{E4AE3BD4-A3C8-45B0-B803-2EB59CD26EF9}"/>
    <dgm:cxn modelId="{6A56473B-0226-4634-A575-1CF0B7B5355A}" srcId="{B86B052C-D5F8-433A-97B5-946AFCFE2652}" destId="{03E1119C-A7A1-4BAC-AA10-E701912F6F8A}" srcOrd="1" destOrd="0" parTransId="{9977503C-A5AD-4575-9DC0-846BA0CFBDAC}" sibTransId="{190E6217-81DD-49CB-B0B4-FDB189CE326B}"/>
    <dgm:cxn modelId="{28F2364C-F77B-45FE-8C9D-9D70F6091D9C}" srcId="{B86B052C-D5F8-433A-97B5-946AFCFE2652}" destId="{A0A596CC-1EE0-41A0-A0FE-3439B8E8D7F0}" srcOrd="0" destOrd="0" parTransId="{48EBB943-51B8-4109-9F09-397B96E3B31F}" sibTransId="{BAC8A55D-C5F9-4605-88D3-0F7D1B35BD68}"/>
    <dgm:cxn modelId="{38BC4AE3-50DD-4743-A9DF-C3F572924FBE}" type="presOf" srcId="{B86B052C-D5F8-433A-97B5-946AFCFE2652}" destId="{40D4A9B2-0A93-4C6C-8830-B21EAEBD4CB6}" srcOrd="0" destOrd="0" presId="urn:microsoft.com/office/officeart/2005/8/layout/vList3"/>
    <dgm:cxn modelId="{66B1A8EC-07B9-4F4A-9213-D458AE60B61E}" type="presOf" srcId="{D005EA8B-F223-4CCC-90E0-03D491C47B1C}" destId="{A56DAFED-E067-4FD7-A9AB-4B940A87CB39}" srcOrd="0" destOrd="0" presId="urn:microsoft.com/office/officeart/2005/8/layout/vList3"/>
    <dgm:cxn modelId="{81EBFD50-C142-4675-9552-C6EF3DF76635}" type="presParOf" srcId="{40D4A9B2-0A93-4C6C-8830-B21EAEBD4CB6}" destId="{57670D0F-51B5-4CC3-9947-D0E24F8E81A4}" srcOrd="0" destOrd="0" presId="urn:microsoft.com/office/officeart/2005/8/layout/vList3"/>
    <dgm:cxn modelId="{E344DA4B-897F-460C-BA69-EFC18691E109}" type="presParOf" srcId="{57670D0F-51B5-4CC3-9947-D0E24F8E81A4}" destId="{2EE46110-1AEC-44B9-ADBB-590DC8754149}" srcOrd="0" destOrd="0" presId="urn:microsoft.com/office/officeart/2005/8/layout/vList3"/>
    <dgm:cxn modelId="{7530A7BB-F297-4553-ABD2-745F24668D82}" type="presParOf" srcId="{57670D0F-51B5-4CC3-9947-D0E24F8E81A4}" destId="{1815EEEB-5320-470A-A8CB-6AC051085C30}" srcOrd="1" destOrd="0" presId="urn:microsoft.com/office/officeart/2005/8/layout/vList3"/>
    <dgm:cxn modelId="{CF858326-FF21-4CA3-972B-CA97EFDCDDF1}" type="presParOf" srcId="{40D4A9B2-0A93-4C6C-8830-B21EAEBD4CB6}" destId="{A377B3DD-6C7F-4C2B-B9E5-4666DF5821B1}" srcOrd="1" destOrd="0" presId="urn:microsoft.com/office/officeart/2005/8/layout/vList3"/>
    <dgm:cxn modelId="{33CF8AA3-8AF5-4916-909F-B9D3AC7AAFDD}" type="presParOf" srcId="{40D4A9B2-0A93-4C6C-8830-B21EAEBD4CB6}" destId="{FC6632D2-C486-4F96-98B4-DA771E13F19F}" srcOrd="2" destOrd="0" presId="urn:microsoft.com/office/officeart/2005/8/layout/vList3"/>
    <dgm:cxn modelId="{FC4397F6-4AAF-4D1C-866D-88C52ADB2463}" type="presParOf" srcId="{FC6632D2-C486-4F96-98B4-DA771E13F19F}" destId="{B7D23809-8AF2-425A-8FE6-1841590308CA}" srcOrd="0" destOrd="0" presId="urn:microsoft.com/office/officeart/2005/8/layout/vList3"/>
    <dgm:cxn modelId="{9DFDF291-5F89-425F-A6AE-CEC6F7322BE5}" type="presParOf" srcId="{FC6632D2-C486-4F96-98B4-DA771E13F19F}" destId="{65FDDD30-930C-4300-B493-447553E39BCF}" srcOrd="1" destOrd="0" presId="urn:microsoft.com/office/officeart/2005/8/layout/vList3"/>
    <dgm:cxn modelId="{A60F86DE-6690-4499-BC59-635E0A8BF475}" type="presParOf" srcId="{40D4A9B2-0A93-4C6C-8830-B21EAEBD4CB6}" destId="{5ADB2884-F505-4F40-B8BB-9977BD7BF0BD}" srcOrd="3" destOrd="0" presId="urn:microsoft.com/office/officeart/2005/8/layout/vList3"/>
    <dgm:cxn modelId="{9BB3D306-7EDD-407A-AAB0-F8E09EB73EE6}" type="presParOf" srcId="{40D4A9B2-0A93-4C6C-8830-B21EAEBD4CB6}" destId="{A67D576C-5897-4DFD-9EDD-C5048652B0A7}" srcOrd="4" destOrd="0" presId="urn:microsoft.com/office/officeart/2005/8/layout/vList3"/>
    <dgm:cxn modelId="{ED9F516A-CAF6-46A3-AE23-8E19FEC2E3A2}" type="presParOf" srcId="{A67D576C-5897-4DFD-9EDD-C5048652B0A7}" destId="{DFA4CC88-7ECA-4122-867B-9B8B80E971E5}" srcOrd="0" destOrd="0" presId="urn:microsoft.com/office/officeart/2005/8/layout/vList3"/>
    <dgm:cxn modelId="{37DA8ACA-D7C4-428E-B084-3788099911C6}" type="presParOf" srcId="{A67D576C-5897-4DFD-9EDD-C5048652B0A7}" destId="{A56DAFED-E067-4FD7-A9AB-4B940A87CB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B052C-D5F8-433A-97B5-946AFCFE26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031D957-051F-4002-A90C-9426B7976EF7}">
      <dgm:prSet phldrT="[Текст]"/>
      <dgm:spPr/>
      <dgm:t>
        <a:bodyPr/>
        <a:lstStyle/>
        <a:p>
          <a:r>
            <a:rPr lang="ru-RU" dirty="0"/>
            <a:t>находить и извлекать  несколько единиц информации, расположенных в одном фрагменте текста (8/7%)</a:t>
          </a:r>
        </a:p>
      </dgm:t>
    </dgm:pt>
    <dgm:pt modelId="{AED8AA16-8B75-4619-B2A8-89E9D7B65129}" type="parTrans" cxnId="{F2B85870-D695-48CF-AC05-62E4D6DCF4BD}">
      <dgm:prSet/>
      <dgm:spPr/>
      <dgm:t>
        <a:bodyPr/>
        <a:lstStyle/>
        <a:p>
          <a:endParaRPr lang="ru-RU"/>
        </a:p>
      </dgm:t>
    </dgm:pt>
    <dgm:pt modelId="{18A284E6-4E45-42F8-9F98-37A6AC8755F3}" type="sibTrans" cxnId="{F2B85870-D695-48CF-AC05-62E4D6DCF4BD}">
      <dgm:prSet/>
      <dgm:spPr/>
      <dgm:t>
        <a:bodyPr/>
        <a:lstStyle/>
        <a:p>
          <a:endParaRPr lang="ru-RU"/>
        </a:p>
      </dgm:t>
    </dgm:pt>
    <dgm:pt modelId="{2A40C663-69FD-4D34-A11D-FBC85A2D51A3}">
      <dgm:prSet phldrT="[Текст]"/>
      <dgm:spPr/>
      <dgm:t>
        <a:bodyPr/>
        <a:lstStyle/>
        <a:p>
          <a:r>
            <a:rPr lang="ru-RU" dirty="0"/>
            <a:t>использовать информацию из текста для решения практической задачи с привлечением фоновых знаний (14/14% )</a:t>
          </a:r>
        </a:p>
      </dgm:t>
    </dgm:pt>
    <dgm:pt modelId="{888CC84E-BCBA-4193-8225-57DF6E180B5C}" type="parTrans" cxnId="{1BF30950-F40E-4266-9C15-285B1F4117B4}">
      <dgm:prSet/>
      <dgm:spPr/>
      <dgm:t>
        <a:bodyPr/>
        <a:lstStyle/>
        <a:p>
          <a:endParaRPr lang="ru-RU"/>
        </a:p>
      </dgm:t>
    </dgm:pt>
    <dgm:pt modelId="{1107C2FD-CE02-4C69-BE81-72AB8F056A06}" type="sibTrans" cxnId="{1BF30950-F40E-4266-9C15-285B1F4117B4}">
      <dgm:prSet/>
      <dgm:spPr/>
      <dgm:t>
        <a:bodyPr/>
        <a:lstStyle/>
        <a:p>
          <a:endParaRPr lang="ru-RU"/>
        </a:p>
      </dgm:t>
    </dgm:pt>
    <dgm:pt modelId="{D07B698B-AD21-425D-B479-86CAA05E29AA}">
      <dgm:prSet/>
      <dgm:spPr/>
      <dgm:t>
        <a:bodyPr/>
        <a:lstStyle/>
        <a:p>
          <a:r>
            <a:rPr lang="ru-RU" dirty="0"/>
            <a:t>делать выводы на основе интеграции информации из разных частей текста или разных текстов (13/12%)</a:t>
          </a:r>
        </a:p>
      </dgm:t>
    </dgm:pt>
    <dgm:pt modelId="{A7615773-F818-44BC-A99B-F107B76B73E1}" type="parTrans" cxnId="{74CE636A-ED54-404A-ACFB-635A56B58817}">
      <dgm:prSet/>
      <dgm:spPr/>
      <dgm:t>
        <a:bodyPr/>
        <a:lstStyle/>
        <a:p>
          <a:endParaRPr lang="ru-RU"/>
        </a:p>
      </dgm:t>
    </dgm:pt>
    <dgm:pt modelId="{44B0F814-8AD9-4DA3-855D-E0DBB4EE0993}" type="sibTrans" cxnId="{74CE636A-ED54-404A-ACFB-635A56B58817}">
      <dgm:prSet/>
      <dgm:spPr/>
      <dgm:t>
        <a:bodyPr/>
        <a:lstStyle/>
        <a:p>
          <a:endParaRPr lang="ru-RU"/>
        </a:p>
      </dgm:t>
    </dgm:pt>
    <dgm:pt modelId="{40D4A9B2-0A93-4C6C-8830-B21EAEBD4CB6}" type="pres">
      <dgm:prSet presAssocID="{B86B052C-D5F8-433A-97B5-946AFCFE2652}" presName="linearFlow" presStyleCnt="0">
        <dgm:presLayoutVars>
          <dgm:dir/>
          <dgm:resizeHandles val="exact"/>
        </dgm:presLayoutVars>
      </dgm:prSet>
      <dgm:spPr/>
    </dgm:pt>
    <dgm:pt modelId="{5A7662CB-49E8-42F7-A4FC-B9917D99586C}" type="pres">
      <dgm:prSet presAssocID="{8031D957-051F-4002-A90C-9426B7976EF7}" presName="composite" presStyleCnt="0"/>
      <dgm:spPr/>
    </dgm:pt>
    <dgm:pt modelId="{2625C0DE-6688-46EC-BB60-1378DDB25CCB}" type="pres">
      <dgm:prSet presAssocID="{8031D957-051F-4002-A90C-9426B7976EF7}" presName="imgShp" presStyleLbl="fgImgPlace1" presStyleIdx="0" presStyleCnt="3" custLinFactNeighborX="4236" custLinFactNeighborY="-256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000" r="-4000"/>
          </a:stretch>
        </a:blipFill>
      </dgm:spPr>
    </dgm:pt>
    <dgm:pt modelId="{7CD67C53-6286-4081-90D8-1EDFA21ECBCF}" type="pres">
      <dgm:prSet presAssocID="{8031D957-051F-4002-A90C-9426B7976EF7}" presName="txShp" presStyleLbl="node1" presStyleIdx="0" presStyleCnt="3" custLinFactNeighborX="1168" custLinFactNeighborY="-3775">
        <dgm:presLayoutVars>
          <dgm:bulletEnabled val="1"/>
        </dgm:presLayoutVars>
      </dgm:prSet>
      <dgm:spPr/>
    </dgm:pt>
    <dgm:pt modelId="{4BC62C83-3AE4-4541-A7A9-ED7130B1D4A5}" type="pres">
      <dgm:prSet presAssocID="{18A284E6-4E45-42F8-9F98-37A6AC8755F3}" presName="spacing" presStyleCnt="0"/>
      <dgm:spPr/>
    </dgm:pt>
    <dgm:pt modelId="{F4372502-B62A-4D7A-BAAC-F1530197E1A2}" type="pres">
      <dgm:prSet presAssocID="{2A40C663-69FD-4D34-A11D-FBC85A2D51A3}" presName="composite" presStyleCnt="0"/>
      <dgm:spPr/>
    </dgm:pt>
    <dgm:pt modelId="{5A7D56B6-1059-4D7B-BA30-4A1B009BD396}" type="pres">
      <dgm:prSet presAssocID="{2A40C663-69FD-4D34-A11D-FBC85A2D51A3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4000" r="-4000"/>
          </a:stretch>
        </a:blipFill>
      </dgm:spPr>
    </dgm:pt>
    <dgm:pt modelId="{3E63BD4B-65D2-4AFB-B232-352E20F72994}" type="pres">
      <dgm:prSet presAssocID="{2A40C663-69FD-4D34-A11D-FBC85A2D51A3}" presName="txShp" presStyleLbl="node1" presStyleIdx="1" presStyleCnt="3" custLinFactNeighborX="708" custLinFactNeighborY="-7416">
        <dgm:presLayoutVars>
          <dgm:bulletEnabled val="1"/>
        </dgm:presLayoutVars>
      </dgm:prSet>
      <dgm:spPr/>
    </dgm:pt>
    <dgm:pt modelId="{F5C0BC30-9411-4D92-B60A-ED3521D10A7B}" type="pres">
      <dgm:prSet presAssocID="{1107C2FD-CE02-4C69-BE81-72AB8F056A06}" presName="spacing" presStyleCnt="0"/>
      <dgm:spPr/>
    </dgm:pt>
    <dgm:pt modelId="{52D75B36-0B3F-4B9B-A7DE-21B8540D2EA3}" type="pres">
      <dgm:prSet presAssocID="{D07B698B-AD21-425D-B479-86CAA05E29AA}" presName="composite" presStyleCnt="0"/>
      <dgm:spPr/>
    </dgm:pt>
    <dgm:pt modelId="{B056A9E6-04EE-43EC-9C29-617AEB255B5B}" type="pres">
      <dgm:prSet presAssocID="{D07B698B-AD21-425D-B479-86CAA05E29AA}" presName="imgShp" presStyleLbl="fgImgPlace1" presStyleIdx="2" presStyleCnt="3"/>
      <dgm:spPr/>
    </dgm:pt>
    <dgm:pt modelId="{63220247-FA9C-4E86-BDBD-AF2A828480D9}" type="pres">
      <dgm:prSet presAssocID="{D07B698B-AD21-425D-B479-86CAA05E29AA}" presName="txShp" presStyleLbl="node1" presStyleIdx="2" presStyleCnt="3" custLinFactNeighborX="-657" custLinFactNeighborY="3328">
        <dgm:presLayoutVars>
          <dgm:bulletEnabled val="1"/>
        </dgm:presLayoutVars>
      </dgm:prSet>
      <dgm:spPr/>
    </dgm:pt>
  </dgm:ptLst>
  <dgm:cxnLst>
    <dgm:cxn modelId="{E79EE568-7AD1-4353-A7D6-42921F13EC68}" type="presOf" srcId="{2A40C663-69FD-4D34-A11D-FBC85A2D51A3}" destId="{3E63BD4B-65D2-4AFB-B232-352E20F72994}" srcOrd="0" destOrd="0" presId="urn:microsoft.com/office/officeart/2005/8/layout/vList3"/>
    <dgm:cxn modelId="{74CE636A-ED54-404A-ACFB-635A56B58817}" srcId="{B86B052C-D5F8-433A-97B5-946AFCFE2652}" destId="{D07B698B-AD21-425D-B479-86CAA05E29AA}" srcOrd="2" destOrd="0" parTransId="{A7615773-F818-44BC-A99B-F107B76B73E1}" sibTransId="{44B0F814-8AD9-4DA3-855D-E0DBB4EE0993}"/>
    <dgm:cxn modelId="{1BF30950-F40E-4266-9C15-285B1F4117B4}" srcId="{B86B052C-D5F8-433A-97B5-946AFCFE2652}" destId="{2A40C663-69FD-4D34-A11D-FBC85A2D51A3}" srcOrd="1" destOrd="0" parTransId="{888CC84E-BCBA-4193-8225-57DF6E180B5C}" sibTransId="{1107C2FD-CE02-4C69-BE81-72AB8F056A06}"/>
    <dgm:cxn modelId="{F2B85870-D695-48CF-AC05-62E4D6DCF4BD}" srcId="{B86B052C-D5F8-433A-97B5-946AFCFE2652}" destId="{8031D957-051F-4002-A90C-9426B7976EF7}" srcOrd="0" destOrd="0" parTransId="{AED8AA16-8B75-4619-B2A8-89E9D7B65129}" sibTransId="{18A284E6-4E45-42F8-9F98-37A6AC8755F3}"/>
    <dgm:cxn modelId="{DE1DF671-6CB1-4B8B-B2CB-E0626C312DE1}" type="presOf" srcId="{8031D957-051F-4002-A90C-9426B7976EF7}" destId="{7CD67C53-6286-4081-90D8-1EDFA21ECBCF}" srcOrd="0" destOrd="0" presId="urn:microsoft.com/office/officeart/2005/8/layout/vList3"/>
    <dgm:cxn modelId="{35BF7579-B7D4-4B4F-A259-B3A4DF6A7485}" type="presOf" srcId="{B86B052C-D5F8-433A-97B5-946AFCFE2652}" destId="{40D4A9B2-0A93-4C6C-8830-B21EAEBD4CB6}" srcOrd="0" destOrd="0" presId="urn:microsoft.com/office/officeart/2005/8/layout/vList3"/>
    <dgm:cxn modelId="{5F664EC5-547A-4AD5-A77A-9E80971E12F2}" type="presOf" srcId="{D07B698B-AD21-425D-B479-86CAA05E29AA}" destId="{63220247-FA9C-4E86-BDBD-AF2A828480D9}" srcOrd="0" destOrd="0" presId="urn:microsoft.com/office/officeart/2005/8/layout/vList3"/>
    <dgm:cxn modelId="{DCBF6B68-703D-4863-9E3A-E35BF5192795}" type="presParOf" srcId="{40D4A9B2-0A93-4C6C-8830-B21EAEBD4CB6}" destId="{5A7662CB-49E8-42F7-A4FC-B9917D99586C}" srcOrd="0" destOrd="0" presId="urn:microsoft.com/office/officeart/2005/8/layout/vList3"/>
    <dgm:cxn modelId="{359A35BD-8DFB-48D8-85B3-8143A3C57349}" type="presParOf" srcId="{5A7662CB-49E8-42F7-A4FC-B9917D99586C}" destId="{2625C0DE-6688-46EC-BB60-1378DDB25CCB}" srcOrd="0" destOrd="0" presId="urn:microsoft.com/office/officeart/2005/8/layout/vList3"/>
    <dgm:cxn modelId="{7C16CF1B-4E58-4863-9C63-DECBF19AC068}" type="presParOf" srcId="{5A7662CB-49E8-42F7-A4FC-B9917D99586C}" destId="{7CD67C53-6286-4081-90D8-1EDFA21ECBCF}" srcOrd="1" destOrd="0" presId="urn:microsoft.com/office/officeart/2005/8/layout/vList3"/>
    <dgm:cxn modelId="{4550A520-F0D1-4A15-AF05-270029626192}" type="presParOf" srcId="{40D4A9B2-0A93-4C6C-8830-B21EAEBD4CB6}" destId="{4BC62C83-3AE4-4541-A7A9-ED7130B1D4A5}" srcOrd="1" destOrd="0" presId="urn:microsoft.com/office/officeart/2005/8/layout/vList3"/>
    <dgm:cxn modelId="{E89840C0-12CB-4161-AC74-02DFCEDEEE27}" type="presParOf" srcId="{40D4A9B2-0A93-4C6C-8830-B21EAEBD4CB6}" destId="{F4372502-B62A-4D7A-BAAC-F1530197E1A2}" srcOrd="2" destOrd="0" presId="urn:microsoft.com/office/officeart/2005/8/layout/vList3"/>
    <dgm:cxn modelId="{2481ECD2-CCDD-49F4-9B59-34A35D7FB542}" type="presParOf" srcId="{F4372502-B62A-4D7A-BAAC-F1530197E1A2}" destId="{5A7D56B6-1059-4D7B-BA30-4A1B009BD396}" srcOrd="0" destOrd="0" presId="urn:microsoft.com/office/officeart/2005/8/layout/vList3"/>
    <dgm:cxn modelId="{66203F04-043C-42FC-AB43-D4F1F70A63E8}" type="presParOf" srcId="{F4372502-B62A-4D7A-BAAC-F1530197E1A2}" destId="{3E63BD4B-65D2-4AFB-B232-352E20F72994}" srcOrd="1" destOrd="0" presId="urn:microsoft.com/office/officeart/2005/8/layout/vList3"/>
    <dgm:cxn modelId="{2D4CA9A7-8413-488D-A225-C3671FFDC802}" type="presParOf" srcId="{40D4A9B2-0A93-4C6C-8830-B21EAEBD4CB6}" destId="{F5C0BC30-9411-4D92-B60A-ED3521D10A7B}" srcOrd="3" destOrd="0" presId="urn:microsoft.com/office/officeart/2005/8/layout/vList3"/>
    <dgm:cxn modelId="{F1BFF7D3-75D6-4B06-8987-8FF500C31DA2}" type="presParOf" srcId="{40D4A9B2-0A93-4C6C-8830-B21EAEBD4CB6}" destId="{52D75B36-0B3F-4B9B-A7DE-21B8540D2EA3}" srcOrd="4" destOrd="0" presId="urn:microsoft.com/office/officeart/2005/8/layout/vList3"/>
    <dgm:cxn modelId="{C8307A3E-FA15-43A1-A43E-D4EAFAEC7AAC}" type="presParOf" srcId="{52D75B36-0B3F-4B9B-A7DE-21B8540D2EA3}" destId="{B056A9E6-04EE-43EC-9C29-617AEB255B5B}" srcOrd="0" destOrd="0" presId="urn:microsoft.com/office/officeart/2005/8/layout/vList3"/>
    <dgm:cxn modelId="{F61038A9-BF55-441D-8ECE-25D1B685240D}" type="presParOf" srcId="{52D75B36-0B3F-4B9B-A7DE-21B8540D2EA3}" destId="{63220247-FA9C-4E86-BDBD-AF2A828480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B052C-D5F8-433A-97B5-946AFCFE26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0A596CC-1EE0-41A0-A0FE-3439B8E8D7F0}">
      <dgm:prSet/>
      <dgm:spPr/>
      <dgm:t>
        <a:bodyPr/>
        <a:lstStyle/>
        <a:p>
          <a:r>
            <a:rPr lang="ru-RU" dirty="0"/>
            <a:t>находить и извлекать несколько единиц информации, расположенных в разных фрагментах текста, обнаруживать противоречия, содержащиеся в одном или нескольких текстах (41%)</a:t>
          </a:r>
        </a:p>
      </dgm:t>
    </dgm:pt>
    <dgm:pt modelId="{48EBB943-51B8-4109-9F09-397B96E3B31F}" type="parTrans" cxnId="{28F2364C-F77B-45FE-8C9D-9D70F6091D9C}">
      <dgm:prSet/>
      <dgm:spPr/>
      <dgm:t>
        <a:bodyPr/>
        <a:lstStyle/>
        <a:p>
          <a:endParaRPr lang="ru-RU"/>
        </a:p>
      </dgm:t>
    </dgm:pt>
    <dgm:pt modelId="{BAC8A55D-C5F9-4605-88D3-0F7D1B35BD68}" type="sibTrans" cxnId="{28F2364C-F77B-45FE-8C9D-9D70F6091D9C}">
      <dgm:prSet/>
      <dgm:spPr/>
      <dgm:t>
        <a:bodyPr/>
        <a:lstStyle/>
        <a:p>
          <a:endParaRPr lang="ru-RU"/>
        </a:p>
      </dgm:t>
    </dgm:pt>
    <dgm:pt modelId="{D005EA8B-F223-4CCC-90E0-03D491C47B1C}">
      <dgm:prSet/>
      <dgm:spPr/>
      <dgm:t>
        <a:bodyPr/>
        <a:lstStyle/>
        <a:p>
          <a:r>
            <a:rPr lang="ru-RU" dirty="0"/>
            <a:t>понимать авторскую позицию по отношению к обсуждаемой проблеме.(46%)</a:t>
          </a:r>
        </a:p>
      </dgm:t>
    </dgm:pt>
    <dgm:pt modelId="{F24F492F-F2BF-49F4-9233-CE34238E6356}" type="parTrans" cxnId="{9F68F02B-C9B0-492E-8E72-D919D1F54C53}">
      <dgm:prSet/>
      <dgm:spPr/>
      <dgm:t>
        <a:bodyPr/>
        <a:lstStyle/>
        <a:p>
          <a:endParaRPr lang="ru-RU"/>
        </a:p>
      </dgm:t>
    </dgm:pt>
    <dgm:pt modelId="{E4AE3BD4-A3C8-45B0-B803-2EB59CD26EF9}" type="sibTrans" cxnId="{9F68F02B-C9B0-492E-8E72-D919D1F54C53}">
      <dgm:prSet/>
      <dgm:spPr/>
      <dgm:t>
        <a:bodyPr/>
        <a:lstStyle/>
        <a:p>
          <a:endParaRPr lang="ru-RU"/>
        </a:p>
      </dgm:t>
    </dgm:pt>
    <dgm:pt modelId="{03E1119C-A7A1-4BAC-AA10-E701912F6F8A}">
      <dgm:prSet/>
      <dgm:spPr/>
      <dgm:t>
        <a:bodyPr/>
        <a:lstStyle/>
        <a:p>
          <a:r>
            <a:rPr lang="ru-RU" dirty="0"/>
            <a:t>делать выводы на основе интеграции информации из разных частей текста или разных текстов(45%)</a:t>
          </a:r>
        </a:p>
      </dgm:t>
    </dgm:pt>
    <dgm:pt modelId="{9977503C-A5AD-4575-9DC0-846BA0CFBDAC}" type="parTrans" cxnId="{6A56473B-0226-4634-A575-1CF0B7B5355A}">
      <dgm:prSet/>
      <dgm:spPr/>
      <dgm:t>
        <a:bodyPr/>
        <a:lstStyle/>
        <a:p>
          <a:endParaRPr lang="ru-RU"/>
        </a:p>
      </dgm:t>
    </dgm:pt>
    <dgm:pt modelId="{190E6217-81DD-49CB-B0B4-FDB189CE326B}" type="sibTrans" cxnId="{6A56473B-0226-4634-A575-1CF0B7B5355A}">
      <dgm:prSet/>
      <dgm:spPr/>
      <dgm:t>
        <a:bodyPr/>
        <a:lstStyle/>
        <a:p>
          <a:endParaRPr lang="ru-RU"/>
        </a:p>
      </dgm:t>
    </dgm:pt>
    <dgm:pt modelId="{40D4A9B2-0A93-4C6C-8830-B21EAEBD4CB6}" type="pres">
      <dgm:prSet presAssocID="{B86B052C-D5F8-433A-97B5-946AFCFE2652}" presName="linearFlow" presStyleCnt="0">
        <dgm:presLayoutVars>
          <dgm:dir/>
          <dgm:resizeHandles val="exact"/>
        </dgm:presLayoutVars>
      </dgm:prSet>
      <dgm:spPr/>
    </dgm:pt>
    <dgm:pt modelId="{57670D0F-51B5-4CC3-9947-D0E24F8E81A4}" type="pres">
      <dgm:prSet presAssocID="{A0A596CC-1EE0-41A0-A0FE-3439B8E8D7F0}" presName="composite" presStyleCnt="0"/>
      <dgm:spPr/>
    </dgm:pt>
    <dgm:pt modelId="{2EE46110-1AEC-44B9-ADBB-590DC8754149}" type="pres">
      <dgm:prSet presAssocID="{A0A596CC-1EE0-41A0-A0FE-3439B8E8D7F0}" presName="imgShp" presStyleLbl="fgImgPlace1" presStyleIdx="0" presStyleCnt="3"/>
      <dgm:spPr/>
    </dgm:pt>
    <dgm:pt modelId="{1815EEEB-5320-470A-A8CB-6AC051085C30}" type="pres">
      <dgm:prSet presAssocID="{A0A596CC-1EE0-41A0-A0FE-3439B8E8D7F0}" presName="txShp" presStyleLbl="node1" presStyleIdx="0" presStyleCnt="3">
        <dgm:presLayoutVars>
          <dgm:bulletEnabled val="1"/>
        </dgm:presLayoutVars>
      </dgm:prSet>
      <dgm:spPr/>
    </dgm:pt>
    <dgm:pt modelId="{A377B3DD-6C7F-4C2B-B9E5-4666DF5821B1}" type="pres">
      <dgm:prSet presAssocID="{BAC8A55D-C5F9-4605-88D3-0F7D1B35BD68}" presName="spacing" presStyleCnt="0"/>
      <dgm:spPr/>
    </dgm:pt>
    <dgm:pt modelId="{FC6632D2-C486-4F96-98B4-DA771E13F19F}" type="pres">
      <dgm:prSet presAssocID="{03E1119C-A7A1-4BAC-AA10-E701912F6F8A}" presName="composite" presStyleCnt="0"/>
      <dgm:spPr/>
    </dgm:pt>
    <dgm:pt modelId="{B7D23809-8AF2-425A-8FE6-1841590308CA}" type="pres">
      <dgm:prSet presAssocID="{03E1119C-A7A1-4BAC-AA10-E701912F6F8A}" presName="imgShp" presStyleLbl="fgImgPlace1" presStyleIdx="1" presStyleCnt="3"/>
      <dgm:spPr/>
    </dgm:pt>
    <dgm:pt modelId="{65FDDD30-930C-4300-B493-447553E39BCF}" type="pres">
      <dgm:prSet presAssocID="{03E1119C-A7A1-4BAC-AA10-E701912F6F8A}" presName="txShp" presStyleLbl="node1" presStyleIdx="1" presStyleCnt="3" custLinFactNeighborX="1095">
        <dgm:presLayoutVars>
          <dgm:bulletEnabled val="1"/>
        </dgm:presLayoutVars>
      </dgm:prSet>
      <dgm:spPr/>
    </dgm:pt>
    <dgm:pt modelId="{5ADB2884-F505-4F40-B8BB-9977BD7BF0BD}" type="pres">
      <dgm:prSet presAssocID="{190E6217-81DD-49CB-B0B4-FDB189CE326B}" presName="spacing" presStyleCnt="0"/>
      <dgm:spPr/>
    </dgm:pt>
    <dgm:pt modelId="{A67D576C-5897-4DFD-9EDD-C5048652B0A7}" type="pres">
      <dgm:prSet presAssocID="{D005EA8B-F223-4CCC-90E0-03D491C47B1C}" presName="composite" presStyleCnt="0"/>
      <dgm:spPr/>
    </dgm:pt>
    <dgm:pt modelId="{DFA4CC88-7ECA-4122-867B-9B8B80E971E5}" type="pres">
      <dgm:prSet presAssocID="{D005EA8B-F223-4CCC-90E0-03D491C47B1C}" presName="imgShp" presStyleLbl="fgImgPlace1" presStyleIdx="2" presStyleCnt="3"/>
      <dgm:spPr/>
    </dgm:pt>
    <dgm:pt modelId="{A56DAFED-E067-4FD7-A9AB-4B940A87CB39}" type="pres">
      <dgm:prSet presAssocID="{D005EA8B-F223-4CCC-90E0-03D491C47B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B9033721-2E92-4DFE-B301-CE600D4E2525}" type="presOf" srcId="{B86B052C-D5F8-433A-97B5-946AFCFE2652}" destId="{40D4A9B2-0A93-4C6C-8830-B21EAEBD4CB6}" srcOrd="0" destOrd="0" presId="urn:microsoft.com/office/officeart/2005/8/layout/vList3"/>
    <dgm:cxn modelId="{9F68F02B-C9B0-492E-8E72-D919D1F54C53}" srcId="{B86B052C-D5F8-433A-97B5-946AFCFE2652}" destId="{D005EA8B-F223-4CCC-90E0-03D491C47B1C}" srcOrd="2" destOrd="0" parTransId="{F24F492F-F2BF-49F4-9233-CE34238E6356}" sibTransId="{E4AE3BD4-A3C8-45B0-B803-2EB59CD26EF9}"/>
    <dgm:cxn modelId="{97C4B135-E8AA-40AC-AD07-872A1CFD324F}" type="presOf" srcId="{D005EA8B-F223-4CCC-90E0-03D491C47B1C}" destId="{A56DAFED-E067-4FD7-A9AB-4B940A87CB39}" srcOrd="0" destOrd="0" presId="urn:microsoft.com/office/officeart/2005/8/layout/vList3"/>
    <dgm:cxn modelId="{6A56473B-0226-4634-A575-1CF0B7B5355A}" srcId="{B86B052C-D5F8-433A-97B5-946AFCFE2652}" destId="{03E1119C-A7A1-4BAC-AA10-E701912F6F8A}" srcOrd="1" destOrd="0" parTransId="{9977503C-A5AD-4575-9DC0-846BA0CFBDAC}" sibTransId="{190E6217-81DD-49CB-B0B4-FDB189CE326B}"/>
    <dgm:cxn modelId="{28F2364C-F77B-45FE-8C9D-9D70F6091D9C}" srcId="{B86B052C-D5F8-433A-97B5-946AFCFE2652}" destId="{A0A596CC-1EE0-41A0-A0FE-3439B8E8D7F0}" srcOrd="0" destOrd="0" parTransId="{48EBB943-51B8-4109-9F09-397B96E3B31F}" sibTransId="{BAC8A55D-C5F9-4605-88D3-0F7D1B35BD68}"/>
    <dgm:cxn modelId="{A0BC8E75-7D8A-447B-9DBD-F7E38A06AF46}" type="presOf" srcId="{03E1119C-A7A1-4BAC-AA10-E701912F6F8A}" destId="{65FDDD30-930C-4300-B493-447553E39BCF}" srcOrd="0" destOrd="0" presId="urn:microsoft.com/office/officeart/2005/8/layout/vList3"/>
    <dgm:cxn modelId="{50B1C499-0E99-4775-9F77-942F2FA933CA}" type="presOf" srcId="{A0A596CC-1EE0-41A0-A0FE-3439B8E8D7F0}" destId="{1815EEEB-5320-470A-A8CB-6AC051085C30}" srcOrd="0" destOrd="0" presId="urn:microsoft.com/office/officeart/2005/8/layout/vList3"/>
    <dgm:cxn modelId="{8BC6FBA8-0DDE-4388-95B0-5BD5818EDC6D}" type="presParOf" srcId="{40D4A9B2-0A93-4C6C-8830-B21EAEBD4CB6}" destId="{57670D0F-51B5-4CC3-9947-D0E24F8E81A4}" srcOrd="0" destOrd="0" presId="urn:microsoft.com/office/officeart/2005/8/layout/vList3"/>
    <dgm:cxn modelId="{98895396-22BB-4C96-97BB-F93D43A4A633}" type="presParOf" srcId="{57670D0F-51B5-4CC3-9947-D0E24F8E81A4}" destId="{2EE46110-1AEC-44B9-ADBB-590DC8754149}" srcOrd="0" destOrd="0" presId="urn:microsoft.com/office/officeart/2005/8/layout/vList3"/>
    <dgm:cxn modelId="{1BF9B2FF-1E6F-4BDE-97B3-C4CBF496C93D}" type="presParOf" srcId="{57670D0F-51B5-4CC3-9947-D0E24F8E81A4}" destId="{1815EEEB-5320-470A-A8CB-6AC051085C30}" srcOrd="1" destOrd="0" presId="urn:microsoft.com/office/officeart/2005/8/layout/vList3"/>
    <dgm:cxn modelId="{F11F1A81-EB2F-4943-93D9-9E9E46163729}" type="presParOf" srcId="{40D4A9B2-0A93-4C6C-8830-B21EAEBD4CB6}" destId="{A377B3DD-6C7F-4C2B-B9E5-4666DF5821B1}" srcOrd="1" destOrd="0" presId="urn:microsoft.com/office/officeart/2005/8/layout/vList3"/>
    <dgm:cxn modelId="{564227A2-DAAA-42D1-8B89-677AF83A3006}" type="presParOf" srcId="{40D4A9B2-0A93-4C6C-8830-B21EAEBD4CB6}" destId="{FC6632D2-C486-4F96-98B4-DA771E13F19F}" srcOrd="2" destOrd="0" presId="urn:microsoft.com/office/officeart/2005/8/layout/vList3"/>
    <dgm:cxn modelId="{8F209E60-EFA9-4506-A318-BB0B7E46A66B}" type="presParOf" srcId="{FC6632D2-C486-4F96-98B4-DA771E13F19F}" destId="{B7D23809-8AF2-425A-8FE6-1841590308CA}" srcOrd="0" destOrd="0" presId="urn:microsoft.com/office/officeart/2005/8/layout/vList3"/>
    <dgm:cxn modelId="{9E3E4879-48BD-44B4-BC78-B25F4DE5420C}" type="presParOf" srcId="{FC6632D2-C486-4F96-98B4-DA771E13F19F}" destId="{65FDDD30-930C-4300-B493-447553E39BCF}" srcOrd="1" destOrd="0" presId="urn:microsoft.com/office/officeart/2005/8/layout/vList3"/>
    <dgm:cxn modelId="{FC2BCF52-2CB1-4AB8-A4B1-48FED0470FD0}" type="presParOf" srcId="{40D4A9B2-0A93-4C6C-8830-B21EAEBD4CB6}" destId="{5ADB2884-F505-4F40-B8BB-9977BD7BF0BD}" srcOrd="3" destOrd="0" presId="urn:microsoft.com/office/officeart/2005/8/layout/vList3"/>
    <dgm:cxn modelId="{34E08A2F-68C5-4B64-9306-B924C896E40F}" type="presParOf" srcId="{40D4A9B2-0A93-4C6C-8830-B21EAEBD4CB6}" destId="{A67D576C-5897-4DFD-9EDD-C5048652B0A7}" srcOrd="4" destOrd="0" presId="urn:microsoft.com/office/officeart/2005/8/layout/vList3"/>
    <dgm:cxn modelId="{D13038D4-1BA6-4F5B-984B-509242C1F69E}" type="presParOf" srcId="{A67D576C-5897-4DFD-9EDD-C5048652B0A7}" destId="{DFA4CC88-7ECA-4122-867B-9B8B80E971E5}" srcOrd="0" destOrd="0" presId="urn:microsoft.com/office/officeart/2005/8/layout/vList3"/>
    <dgm:cxn modelId="{2532B58D-B9C9-48C0-BFCB-74BE64458F8E}" type="presParOf" srcId="{A67D576C-5897-4DFD-9EDD-C5048652B0A7}" destId="{A56DAFED-E067-4FD7-A9AB-4B940A87CB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B052C-D5F8-433A-97B5-946AFCFE26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031D957-051F-4002-A90C-9426B7976EF7}">
      <dgm:prSet phldrT="[Текст]"/>
      <dgm:spPr/>
      <dgm:t>
        <a:bodyPr/>
        <a:lstStyle/>
        <a:p>
          <a:r>
            <a:rPr lang="ru-RU" dirty="0"/>
            <a:t>использовать информацию из текста для решения практической задачи с привлечением фоновых знаний)(14%)</a:t>
          </a:r>
        </a:p>
      </dgm:t>
    </dgm:pt>
    <dgm:pt modelId="{AED8AA16-8B75-4619-B2A8-89E9D7B65129}" type="parTrans" cxnId="{F2B85870-D695-48CF-AC05-62E4D6DCF4BD}">
      <dgm:prSet/>
      <dgm:spPr/>
      <dgm:t>
        <a:bodyPr/>
        <a:lstStyle/>
        <a:p>
          <a:endParaRPr lang="ru-RU"/>
        </a:p>
      </dgm:t>
    </dgm:pt>
    <dgm:pt modelId="{18A284E6-4E45-42F8-9F98-37A6AC8755F3}" type="sibTrans" cxnId="{F2B85870-D695-48CF-AC05-62E4D6DCF4BD}">
      <dgm:prSet/>
      <dgm:spPr/>
      <dgm:t>
        <a:bodyPr/>
        <a:lstStyle/>
        <a:p>
          <a:endParaRPr lang="ru-RU"/>
        </a:p>
      </dgm:t>
    </dgm:pt>
    <dgm:pt modelId="{2A40C663-69FD-4D34-A11D-FBC85A2D51A3}">
      <dgm:prSet phldrT="[Текст]"/>
      <dgm:spPr/>
      <dgm:t>
        <a:bodyPr/>
        <a:lstStyle/>
        <a:p>
          <a:r>
            <a:rPr lang="ru-RU" dirty="0"/>
            <a:t>понимать смысловую структуру текста (определять тему, главную мысль/идею)(3%)</a:t>
          </a:r>
        </a:p>
      </dgm:t>
    </dgm:pt>
    <dgm:pt modelId="{888CC84E-BCBA-4193-8225-57DF6E180B5C}" type="parTrans" cxnId="{1BF30950-F40E-4266-9C15-285B1F4117B4}">
      <dgm:prSet/>
      <dgm:spPr/>
      <dgm:t>
        <a:bodyPr/>
        <a:lstStyle/>
        <a:p>
          <a:endParaRPr lang="ru-RU"/>
        </a:p>
      </dgm:t>
    </dgm:pt>
    <dgm:pt modelId="{1107C2FD-CE02-4C69-BE81-72AB8F056A06}" type="sibTrans" cxnId="{1BF30950-F40E-4266-9C15-285B1F4117B4}">
      <dgm:prSet/>
      <dgm:spPr/>
      <dgm:t>
        <a:bodyPr/>
        <a:lstStyle/>
        <a:p>
          <a:endParaRPr lang="ru-RU"/>
        </a:p>
      </dgm:t>
    </dgm:pt>
    <dgm:pt modelId="{D07B698B-AD21-425D-B479-86CAA05E29AA}">
      <dgm:prSet/>
      <dgm:spPr/>
      <dgm:t>
        <a:bodyPr/>
        <a:lstStyle/>
        <a:p>
          <a:r>
            <a:rPr lang="ru-RU" dirty="0"/>
            <a:t>устанавливать взаимосвязи между элементами/частями текста или текстов (23%)</a:t>
          </a:r>
        </a:p>
      </dgm:t>
    </dgm:pt>
    <dgm:pt modelId="{A7615773-F818-44BC-A99B-F107B76B73E1}" type="parTrans" cxnId="{74CE636A-ED54-404A-ACFB-635A56B58817}">
      <dgm:prSet/>
      <dgm:spPr/>
      <dgm:t>
        <a:bodyPr/>
        <a:lstStyle/>
        <a:p>
          <a:endParaRPr lang="ru-RU"/>
        </a:p>
      </dgm:t>
    </dgm:pt>
    <dgm:pt modelId="{44B0F814-8AD9-4DA3-855D-E0DBB4EE0993}" type="sibTrans" cxnId="{74CE636A-ED54-404A-ACFB-635A56B58817}">
      <dgm:prSet/>
      <dgm:spPr/>
      <dgm:t>
        <a:bodyPr/>
        <a:lstStyle/>
        <a:p>
          <a:endParaRPr lang="ru-RU"/>
        </a:p>
      </dgm:t>
    </dgm:pt>
    <dgm:pt modelId="{40D4A9B2-0A93-4C6C-8830-B21EAEBD4CB6}" type="pres">
      <dgm:prSet presAssocID="{B86B052C-D5F8-433A-97B5-946AFCFE2652}" presName="linearFlow" presStyleCnt="0">
        <dgm:presLayoutVars>
          <dgm:dir/>
          <dgm:resizeHandles val="exact"/>
        </dgm:presLayoutVars>
      </dgm:prSet>
      <dgm:spPr/>
    </dgm:pt>
    <dgm:pt modelId="{5A7662CB-49E8-42F7-A4FC-B9917D99586C}" type="pres">
      <dgm:prSet presAssocID="{8031D957-051F-4002-A90C-9426B7976EF7}" presName="composite" presStyleCnt="0"/>
      <dgm:spPr/>
    </dgm:pt>
    <dgm:pt modelId="{2625C0DE-6688-46EC-BB60-1378DDB25CCB}" type="pres">
      <dgm:prSet presAssocID="{8031D957-051F-4002-A90C-9426B7976EF7}" presName="imgShp" presStyleLbl="fgImgPlace1" presStyleIdx="0" presStyleCnt="3" custLinFactNeighborX="4236" custLinFactNeighborY="-256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000" r="-4000"/>
          </a:stretch>
        </a:blipFill>
      </dgm:spPr>
    </dgm:pt>
    <dgm:pt modelId="{7CD67C53-6286-4081-90D8-1EDFA21ECBCF}" type="pres">
      <dgm:prSet presAssocID="{8031D957-051F-4002-A90C-9426B7976EF7}" presName="txShp" presStyleLbl="node1" presStyleIdx="0" presStyleCnt="3" custLinFactNeighborX="1168" custLinFactNeighborY="-3775">
        <dgm:presLayoutVars>
          <dgm:bulletEnabled val="1"/>
        </dgm:presLayoutVars>
      </dgm:prSet>
      <dgm:spPr/>
    </dgm:pt>
    <dgm:pt modelId="{4BC62C83-3AE4-4541-A7A9-ED7130B1D4A5}" type="pres">
      <dgm:prSet presAssocID="{18A284E6-4E45-42F8-9F98-37A6AC8755F3}" presName="spacing" presStyleCnt="0"/>
      <dgm:spPr/>
    </dgm:pt>
    <dgm:pt modelId="{F4372502-B62A-4D7A-BAAC-F1530197E1A2}" type="pres">
      <dgm:prSet presAssocID="{2A40C663-69FD-4D34-A11D-FBC85A2D51A3}" presName="composite" presStyleCnt="0"/>
      <dgm:spPr/>
    </dgm:pt>
    <dgm:pt modelId="{5A7D56B6-1059-4D7B-BA30-4A1B009BD396}" type="pres">
      <dgm:prSet presAssocID="{2A40C663-69FD-4D34-A11D-FBC85A2D51A3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4000" r="-4000"/>
          </a:stretch>
        </a:blipFill>
      </dgm:spPr>
    </dgm:pt>
    <dgm:pt modelId="{3E63BD4B-65D2-4AFB-B232-352E20F72994}" type="pres">
      <dgm:prSet presAssocID="{2A40C663-69FD-4D34-A11D-FBC85A2D51A3}" presName="txShp" presStyleLbl="node1" presStyleIdx="1" presStyleCnt="3" custLinFactNeighborX="708" custLinFactNeighborY="-7416">
        <dgm:presLayoutVars>
          <dgm:bulletEnabled val="1"/>
        </dgm:presLayoutVars>
      </dgm:prSet>
      <dgm:spPr/>
    </dgm:pt>
    <dgm:pt modelId="{F5C0BC30-9411-4D92-B60A-ED3521D10A7B}" type="pres">
      <dgm:prSet presAssocID="{1107C2FD-CE02-4C69-BE81-72AB8F056A06}" presName="spacing" presStyleCnt="0"/>
      <dgm:spPr/>
    </dgm:pt>
    <dgm:pt modelId="{52D75B36-0B3F-4B9B-A7DE-21B8540D2EA3}" type="pres">
      <dgm:prSet presAssocID="{D07B698B-AD21-425D-B479-86CAA05E29AA}" presName="composite" presStyleCnt="0"/>
      <dgm:spPr/>
    </dgm:pt>
    <dgm:pt modelId="{B056A9E6-04EE-43EC-9C29-617AEB255B5B}" type="pres">
      <dgm:prSet presAssocID="{D07B698B-AD21-425D-B479-86CAA05E29AA}" presName="imgShp" presStyleLbl="fgImgPlace1" presStyleIdx="2" presStyleCnt="3"/>
      <dgm:spPr/>
    </dgm:pt>
    <dgm:pt modelId="{63220247-FA9C-4E86-BDBD-AF2A828480D9}" type="pres">
      <dgm:prSet presAssocID="{D07B698B-AD21-425D-B479-86CAA05E29AA}" presName="txShp" presStyleLbl="node1" presStyleIdx="2" presStyleCnt="3" custLinFactNeighborX="-657" custLinFactNeighborY="3328">
        <dgm:presLayoutVars>
          <dgm:bulletEnabled val="1"/>
        </dgm:presLayoutVars>
      </dgm:prSet>
      <dgm:spPr/>
    </dgm:pt>
  </dgm:ptLst>
  <dgm:cxnLst>
    <dgm:cxn modelId="{74CE636A-ED54-404A-ACFB-635A56B58817}" srcId="{B86B052C-D5F8-433A-97B5-946AFCFE2652}" destId="{D07B698B-AD21-425D-B479-86CAA05E29AA}" srcOrd="2" destOrd="0" parTransId="{A7615773-F818-44BC-A99B-F107B76B73E1}" sibTransId="{44B0F814-8AD9-4DA3-855D-E0DBB4EE0993}"/>
    <dgm:cxn modelId="{45F1166B-4C0D-400A-98FB-0694FA4082BA}" type="presOf" srcId="{D07B698B-AD21-425D-B479-86CAA05E29AA}" destId="{63220247-FA9C-4E86-BDBD-AF2A828480D9}" srcOrd="0" destOrd="0" presId="urn:microsoft.com/office/officeart/2005/8/layout/vList3"/>
    <dgm:cxn modelId="{1BF30950-F40E-4266-9C15-285B1F4117B4}" srcId="{B86B052C-D5F8-433A-97B5-946AFCFE2652}" destId="{2A40C663-69FD-4D34-A11D-FBC85A2D51A3}" srcOrd="1" destOrd="0" parTransId="{888CC84E-BCBA-4193-8225-57DF6E180B5C}" sibTransId="{1107C2FD-CE02-4C69-BE81-72AB8F056A06}"/>
    <dgm:cxn modelId="{F2B85870-D695-48CF-AC05-62E4D6DCF4BD}" srcId="{B86B052C-D5F8-433A-97B5-946AFCFE2652}" destId="{8031D957-051F-4002-A90C-9426B7976EF7}" srcOrd="0" destOrd="0" parTransId="{AED8AA16-8B75-4619-B2A8-89E9D7B65129}" sibTransId="{18A284E6-4E45-42F8-9F98-37A6AC8755F3}"/>
    <dgm:cxn modelId="{C7210881-173F-4109-BE10-E24407A4B8B8}" type="presOf" srcId="{2A40C663-69FD-4D34-A11D-FBC85A2D51A3}" destId="{3E63BD4B-65D2-4AFB-B232-352E20F72994}" srcOrd="0" destOrd="0" presId="urn:microsoft.com/office/officeart/2005/8/layout/vList3"/>
    <dgm:cxn modelId="{90FA22B9-19FB-48F3-AFDD-555D162E9548}" type="presOf" srcId="{B86B052C-D5F8-433A-97B5-946AFCFE2652}" destId="{40D4A9B2-0A93-4C6C-8830-B21EAEBD4CB6}" srcOrd="0" destOrd="0" presId="urn:microsoft.com/office/officeart/2005/8/layout/vList3"/>
    <dgm:cxn modelId="{0BFA70CD-A491-4FCD-8F40-8F126B099499}" type="presOf" srcId="{8031D957-051F-4002-A90C-9426B7976EF7}" destId="{7CD67C53-6286-4081-90D8-1EDFA21ECBCF}" srcOrd="0" destOrd="0" presId="urn:microsoft.com/office/officeart/2005/8/layout/vList3"/>
    <dgm:cxn modelId="{2CCBC064-32F9-4B9A-9BF1-E9E6BF697EA8}" type="presParOf" srcId="{40D4A9B2-0A93-4C6C-8830-B21EAEBD4CB6}" destId="{5A7662CB-49E8-42F7-A4FC-B9917D99586C}" srcOrd="0" destOrd="0" presId="urn:microsoft.com/office/officeart/2005/8/layout/vList3"/>
    <dgm:cxn modelId="{9BC4564A-CE76-4D36-A5EB-7FFACE3E9B7A}" type="presParOf" srcId="{5A7662CB-49E8-42F7-A4FC-B9917D99586C}" destId="{2625C0DE-6688-46EC-BB60-1378DDB25CCB}" srcOrd="0" destOrd="0" presId="urn:microsoft.com/office/officeart/2005/8/layout/vList3"/>
    <dgm:cxn modelId="{7BD6A4FC-1984-477B-8321-36F1424CB400}" type="presParOf" srcId="{5A7662CB-49E8-42F7-A4FC-B9917D99586C}" destId="{7CD67C53-6286-4081-90D8-1EDFA21ECBCF}" srcOrd="1" destOrd="0" presId="urn:microsoft.com/office/officeart/2005/8/layout/vList3"/>
    <dgm:cxn modelId="{3190F284-E6AA-4B1F-81E7-B68B0733C104}" type="presParOf" srcId="{40D4A9B2-0A93-4C6C-8830-B21EAEBD4CB6}" destId="{4BC62C83-3AE4-4541-A7A9-ED7130B1D4A5}" srcOrd="1" destOrd="0" presId="urn:microsoft.com/office/officeart/2005/8/layout/vList3"/>
    <dgm:cxn modelId="{12A09CCE-F4A8-4B69-A984-C63DB0F6CB34}" type="presParOf" srcId="{40D4A9B2-0A93-4C6C-8830-B21EAEBD4CB6}" destId="{F4372502-B62A-4D7A-BAAC-F1530197E1A2}" srcOrd="2" destOrd="0" presId="urn:microsoft.com/office/officeart/2005/8/layout/vList3"/>
    <dgm:cxn modelId="{395659C1-6743-4060-A61E-76CEA30182F3}" type="presParOf" srcId="{F4372502-B62A-4D7A-BAAC-F1530197E1A2}" destId="{5A7D56B6-1059-4D7B-BA30-4A1B009BD396}" srcOrd="0" destOrd="0" presId="urn:microsoft.com/office/officeart/2005/8/layout/vList3"/>
    <dgm:cxn modelId="{49E36F9E-DC21-40C0-84BF-E5DEA7193448}" type="presParOf" srcId="{F4372502-B62A-4D7A-BAAC-F1530197E1A2}" destId="{3E63BD4B-65D2-4AFB-B232-352E20F72994}" srcOrd="1" destOrd="0" presId="urn:microsoft.com/office/officeart/2005/8/layout/vList3"/>
    <dgm:cxn modelId="{F6D3A00C-4E24-433F-ACA6-82AD8EB82CCA}" type="presParOf" srcId="{40D4A9B2-0A93-4C6C-8830-B21EAEBD4CB6}" destId="{F5C0BC30-9411-4D92-B60A-ED3521D10A7B}" srcOrd="3" destOrd="0" presId="urn:microsoft.com/office/officeart/2005/8/layout/vList3"/>
    <dgm:cxn modelId="{DBBF2166-2FE1-40FE-B34B-6E41E037BECF}" type="presParOf" srcId="{40D4A9B2-0A93-4C6C-8830-B21EAEBD4CB6}" destId="{52D75B36-0B3F-4B9B-A7DE-21B8540D2EA3}" srcOrd="4" destOrd="0" presId="urn:microsoft.com/office/officeart/2005/8/layout/vList3"/>
    <dgm:cxn modelId="{704E3C22-4CA4-473F-8723-E097F1F89E39}" type="presParOf" srcId="{52D75B36-0B3F-4B9B-A7DE-21B8540D2EA3}" destId="{B056A9E6-04EE-43EC-9C29-617AEB255B5B}" srcOrd="0" destOrd="0" presId="urn:microsoft.com/office/officeart/2005/8/layout/vList3"/>
    <dgm:cxn modelId="{50C0ED32-3373-4992-97A2-E87D3FAF2E3B}" type="presParOf" srcId="{52D75B36-0B3F-4B9B-A7DE-21B8540D2EA3}" destId="{63220247-FA9C-4E86-BDBD-AF2A828480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5EEEB-5320-470A-A8CB-6AC051085C30}">
      <dsp:nvSpPr>
        <dsp:cNvPr id="0" name=""/>
        <dsp:cNvSpPr/>
      </dsp:nvSpPr>
      <dsp:spPr>
        <a:xfrm rot="10800000">
          <a:off x="2337635" y="585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находить и извлекать одну единицу информации (52/46%)</a:t>
          </a:r>
          <a:endParaRPr lang="ru-RU" sz="2800" kern="1200" dirty="0"/>
        </a:p>
      </dsp:txBody>
      <dsp:txXfrm rot="10800000">
        <a:off x="2690824" y="585"/>
        <a:ext cx="7525359" cy="1412755"/>
      </dsp:txXfrm>
    </dsp:sp>
    <dsp:sp modelId="{2EE46110-1AEC-44B9-ADBB-590DC8754149}">
      <dsp:nvSpPr>
        <dsp:cNvPr id="0" name=""/>
        <dsp:cNvSpPr/>
      </dsp:nvSpPr>
      <dsp:spPr>
        <a:xfrm>
          <a:off x="1631257" y="585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DDD30-930C-4300-B493-447553E39BCF}">
      <dsp:nvSpPr>
        <dsp:cNvPr id="0" name=""/>
        <dsp:cNvSpPr/>
      </dsp:nvSpPr>
      <dsp:spPr>
        <a:xfrm rot="10800000">
          <a:off x="2423905" y="1835058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различать факт и мнение(50/46%)</a:t>
          </a:r>
        </a:p>
      </dsp:txBody>
      <dsp:txXfrm rot="10800000">
        <a:off x="2777094" y="1835058"/>
        <a:ext cx="7525359" cy="1412755"/>
      </dsp:txXfrm>
    </dsp:sp>
    <dsp:sp modelId="{B7D23809-8AF2-425A-8FE6-1841590308CA}">
      <dsp:nvSpPr>
        <dsp:cNvPr id="0" name=""/>
        <dsp:cNvSpPr/>
      </dsp:nvSpPr>
      <dsp:spPr>
        <a:xfrm>
          <a:off x="1631257" y="1835058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AFED-E067-4FD7-A9AB-4B940A87CB39}">
      <dsp:nvSpPr>
        <dsp:cNvPr id="0" name=""/>
        <dsp:cNvSpPr/>
      </dsp:nvSpPr>
      <dsp:spPr>
        <a:xfrm rot="10800000">
          <a:off x="2337635" y="3669532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высказывать и обосновывать собственную точку зрения по вопросу, обсуждаемому в тексте (49/47%)</a:t>
          </a:r>
        </a:p>
      </dsp:txBody>
      <dsp:txXfrm rot="10800000">
        <a:off x="2690824" y="3669532"/>
        <a:ext cx="7525359" cy="1412755"/>
      </dsp:txXfrm>
    </dsp:sp>
    <dsp:sp modelId="{DFA4CC88-7ECA-4122-867B-9B8B80E971E5}">
      <dsp:nvSpPr>
        <dsp:cNvPr id="0" name=""/>
        <dsp:cNvSpPr/>
      </dsp:nvSpPr>
      <dsp:spPr>
        <a:xfrm>
          <a:off x="1631257" y="3669532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67C53-6286-4081-90D8-1EDFA21ECBCF}">
      <dsp:nvSpPr>
        <dsp:cNvPr id="0" name=""/>
        <dsp:cNvSpPr/>
      </dsp:nvSpPr>
      <dsp:spPr>
        <a:xfrm rot="10800000">
          <a:off x="2429656" y="0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находить и извлекать  несколько единиц информации, расположенных в одном фрагменте текста (8/7%)</a:t>
          </a:r>
        </a:p>
      </dsp:txBody>
      <dsp:txXfrm rot="10800000">
        <a:off x="2782845" y="0"/>
        <a:ext cx="7525359" cy="1412755"/>
      </dsp:txXfrm>
    </dsp:sp>
    <dsp:sp modelId="{2625C0DE-6688-46EC-BB60-1378DDB25CCB}">
      <dsp:nvSpPr>
        <dsp:cNvPr id="0" name=""/>
        <dsp:cNvSpPr/>
      </dsp:nvSpPr>
      <dsp:spPr>
        <a:xfrm>
          <a:off x="1691102" y="0"/>
          <a:ext cx="1412755" cy="14127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3BD4B-65D2-4AFB-B232-352E20F72994}">
      <dsp:nvSpPr>
        <dsp:cNvPr id="0" name=""/>
        <dsp:cNvSpPr/>
      </dsp:nvSpPr>
      <dsp:spPr>
        <a:xfrm rot="10800000">
          <a:off x="2393415" y="1730288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использовать информацию из текста для решения практической задачи с привлечением фоновых знаний (14/14% )</a:t>
          </a:r>
        </a:p>
      </dsp:txBody>
      <dsp:txXfrm rot="10800000">
        <a:off x="2746604" y="1730288"/>
        <a:ext cx="7525359" cy="1412755"/>
      </dsp:txXfrm>
    </dsp:sp>
    <dsp:sp modelId="{5A7D56B6-1059-4D7B-BA30-4A1B009BD396}">
      <dsp:nvSpPr>
        <dsp:cNvPr id="0" name=""/>
        <dsp:cNvSpPr/>
      </dsp:nvSpPr>
      <dsp:spPr>
        <a:xfrm>
          <a:off x="1631257" y="1835058"/>
          <a:ext cx="1412755" cy="14127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20247-FA9C-4E86-BDBD-AF2A828480D9}">
      <dsp:nvSpPr>
        <dsp:cNvPr id="0" name=""/>
        <dsp:cNvSpPr/>
      </dsp:nvSpPr>
      <dsp:spPr>
        <a:xfrm rot="10800000">
          <a:off x="2285873" y="3670117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делать выводы на основе интеграции информации из разных частей текста или разных текстов (13/12%)</a:t>
          </a:r>
        </a:p>
      </dsp:txBody>
      <dsp:txXfrm rot="10800000">
        <a:off x="2639062" y="3670117"/>
        <a:ext cx="7525359" cy="1412755"/>
      </dsp:txXfrm>
    </dsp:sp>
    <dsp:sp modelId="{B056A9E6-04EE-43EC-9C29-617AEB255B5B}">
      <dsp:nvSpPr>
        <dsp:cNvPr id="0" name=""/>
        <dsp:cNvSpPr/>
      </dsp:nvSpPr>
      <dsp:spPr>
        <a:xfrm>
          <a:off x="1631257" y="3669532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5EEEB-5320-470A-A8CB-6AC051085C30}">
      <dsp:nvSpPr>
        <dsp:cNvPr id="0" name=""/>
        <dsp:cNvSpPr/>
      </dsp:nvSpPr>
      <dsp:spPr>
        <a:xfrm rot="10800000">
          <a:off x="2337635" y="585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находить и извлекать несколько единиц информации, расположенных в разных фрагментах текста, обнаруживать противоречия, содержащиеся в одном или нескольких текстах (41%)</a:t>
          </a:r>
        </a:p>
      </dsp:txBody>
      <dsp:txXfrm rot="10800000">
        <a:off x="2690824" y="585"/>
        <a:ext cx="7525359" cy="1412755"/>
      </dsp:txXfrm>
    </dsp:sp>
    <dsp:sp modelId="{2EE46110-1AEC-44B9-ADBB-590DC8754149}">
      <dsp:nvSpPr>
        <dsp:cNvPr id="0" name=""/>
        <dsp:cNvSpPr/>
      </dsp:nvSpPr>
      <dsp:spPr>
        <a:xfrm>
          <a:off x="1631257" y="585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DDD30-930C-4300-B493-447553E39BCF}">
      <dsp:nvSpPr>
        <dsp:cNvPr id="0" name=""/>
        <dsp:cNvSpPr/>
      </dsp:nvSpPr>
      <dsp:spPr>
        <a:xfrm rot="10800000">
          <a:off x="2423905" y="1835058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делать выводы на основе интеграции информации из разных частей текста или разных текстов(45%)</a:t>
          </a:r>
        </a:p>
      </dsp:txBody>
      <dsp:txXfrm rot="10800000">
        <a:off x="2777094" y="1835058"/>
        <a:ext cx="7525359" cy="1412755"/>
      </dsp:txXfrm>
    </dsp:sp>
    <dsp:sp modelId="{B7D23809-8AF2-425A-8FE6-1841590308CA}">
      <dsp:nvSpPr>
        <dsp:cNvPr id="0" name=""/>
        <dsp:cNvSpPr/>
      </dsp:nvSpPr>
      <dsp:spPr>
        <a:xfrm>
          <a:off x="1631257" y="1835058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AFED-E067-4FD7-A9AB-4B940A87CB39}">
      <dsp:nvSpPr>
        <dsp:cNvPr id="0" name=""/>
        <dsp:cNvSpPr/>
      </dsp:nvSpPr>
      <dsp:spPr>
        <a:xfrm rot="10800000">
          <a:off x="2337635" y="3669532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понимать авторскую позицию по отношению к обсуждаемой проблеме.(46%)</a:t>
          </a:r>
        </a:p>
      </dsp:txBody>
      <dsp:txXfrm rot="10800000">
        <a:off x="2690824" y="3669532"/>
        <a:ext cx="7525359" cy="1412755"/>
      </dsp:txXfrm>
    </dsp:sp>
    <dsp:sp modelId="{DFA4CC88-7ECA-4122-867B-9B8B80E971E5}">
      <dsp:nvSpPr>
        <dsp:cNvPr id="0" name=""/>
        <dsp:cNvSpPr/>
      </dsp:nvSpPr>
      <dsp:spPr>
        <a:xfrm>
          <a:off x="1631257" y="3669532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67C53-6286-4081-90D8-1EDFA21ECBCF}">
      <dsp:nvSpPr>
        <dsp:cNvPr id="0" name=""/>
        <dsp:cNvSpPr/>
      </dsp:nvSpPr>
      <dsp:spPr>
        <a:xfrm rot="10800000">
          <a:off x="2429656" y="0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использовать информацию из текста для решения практической задачи с привлечением фоновых знаний)(14%)</a:t>
          </a:r>
        </a:p>
      </dsp:txBody>
      <dsp:txXfrm rot="10800000">
        <a:off x="2782845" y="0"/>
        <a:ext cx="7525359" cy="1412755"/>
      </dsp:txXfrm>
    </dsp:sp>
    <dsp:sp modelId="{2625C0DE-6688-46EC-BB60-1378DDB25CCB}">
      <dsp:nvSpPr>
        <dsp:cNvPr id="0" name=""/>
        <dsp:cNvSpPr/>
      </dsp:nvSpPr>
      <dsp:spPr>
        <a:xfrm>
          <a:off x="1691102" y="0"/>
          <a:ext cx="1412755" cy="14127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3BD4B-65D2-4AFB-B232-352E20F72994}">
      <dsp:nvSpPr>
        <dsp:cNvPr id="0" name=""/>
        <dsp:cNvSpPr/>
      </dsp:nvSpPr>
      <dsp:spPr>
        <a:xfrm rot="10800000">
          <a:off x="2393415" y="1730288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понимать смысловую структуру текста (определять тему, главную мысль/идею)(3%)</a:t>
          </a:r>
        </a:p>
      </dsp:txBody>
      <dsp:txXfrm rot="10800000">
        <a:off x="2746604" y="1730288"/>
        <a:ext cx="7525359" cy="1412755"/>
      </dsp:txXfrm>
    </dsp:sp>
    <dsp:sp modelId="{5A7D56B6-1059-4D7B-BA30-4A1B009BD396}">
      <dsp:nvSpPr>
        <dsp:cNvPr id="0" name=""/>
        <dsp:cNvSpPr/>
      </dsp:nvSpPr>
      <dsp:spPr>
        <a:xfrm>
          <a:off x="1631257" y="1835058"/>
          <a:ext cx="1412755" cy="14127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20247-FA9C-4E86-BDBD-AF2A828480D9}">
      <dsp:nvSpPr>
        <dsp:cNvPr id="0" name=""/>
        <dsp:cNvSpPr/>
      </dsp:nvSpPr>
      <dsp:spPr>
        <a:xfrm rot="10800000">
          <a:off x="2285873" y="3670117"/>
          <a:ext cx="7878548" cy="14127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98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устанавливать взаимосвязи между элементами/частями текста или текстов (23%)</a:t>
          </a:r>
        </a:p>
      </dsp:txBody>
      <dsp:txXfrm rot="10800000">
        <a:off x="2639062" y="3670117"/>
        <a:ext cx="7525359" cy="1412755"/>
      </dsp:txXfrm>
    </dsp:sp>
    <dsp:sp modelId="{B056A9E6-04EE-43EC-9C29-617AEB255B5B}">
      <dsp:nvSpPr>
        <dsp:cNvPr id="0" name=""/>
        <dsp:cNvSpPr/>
      </dsp:nvSpPr>
      <dsp:spPr>
        <a:xfrm>
          <a:off x="1631257" y="3669532"/>
          <a:ext cx="1412755" cy="1412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6FBCD-F303-4528-89EF-6310AD6BB1B3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C67D-3B64-4DD7-90D2-BC715D89B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C67D-3B64-4DD7-90D2-BC715D89B5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0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8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8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1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11DB-9E9F-4CEB-A8ED-48047741BA5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F935-4D9A-4AA4-92F9-EE47283EA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345629059_Problemy_cifrovogo_ctenia_v_sovremennom_obrazovatelnom_kontekst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ryabinina@instrao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938" y="2025040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Читательская грамотность школьников и учителей (анализ результатов)</a:t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53" y="4675649"/>
            <a:ext cx="5697415" cy="207766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i="1" dirty="0"/>
              <a:t>Рябинина Любовь Анатольевна, научный сотрудник Центра оценки качества образования Института стратегии развития образования</a:t>
            </a:r>
            <a:endParaRPr lang="en-US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9026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2338" y="113168"/>
            <a:ext cx="1182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Мониторинг формирования функциональной грамотности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5E85D-83D4-44C8-A87E-E2EF69AB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272" y="4519820"/>
            <a:ext cx="389568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Задание 8 (высокий уровень, различать факт и мнение) 50/46%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17" t="24854" r="18293" b="6553"/>
          <a:stretch/>
        </p:blipFill>
        <p:spPr>
          <a:xfrm>
            <a:off x="1682150" y="1785667"/>
            <a:ext cx="7936302" cy="47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71409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Задание10 (высокий уровень, делать выводы на основе интеграции информации из разных частей текста или разных текстов, 13/12%)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47" t="18690" r="19116" b="30103"/>
          <a:stretch/>
        </p:blipFill>
        <p:spPr>
          <a:xfrm>
            <a:off x="1199072" y="1590445"/>
            <a:ext cx="10196422" cy="45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4673"/>
            <a:ext cx="10241280" cy="5779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Задание 10 (высокий уровень)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931654"/>
          <a:ext cx="10240962" cy="536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286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Информация из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373"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Художественные промыслы – это сфера, где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никогда не вытеснит человека.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статья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«Наш промысел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роботы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точно не заменят, – говорит Антон Георгиев».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21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</a:pPr>
                      <a:r>
                        <a:rPr lang="ru-RU" sz="1600" dirty="0">
                          <a:solidFill>
                            <a:srgbClr val="2929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 </a:t>
                      </a:r>
                      <a:r>
                        <a:rPr lang="ru-RU" sz="1600" u="sng" dirty="0">
                          <a:solidFill>
                            <a:srgbClr val="2929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ремесла исчезают</a:t>
                      </a:r>
                      <a:r>
                        <a:rPr lang="ru-RU" sz="1600" dirty="0">
                          <a:solidFill>
                            <a:srgbClr val="2929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Оба</a:t>
                      </a:r>
                      <a:r>
                        <a:rPr lang="ru-RU" sz="1600" baseline="0" dirty="0"/>
                        <a:t> текста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u="sng" dirty="0"/>
                        <a:t>Из блога</a:t>
                      </a:r>
                      <a:r>
                        <a:rPr lang="ru-RU" sz="1400" dirty="0"/>
                        <a:t>: «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последние 30 лет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потеряла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200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уникальных художественных промыслов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4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статьи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 сейчас всем нужна быстрая и дешёвая одежда. Из-за этого вымирает ремесло».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929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 орнаменты не только красивы, но и наполнены смыслами.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статья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Мне кажется, вся красота ценностей и знаний заложена в традиционном костюме – орнаменты, узоры, их значение…»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9292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Художественным промыслам помогала выжить государственная поддержка.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«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каналов продаж (раньше работы регулярно покупали музеи и государство)</a:t>
                      </a:r>
                      <a:r>
                        <a:rPr lang="ru-RU" sz="1400" dirty="0"/>
                        <a:t>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70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E2B2-A58B-C53A-F87C-DDC1CD70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8507896" cy="966158"/>
          </a:xfrm>
        </p:spPr>
        <p:txBody>
          <a:bodyPr>
            <a:noAutofit/>
          </a:bodyPr>
          <a:lstStyle/>
          <a:p>
            <a:pPr algn="ctr"/>
            <a:br>
              <a:rPr lang="ru-RU" sz="2000" dirty="0"/>
            </a:br>
            <a:r>
              <a:rPr lang="ru-RU" sz="3200" b="1" dirty="0">
                <a:solidFill>
                  <a:srgbClr val="0070C0"/>
                </a:solidFill>
              </a:rPr>
              <a:t>Лучшие результаты по читательским умениям(«Модная история»)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8F3BC9B-CDD2-EA96-94B6-91B6D2301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361680"/>
              </p:ext>
            </p:extLst>
          </p:nvPr>
        </p:nvGraphicFramePr>
        <p:xfrm>
          <a:off x="-397564" y="1103242"/>
          <a:ext cx="11847442" cy="508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01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E2B2-A58B-C53A-F87C-DDC1CD70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8507896" cy="84124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Основные дефициты читательских умений («Модная история»)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8F3BC9B-CDD2-EA96-94B6-91B6D2301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067947"/>
              </p:ext>
            </p:extLst>
          </p:nvPr>
        </p:nvGraphicFramePr>
        <p:xfrm>
          <a:off x="-397564" y="1103242"/>
          <a:ext cx="11847442" cy="508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13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E016-9354-4204-9CC1-6B09A5CB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РЕЗУЛЬТАТЫ УЧЕНИКОВ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Вариант «Онлайн-образование»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7BC764-A7B5-42F6-9587-CE5DA67C1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702" y="5434214"/>
            <a:ext cx="6565961" cy="981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5613" y="3244334"/>
            <a:ext cx="53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текст (заметка, интервью, таблица)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Статистика выполнения заданий (вариант Онлайн-образование)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41590"/>
              </p:ext>
            </p:extLst>
          </p:nvPr>
        </p:nvGraphicFramePr>
        <p:xfrm>
          <a:off x="838200" y="1825625"/>
          <a:ext cx="10515600" cy="471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«Онлайн-образование» (№ задания)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 заданий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9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057" y="296114"/>
            <a:ext cx="10515600" cy="72180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Задание 2 (средний уровень, использовать информацию из текста для решения практической задачи с привлечением фоновых знаний, 3%)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12" t="21087" r="15616" b="9923"/>
          <a:stretch/>
        </p:blipFill>
        <p:spPr>
          <a:xfrm>
            <a:off x="1578633" y="1338150"/>
            <a:ext cx="8160589" cy="48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6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000" dirty="0"/>
            </a:br>
            <a:r>
              <a:rPr lang="ru-RU" sz="2700" b="1" dirty="0">
                <a:solidFill>
                  <a:srgbClr val="0070C0"/>
                </a:solidFill>
              </a:rPr>
              <a:t>Задание 10 (высокий уровень, понимать смысловую структуру текста (определять тему, главную мысль/идею), 14%)</a:t>
            </a:r>
            <a:br>
              <a:rPr lang="ru-RU" sz="2700" b="1" dirty="0">
                <a:solidFill>
                  <a:srgbClr val="0070C0"/>
                </a:solidFill>
              </a:rPr>
            </a:br>
            <a:endParaRPr lang="ru-RU" sz="27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33" t="19897" r="18070" b="6354"/>
          <a:stretch/>
        </p:blipFill>
        <p:spPr>
          <a:xfrm>
            <a:off x="1802921" y="1224951"/>
            <a:ext cx="8264106" cy="53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E2B2-A58B-C53A-F87C-DDC1CD70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8507896" cy="966158"/>
          </a:xfrm>
        </p:spPr>
        <p:txBody>
          <a:bodyPr>
            <a:noAutofit/>
          </a:bodyPr>
          <a:lstStyle/>
          <a:p>
            <a:pPr algn="ctr"/>
            <a:br>
              <a:rPr lang="ru-RU" sz="2000" dirty="0"/>
            </a:br>
            <a:r>
              <a:rPr lang="ru-RU" sz="3200" b="1" dirty="0">
                <a:solidFill>
                  <a:srgbClr val="0070C0"/>
                </a:solidFill>
              </a:rPr>
              <a:t>Лучшие результаты по читательским умениям(«Онлайн-образование»)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8F3BC9B-CDD2-EA96-94B6-91B6D2301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021384"/>
              </p:ext>
            </p:extLst>
          </p:nvPr>
        </p:nvGraphicFramePr>
        <p:xfrm>
          <a:off x="-397564" y="1103242"/>
          <a:ext cx="11847442" cy="508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30" y="67377"/>
            <a:ext cx="11492829" cy="137566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Структура диагностической работы для учащихся 8 класса (2023)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28862"/>
              </p:ext>
            </p:extLst>
          </p:nvPr>
        </p:nvGraphicFramePr>
        <p:xfrm>
          <a:off x="193041" y="1155103"/>
          <a:ext cx="10109199" cy="5635520"/>
        </p:xfrm>
        <a:graphic>
          <a:graphicData uri="http://schemas.openxmlformats.org/drawingml/2006/table">
            <a:tbl>
              <a:tblPr/>
              <a:tblGrid>
                <a:gridCol w="604726">
                  <a:extLst>
                    <a:ext uri="{9D8B030D-6E8A-4147-A177-3AD203B41FA5}">
                      <a16:colId xmlns:a16="http://schemas.microsoft.com/office/drawing/2014/main" val="2806814607"/>
                    </a:ext>
                  </a:extLst>
                </a:gridCol>
                <a:gridCol w="2727358">
                  <a:extLst>
                    <a:ext uri="{9D8B030D-6E8A-4147-A177-3AD203B41FA5}">
                      <a16:colId xmlns:a16="http://schemas.microsoft.com/office/drawing/2014/main" val="1004734948"/>
                    </a:ext>
                  </a:extLst>
                </a:gridCol>
                <a:gridCol w="2089611">
                  <a:extLst>
                    <a:ext uri="{9D8B030D-6E8A-4147-A177-3AD203B41FA5}">
                      <a16:colId xmlns:a16="http://schemas.microsoft.com/office/drawing/2014/main" val="2460729421"/>
                    </a:ext>
                  </a:extLst>
                </a:gridCol>
                <a:gridCol w="2089611">
                  <a:extLst>
                    <a:ext uri="{9D8B030D-6E8A-4147-A177-3AD203B41FA5}">
                      <a16:colId xmlns:a16="http://schemas.microsoft.com/office/drawing/2014/main" val="3212423796"/>
                    </a:ext>
                  </a:extLst>
                </a:gridCol>
                <a:gridCol w="2597893">
                  <a:extLst>
                    <a:ext uri="{9D8B030D-6E8A-4147-A177-3AD203B41FA5}">
                      <a16:colId xmlns:a16="http://schemas.microsoft.com/office/drawing/2014/main" val="2044339515"/>
                    </a:ext>
                  </a:extLst>
                </a:gridCol>
              </a:tblGrid>
              <a:tr h="2884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95583"/>
                  </a:ext>
                </a:extLst>
              </a:tr>
              <a:tr h="886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ГК2022: ДЕЯТЕЛЬНОСТЬ ЮНЕСКО И 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0237"/>
                  </a:ext>
                </a:extLst>
              </a:tr>
              <a:tr h="8758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ЕС2022: ЛЕТИМ НА МАРС+ В ТОЛЩЕ ВОДЫ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ФН2022: ЗА КАРТОЙ В БАНК + ПОКУПАЕМ ОНЛАЙН?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6783"/>
                  </a:ext>
                </a:extLst>
              </a:tr>
              <a:tr h="7107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МА2: РАСТЕНИЯ В ПАРКЕ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359"/>
                  </a:ext>
                </a:extLst>
              </a:tr>
              <a:tr h="90969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 ИНФОРМАЦИОННОЕ НЕРАВВЕНСТВО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БАБУШКИНО ВАРЕНЬЕ + ЧТОБЫ КУПИТЬ САМОКАТ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ЧТ2022: МОДНАЯ ИСТОРИЯ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7622"/>
                  </a:ext>
                </a:extLst>
              </a:tr>
              <a:tr h="8159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 ДЕНЬ ЗДОРОВЬЯ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МА2022: СКИДКИ В ИНТЕРНЕТ-МАГАЗИНЕ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ЕС: ЗАЧЕМ НАМ НУЖЕН КИСЛОРОД? +МОЖЕТ ЛИ ВОДА ТЕЧЬ ВВЕРХ?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04475"/>
                  </a:ext>
                </a:extLst>
              </a:tr>
              <a:tr h="1004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КМ2022:ДЕНЬ ИГРЫ И ИГРУШКИ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ЧТ2: ЭКОТУРИЗМ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574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491520-E0FB-4CB5-A231-BEA670D02DA0}"/>
              </a:ext>
            </a:extLst>
          </p:cNvPr>
          <p:cNvSpPr txBox="1"/>
          <p:nvPr/>
        </p:nvSpPr>
        <p:spPr>
          <a:xfrm>
            <a:off x="10485120" y="1155103"/>
            <a:ext cx="1612287" cy="2263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направлений: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вариантов: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 выполнения блока: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мин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 выполнения варианта</a:t>
            </a: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 мин (2 урока)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CA187-6522-4738-9774-277744EB6FEE}"/>
              </a:ext>
            </a:extLst>
          </p:cNvPr>
          <p:cNvSpPr txBox="1"/>
          <p:nvPr/>
        </p:nvSpPr>
        <p:spPr>
          <a:xfrm>
            <a:off x="10485120" y="3419057"/>
            <a:ext cx="1612287" cy="127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 блоков позволяет выстроить задания всех вариантов на одной шкале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B58C0-3273-4E3A-B08F-2FC2F3F75D36}"/>
              </a:ext>
            </a:extLst>
          </p:cNvPr>
          <p:cNvSpPr txBox="1"/>
          <p:nvPr/>
        </p:nvSpPr>
        <p:spPr>
          <a:xfrm>
            <a:off x="10485120" y="4837121"/>
            <a:ext cx="1513839" cy="206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Повтор блоков из 7 или 8 классов прошлых лет позволяет выстроить результаты  7  8 классов 2023 г на единой шкале</a:t>
            </a:r>
          </a:p>
        </p:txBody>
      </p:sp>
    </p:spTree>
    <p:extLst>
      <p:ext uri="{BB962C8B-B14F-4D97-AF65-F5344CB8AC3E}">
        <p14:creationId xmlns:p14="http://schemas.microsoft.com/office/powerpoint/2010/main" val="367509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E2B2-A58B-C53A-F87C-DDC1CD70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8507896" cy="8412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Основные дефициты читательских умений («Онлайн-образование»)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8F3BC9B-CDD2-EA96-94B6-91B6D2301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19686"/>
              </p:ext>
            </p:extLst>
          </p:nvPr>
        </p:nvGraphicFramePr>
        <p:xfrm>
          <a:off x="-397564" y="1103242"/>
          <a:ext cx="11847442" cy="508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99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DE016-9354-4204-9CC1-6B09A5CB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Результаты учеников и учителей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Вариант «Экотуризм»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7BC764-A7B5-42F6-9587-CE5DA67C1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702" y="5434214"/>
            <a:ext cx="6565961" cy="9815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5613" y="3244334"/>
            <a:ext cx="403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текст (листовка, блог)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0BF17-7443-B1B1-3908-08B3DB1E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Выборка учителей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B7832-DDC0-A85D-7269-E522A463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416 учителей математики и информатики;</a:t>
            </a:r>
          </a:p>
          <a:p>
            <a:r>
              <a:rPr lang="ru-RU" dirty="0"/>
              <a:t>363 учителя предметов естественно-научного цикла;</a:t>
            </a:r>
          </a:p>
          <a:p>
            <a:r>
              <a:rPr lang="ru-RU" dirty="0"/>
              <a:t>1606 учителей предметов социально-гуманитарного цикла.</a:t>
            </a:r>
          </a:p>
        </p:txBody>
      </p:sp>
    </p:spTree>
    <p:extLst>
      <p:ext uri="{BB962C8B-B14F-4D97-AF65-F5344CB8AC3E}">
        <p14:creationId xmlns:p14="http://schemas.microsoft.com/office/powerpoint/2010/main" val="229289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804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Диагностическая работа для учителей (2023)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60408" y="1774254"/>
          <a:ext cx="11271183" cy="4907026"/>
        </p:xfrm>
        <a:graphic>
          <a:graphicData uri="http://schemas.openxmlformats.org/drawingml/2006/table">
            <a:tbl>
              <a:tblPr/>
              <a:tblGrid>
                <a:gridCol w="1289786">
                  <a:extLst>
                    <a:ext uri="{9D8B030D-6E8A-4147-A177-3AD203B41FA5}">
                      <a16:colId xmlns:a16="http://schemas.microsoft.com/office/drawing/2014/main" val="2821850783"/>
                    </a:ext>
                  </a:extLst>
                </a:gridCol>
                <a:gridCol w="2707614">
                  <a:extLst>
                    <a:ext uri="{9D8B030D-6E8A-4147-A177-3AD203B41FA5}">
                      <a16:colId xmlns:a16="http://schemas.microsoft.com/office/drawing/2014/main" val="3459079348"/>
                    </a:ext>
                  </a:extLst>
                </a:gridCol>
                <a:gridCol w="2502352">
                  <a:extLst>
                    <a:ext uri="{9D8B030D-6E8A-4147-A177-3AD203B41FA5}">
                      <a16:colId xmlns:a16="http://schemas.microsoft.com/office/drawing/2014/main" val="1880463477"/>
                    </a:ext>
                  </a:extLst>
                </a:gridCol>
                <a:gridCol w="2406921">
                  <a:extLst>
                    <a:ext uri="{9D8B030D-6E8A-4147-A177-3AD203B41FA5}">
                      <a16:colId xmlns:a16="http://schemas.microsoft.com/office/drawing/2014/main" val="1416962631"/>
                    </a:ext>
                  </a:extLst>
                </a:gridCol>
                <a:gridCol w="2364510">
                  <a:extLst>
                    <a:ext uri="{9D8B030D-6E8A-4147-A177-3AD203B41FA5}">
                      <a16:colId xmlns:a16="http://schemas.microsoft.com/office/drawing/2014/main" val="4000445600"/>
                    </a:ext>
                  </a:extLst>
                </a:gridCol>
              </a:tblGrid>
              <a:tr h="449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609507"/>
                  </a:ext>
                </a:extLst>
              </a:tr>
              <a:tr h="1114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(учителя ест-научных предметов)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Естественно-научная грамотность</a:t>
                      </a:r>
                    </a:p>
                    <a:p>
                      <a:pPr algn="ctr" fontAlgn="b"/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Нельзя без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витаминов+С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горы на лыжах.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Читательская грамотность</a:t>
                      </a:r>
                    </a:p>
                    <a:p>
                      <a:pPr algn="ctr" fontAlgn="b"/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Педагогические кейсы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Анкетирование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35712"/>
                  </a:ext>
                </a:extLst>
              </a:tr>
              <a:tr h="1073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(учителя русского языка и литературы)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Читательская  грамотность</a:t>
                      </a:r>
                    </a:p>
                    <a:p>
                      <a:pPr algn="ctr" fontAlgn="b"/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Педагогические кейсы 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Глобальные компетенции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Информационное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неравенство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Анкетирование 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35976"/>
                  </a:ext>
                </a:extLst>
              </a:tr>
              <a:tr h="1335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(учителя математики)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Педагогические кейсы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Математическая грамотность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Рыбалка+сквер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Читательская грамотность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Анкетирование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87743"/>
                  </a:ext>
                </a:extLst>
              </a:tr>
              <a:tr h="670848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21686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AFE54A-B399-4095-0BDA-8C9E18192F0F}"/>
              </a:ext>
            </a:extLst>
          </p:cNvPr>
          <p:cNvSpPr/>
          <p:nvPr/>
        </p:nvSpPr>
        <p:spPr>
          <a:xfrm>
            <a:off x="6303630" y="469660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59%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7BC19E-739F-A979-C2B3-6ADD149F4C16}"/>
              </a:ext>
            </a:extLst>
          </p:cNvPr>
          <p:cNvSpPr/>
          <p:nvPr/>
        </p:nvSpPr>
        <p:spPr>
          <a:xfrm>
            <a:off x="8693574" y="469660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48%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7CA64E-3B90-4F54-062E-2F669ACAF500}"/>
              </a:ext>
            </a:extLst>
          </p:cNvPr>
          <p:cNvSpPr/>
          <p:nvPr/>
        </p:nvSpPr>
        <p:spPr>
          <a:xfrm>
            <a:off x="3793853" y="3467408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44%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0BA1D9-241B-2D11-0A9E-6D7A841CA59E}"/>
              </a:ext>
            </a:extLst>
          </p:cNvPr>
          <p:cNvSpPr/>
          <p:nvPr/>
        </p:nvSpPr>
        <p:spPr>
          <a:xfrm>
            <a:off x="8735245" y="3459518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928921-49BC-94B4-7811-831ADFEF5703}"/>
              </a:ext>
            </a:extLst>
          </p:cNvPr>
          <p:cNvSpPr/>
          <p:nvPr/>
        </p:nvSpPr>
        <p:spPr>
          <a:xfrm>
            <a:off x="3793853" y="2260791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59%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6FD165-70CD-8C16-E0E5-C4393179ECC9}"/>
              </a:ext>
            </a:extLst>
          </p:cNvPr>
          <p:cNvSpPr/>
          <p:nvPr/>
        </p:nvSpPr>
        <p:spPr>
          <a:xfrm>
            <a:off x="6339286" y="224301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392513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Результаты выполнения заданий учителями разных учебных предметов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279583"/>
              </p:ext>
            </p:extLst>
          </p:nvPr>
        </p:nvGraphicFramePr>
        <p:xfrm>
          <a:off x="838200" y="1449233"/>
          <a:ext cx="10515600" cy="519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№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Естественно-научный цикл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Социально-гуманитарный цикл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85,67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88,46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84,93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47,38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51,56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48,66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74,38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78,85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71,23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52,07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44,27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82,21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77,58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36,23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31,49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28,86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39,67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40,62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37,67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40,62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39,91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20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34,71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39,18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4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Результаты учеников и учителей (задания варианта «Экотуризм»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11621"/>
              </p:ext>
            </p:extLst>
          </p:nvPr>
        </p:nvGraphicFramePr>
        <p:xfrm>
          <a:off x="838200" y="1825625"/>
          <a:ext cx="10515600" cy="460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Экотуризм (№ задания)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(ученики)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(учителя)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Разница результатов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93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B0AEF-0E1F-6489-87CF-F2A5B6E0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Сравнение результатов педагогов и учащихся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259ADC-1376-F75A-0171-694BBB2F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690688"/>
            <a:ext cx="9918700" cy="51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Некоторые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Результаты педагогов разных учебных предметов по читательской грамотности практически не различаются (44,47, 48%).</a:t>
            </a:r>
          </a:p>
          <a:p>
            <a:pPr marL="514350" indent="-514350">
              <a:buAutoNum type="arabicPeriod"/>
            </a:pPr>
            <a:r>
              <a:rPr lang="ru-RU" dirty="0"/>
              <a:t>Результаты учеников и учителей по читательской грамотности различаются существенно: 9 из 11 заданий учителя выполнили лучше учеников (по отдельным заданиям разница от 16 до 44 пунктов); одно задание учителя и ученики выполнили одинаково, а ещё одно лучше выполнили ученики.</a:t>
            </a:r>
          </a:p>
          <a:p>
            <a:pPr marL="514350" indent="-514350">
              <a:buAutoNum type="arabicPeriod"/>
            </a:pPr>
            <a:r>
              <a:rPr lang="ru-RU" dirty="0"/>
              <a:t>«Проблемных» заданий у учеников больше, чем у учителей.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Лучшие результаты учеников и учителей по умениям: понимать значение слова или выражения на основе контекста (69 и 86% соответственно); предлагать интерпретацию нового явления, принадлежащего к тому же классу явлений, который обсуждается в тексте (в том числе с переносом из одной предметной области в другую) (59 и 75% соответственно); учителя показали высокий результат по умению понимать </a:t>
            </a:r>
            <a:r>
              <a:rPr lang="ru-RU" dirty="0" err="1"/>
              <a:t>фактологическую</a:t>
            </a:r>
            <a:r>
              <a:rPr lang="ru-RU" dirty="0"/>
              <a:t> информацию (сюжет, последовательность событий и т.п.) (81%), ученики с этим заданием справились хуже (37%).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93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Некоторые выводы (продолжение)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5. </a:t>
            </a:r>
            <a:r>
              <a:rPr lang="ru-RU" i="1" dirty="0"/>
              <a:t>Учителя показали невысокие результаты по 2 заданиям (6 и 10)</a:t>
            </a:r>
            <a:r>
              <a:rPr lang="ru-RU" dirty="0"/>
              <a:t>: умение устанавливать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 (23%); умение понимать авторскую позицию по отношению к обсуждаемой проблеме (1,28%).</a:t>
            </a:r>
          </a:p>
          <a:p>
            <a:pPr marL="0" indent="0" algn="just">
              <a:buNone/>
            </a:pPr>
            <a:r>
              <a:rPr lang="ru-RU" dirty="0"/>
              <a:t>6. </a:t>
            </a:r>
            <a:r>
              <a:rPr lang="ru-RU" i="1" dirty="0"/>
              <a:t>Ученики показали невысокие результаты по 4 заданиям (4, 6, 7, 10): умение </a:t>
            </a:r>
            <a:r>
              <a:rPr lang="ru-RU" dirty="0"/>
              <a:t>находить и извлекать одну единицу информации (19%); умение устанавливать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 (23%); умение различать факт и мнение (17%); умение понимать авторскую позицию по отношению к обсуждаемой проблеме (1,28%).</a:t>
            </a:r>
          </a:p>
          <a:p>
            <a:pPr marL="0" indent="0" algn="just">
              <a:buNone/>
            </a:pPr>
            <a:r>
              <a:rPr lang="ru-RU" dirty="0"/>
              <a:t>7. Высокие результаты ученики и учителя показывают при работе с единичным текстом, результаты значительно ниже, если задание предполагает работу с множественным текстом.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9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Задание 4 (средний уровень, 19% - ученики, 48% - учителя)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429381"/>
              </p:ext>
            </p:extLst>
          </p:nvPr>
        </p:nvGraphicFramePr>
        <p:xfrm>
          <a:off x="838200" y="1825625"/>
          <a:ext cx="10515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Фрагмент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 (11 заданий)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4 / 11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Воспользуйтесь текстом «Блога старого лесника», расположенным справа.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ответа на вопрос выделите в тексте нужный фрагмент.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Что, по мнению автора блога, должны сделать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развития экотуризма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заповедники?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предложение в тексте, расположенном справа.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Шаги людей, лошадей меняют структуру почвы, угнетают корни растений. Вода загрязняется бытовыми стоками… В итоге потоки туристов уходят в другие места, оставляя за собой повреждённую природу и разрушенную экономику. Ту­ризм раз­ру­ша­ет ту­ризм. Даже если он эко.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тому же, как отмечают специалисты, немногие россияне сегодня понимают, чем экотуризм отличается от обычного.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ещё нужны интересные маршруты, по которым люди пойдут со всеми </a:t>
                      </a:r>
                      <a:r>
                        <a:rPr lang="ru-RU" sz="180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экоограничениями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u="sng" dirty="0"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8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Варианты и количество участников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569828"/>
              </p:ext>
            </p:extLst>
          </p:nvPr>
        </p:nvGraphicFramePr>
        <p:xfrm>
          <a:off x="838200" y="1825625"/>
          <a:ext cx="10515600" cy="306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4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варианта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Ученики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Модная 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Экотуризм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2385</a:t>
                      </a:r>
                    </a:p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Онлайн-образование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30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Анализ ответов учеников (к заданию 4)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В задании указано, что надо выделить одно предложение, ученики выделяют 2-4 предложения, например:</a:t>
            </a:r>
          </a:p>
          <a:p>
            <a:r>
              <a:rPr lang="ru-RU" sz="1800" dirty="0"/>
              <a:t>«Но защитники природы уже бьют тревогу из-за высокой нагрузки, которую создаёт поток туристов на национальный парк «Куршская коса» и территорию Балтийской косы, которая не является особо охраняемой»</a:t>
            </a:r>
            <a:r>
              <a:rPr lang="ru-RU" dirty="0"/>
              <a:t>. </a:t>
            </a:r>
          </a:p>
          <a:p>
            <a:r>
              <a:rPr lang="ru-RU" sz="1800" dirty="0"/>
              <a:t>«Хотя закон запрещает приближаться к морю на автомобиле ближе чем на 500 метров, каждую неделю полицейские встречают на Балтийской косе гонщиков, которые норовят помыть в море машину и разрушают манёврами на внедорожниках дюнный вал – единственную преграду, защищающую лес от песка, который летит с берега».</a:t>
            </a:r>
          </a:p>
          <a:p>
            <a:r>
              <a:rPr lang="ru-RU" sz="1800" dirty="0"/>
              <a:t>«Для спасения косы одни предлагают закрыть косу для туристов, а другие – для начала посадить колючие кустарники там, где палатки туристов принесут вред». </a:t>
            </a:r>
          </a:p>
          <a:p>
            <a:pPr marL="0" indent="0">
              <a:buNone/>
            </a:pPr>
            <a:r>
              <a:rPr lang="ru-RU" sz="1800" i="1" dirty="0"/>
              <a:t>Ученики отвечают на другой вопрос: не что надо сделать для развития экотуризма заповедникам, а как защитить заповедники от туристов.</a:t>
            </a:r>
          </a:p>
        </p:txBody>
      </p:sp>
    </p:spTree>
    <p:extLst>
      <p:ext uri="{BB962C8B-B14F-4D97-AF65-F5344CB8AC3E}">
        <p14:creationId xmlns:p14="http://schemas.microsoft.com/office/powerpoint/2010/main" val="3371254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Задание 5, низкий уровень (ученики-37%, учителя 81%)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43142"/>
              </p:ext>
            </p:extLst>
          </p:nvPr>
        </p:nvGraphicFramePr>
        <p:xfrm>
          <a:off x="838200" y="1190445"/>
          <a:ext cx="10515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221">
                <a:tc>
                  <a:txBody>
                    <a:bodyPr/>
                    <a:lstStyle/>
                    <a:p>
                      <a:r>
                        <a:rPr lang="ru-RU" dirty="0"/>
                        <a:t>Задание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Фрагмент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Калининградской области интересные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экомаршруты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есть. Но защитники природы уже бьют тревогу из-за высокой нагрузки, которую создаёт поток туристов на национальный парк «Куршская коса» и территорию Балтийской косы, которая не является особо охраняемой. </a:t>
                      </a:r>
                      <a:r>
                        <a:rPr lang="ru-RU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не только мусор и лесные пожары, но и разрушение самой экосистемы. </a:t>
                      </a:r>
                      <a:endParaRPr lang="ru-RU" sz="1600" u="sng" dirty="0">
                        <a:effectLst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Хотя закон запрещает приближаться к морю на автомобиле ближе чем на 500 метров, каждую неделю полицейские встречают на Балтийской косе гонщиков, которые норовят помыть в море машину и разрушают манёврами на внедорожниках </a:t>
                      </a:r>
                      <a:r>
                        <a:rPr lang="ru-RU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дюнный вал – единственную преграду, защищающую лес от песка, который летит с берега. «Если песок спокойно переливается в лесные массивы, то постепенно песчаная подушка нарастает настолько, что дождевая влага не проникает до корней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– объясняют суть угрозы в Институте океанологии РАН.</a:t>
                      </a:r>
                      <a:endParaRPr lang="ru-RU" sz="1600" dirty="0">
                        <a:effectLst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113" t="21510" r="56627" b="40251"/>
          <a:stretch/>
        </p:blipFill>
        <p:spPr>
          <a:xfrm>
            <a:off x="983412" y="1633207"/>
            <a:ext cx="5051744" cy="43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59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113" t="18365" r="17924" b="12579"/>
          <a:stretch/>
        </p:blipFill>
        <p:spPr>
          <a:xfrm>
            <a:off x="439947" y="159618"/>
            <a:ext cx="10092906" cy="61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Экотуризм (задание 10, ответ)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83397"/>
              </p:ext>
            </p:extLst>
          </p:nvPr>
        </p:nvGraphicFramePr>
        <p:xfrm>
          <a:off x="838200" y="1825625"/>
          <a:ext cx="10515600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Листовка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Блог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Экотуризм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долгосрочной перспективе выгоден заповедникам.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Экотуризм в России недостаточно развит.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Балтийскую косу разрушают не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экотуристы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210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62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Анализ выполнения задания 10 (педагоги)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91376"/>
              </p:ext>
            </p:extLst>
          </p:nvPr>
        </p:nvGraphicFramePr>
        <p:xfrm>
          <a:off x="838200" y="1825625"/>
          <a:ext cx="10515600" cy="352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Выбирают оба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Выбирают только листовку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Выбирают только блог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Экотуризм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долгосрочной перспективе выгоден заповедникам.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15,14% (неправильный ответ)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(правильный ответ)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 (неправильный ответ)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Экотуризм в России недостаточно развит.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30,23% (правильный ответ)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31,58%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(неправильный ответ)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33,42%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(неправильный ответ)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Балтийскую косу разрушают не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экотуристы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(правильный ответ)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(неправильный ответ)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(неправильный ответ)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000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Информация в тексте для утверждений 1 и 2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74245"/>
              </p:ext>
            </p:extLst>
          </p:nvPr>
        </p:nvGraphicFramePr>
        <p:xfrm>
          <a:off x="838200" y="1259458"/>
          <a:ext cx="10515600" cy="510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Листовка (информация в тексте)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Блог (информация в тексте)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Экотуризм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долгосрочной перспективе выгоден заповедникам.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8755" algn="just" fontAlgn="base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«Кроме того, заповедники и национальные парки за счёт туристов получат дополнительные доходы на программы изучения и охраны живого мира».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Экотуризм в России недостаточно развит.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России </a:t>
                      </a:r>
                      <a:r>
                        <a:rPr lang="ru-RU" sz="16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 туризм начал развиваться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 недавно. В первую очередь его тормозили сложные и дорогие переезды по огромной стране. Да и без современных средств связи организовать такие путешествия было крайне сложно.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ещё нужны интересные маршруты, по которым люди пойдут со всеми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экоограничениями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427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Информация в тексте для утверждения 3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479815"/>
              </p:ext>
            </p:extLst>
          </p:nvPr>
        </p:nvGraphicFramePr>
        <p:xfrm>
          <a:off x="838200" y="1825625"/>
          <a:ext cx="10515600" cy="487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Листовка (информация в тексте)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Блог (информация в тексте)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Балтийскую косу разрушают 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экотуристы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8755" algn="just" fontAlgn="base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экотура предполагает экологический транспорт и пищу преимущественно из местных продуктов (экотуризм вообще ориентирован на поддержку местных производителей). Передвигаются экотуристы только по протоптанным тропам. Привалы устраиваются в специально отведённых местах. Мусор не выбрасывается, а собирается для переработки. Вода и другие ресурсы расходуются экономно. Кемпинги и отели строятся из естественных материалов и не нарушают экологии. Не покупаются товары, производство которых подвергает опасности окружающую среду.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Хотя закон запрещает приближаться к морю на автомобиле ближе чем на 500 метров, каждую неделю полицейские встречают на Балтийской косе гонщиков, которые норовят помыть в море машину и разрушают манёврами на внедорожниках дюнный вал – единственную преграду, защищающую лес от песка, который летит 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берега.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962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Трудности учеников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Ученики не могут соотнести содержание вопроса и содержание прочитанных текстов (придумывают, переформулируют исходный вопрос и отвечают на него), не следуют инструкции.</a:t>
            </a:r>
          </a:p>
          <a:p>
            <a:pPr marL="0" indent="0">
              <a:buNone/>
            </a:pPr>
            <a:r>
              <a:rPr lang="ru-RU" dirty="0"/>
              <a:t>2. Ученикам трудно при чтении составных (множественных) текстов сопоставлять, обобщать информацию из разных источников и интерпретировать её, </a:t>
            </a: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о</a:t>
            </a:r>
            <a:r>
              <a:rPr lang="ru-RU" dirty="0"/>
              <a:t>смысливать и оценивать содержание и форму текста.</a:t>
            </a:r>
          </a:p>
          <a:p>
            <a:pPr marL="0" indent="0">
              <a:buNone/>
            </a:pPr>
            <a:r>
              <a:rPr lang="ru-RU" dirty="0"/>
              <a:t>3. Они не видят в тексте опоры, которые позволяют различить факт и мнение</a:t>
            </a:r>
          </a:p>
          <a:p>
            <a:pPr marL="0" indent="0">
              <a:buNone/>
            </a:pPr>
            <a:r>
              <a:rPr lang="ru-RU" dirty="0"/>
              <a:t>4. Им трудно понимать </a:t>
            </a:r>
            <a:r>
              <a:rPr lang="ru-RU" dirty="0" err="1"/>
              <a:t>фактологическую</a:t>
            </a:r>
            <a:r>
              <a:rPr lang="ru-RU" dirty="0"/>
              <a:t> информацию (сюжет, последовательность событий и т.п.), понимать смысловую структуру текста (определять тему, главную мысль/идею).</a:t>
            </a:r>
          </a:p>
          <a:p>
            <a:pPr marL="0" indent="0">
              <a:buNone/>
            </a:pPr>
            <a:r>
              <a:rPr lang="ru-RU" dirty="0"/>
              <a:t>5. Ученики некорректно используют информацию из текста для решения практической задачи с привлечением фоновых знаний), не могут устанавливать взаимосвязи между элементами/частями текста или текстов. </a:t>
            </a:r>
          </a:p>
          <a:p>
            <a:pPr marL="0" indent="0">
              <a:buNone/>
            </a:pPr>
            <a:r>
              <a:rPr lang="ru-RU" dirty="0"/>
              <a:t>6. Им трудно находить и извлекать  несколько единиц информации, расположенных в одном или нескольких фрагментах текста, делать выводы на основе интеграции информации из разных частей текста или разных текстов.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46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Трудности учителей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Основная проблема – работа с множественным текстом. Учителям трудно при чтении составных (множественных) текстов сопоставлять, обобщать информацию из разных источников и интерпретировать её, </a:t>
            </a: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о</a:t>
            </a:r>
            <a:r>
              <a:rPr lang="ru-RU" dirty="0"/>
              <a:t>смысливать и оценивать содержание и форму текста.</a:t>
            </a:r>
          </a:p>
        </p:txBody>
      </p:sp>
    </p:spTree>
    <p:extLst>
      <p:ext uri="{BB962C8B-B14F-4D97-AF65-F5344CB8AC3E}">
        <p14:creationId xmlns:p14="http://schemas.microsoft.com/office/powerpoint/2010/main" val="601562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Выполнение заданий российскими учащимися в зависимости от типа текста 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(из аналитического отчёта по результатам международного исследования </a:t>
            </a:r>
            <a:r>
              <a:rPr lang="en-US" sz="2800" b="1" dirty="0">
                <a:solidFill>
                  <a:srgbClr val="0070C0"/>
                </a:solidFill>
              </a:rPr>
              <a:t>PISA-2018)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660" t="34114" r="40123" b="29429"/>
          <a:stretch/>
        </p:blipFill>
        <p:spPr bwMode="auto">
          <a:xfrm>
            <a:off x="1321277" y="2126128"/>
            <a:ext cx="9549445" cy="3750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54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39" y="-12934"/>
            <a:ext cx="11605846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Средний процент выполнения заданий учащимися   8 класса по каждому блоку варианта (2023, 2022)    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55959"/>
              </p:ext>
            </p:extLst>
          </p:nvPr>
        </p:nvGraphicFramePr>
        <p:xfrm>
          <a:off x="506131" y="1155103"/>
          <a:ext cx="10847669" cy="5491213"/>
        </p:xfrm>
        <a:graphic>
          <a:graphicData uri="http://schemas.openxmlformats.org/drawingml/2006/table">
            <a:tbl>
              <a:tblPr/>
              <a:tblGrid>
                <a:gridCol w="648901">
                  <a:extLst>
                    <a:ext uri="{9D8B030D-6E8A-4147-A177-3AD203B41FA5}">
                      <a16:colId xmlns:a16="http://schemas.microsoft.com/office/drawing/2014/main" val="2806814607"/>
                    </a:ext>
                  </a:extLst>
                </a:gridCol>
                <a:gridCol w="2926590">
                  <a:extLst>
                    <a:ext uri="{9D8B030D-6E8A-4147-A177-3AD203B41FA5}">
                      <a16:colId xmlns:a16="http://schemas.microsoft.com/office/drawing/2014/main" val="1004734948"/>
                    </a:ext>
                  </a:extLst>
                </a:gridCol>
                <a:gridCol w="2242255">
                  <a:extLst>
                    <a:ext uri="{9D8B030D-6E8A-4147-A177-3AD203B41FA5}">
                      <a16:colId xmlns:a16="http://schemas.microsoft.com/office/drawing/2014/main" val="2460729421"/>
                    </a:ext>
                  </a:extLst>
                </a:gridCol>
                <a:gridCol w="2242255">
                  <a:extLst>
                    <a:ext uri="{9D8B030D-6E8A-4147-A177-3AD203B41FA5}">
                      <a16:colId xmlns:a16="http://schemas.microsoft.com/office/drawing/2014/main" val="3212423796"/>
                    </a:ext>
                  </a:extLst>
                </a:gridCol>
                <a:gridCol w="2787668">
                  <a:extLst>
                    <a:ext uri="{9D8B030D-6E8A-4147-A177-3AD203B41FA5}">
                      <a16:colId xmlns:a16="http://schemas.microsoft.com/office/drawing/2014/main" val="2044339515"/>
                    </a:ext>
                  </a:extLst>
                </a:gridCol>
              </a:tblGrid>
              <a:tr h="2884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95583"/>
                  </a:ext>
                </a:extLst>
              </a:tr>
              <a:tr h="886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ГК2022: ДЕЯТЕЛЬНОСТЬ ЮНЕСКО И 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0237"/>
                  </a:ext>
                </a:extLst>
              </a:tr>
              <a:tr h="8758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ЕС2022: ЛЕТИМ НА МАРС+ В ТОЛЩЕ ВОДЫ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ФН2022: ЗА КАРТОЙ В БАНК + ПОКУПАЕМ ОНЛАЙН?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6783"/>
                  </a:ext>
                </a:extLst>
              </a:tr>
              <a:tr h="7107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МА2: РАСТЕНИЯ В ПАРКЕ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359"/>
                  </a:ext>
                </a:extLst>
              </a:tr>
              <a:tr h="90969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 ИНФОРМАЦИОННОЕ НЕРАВЕНСТВО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БАБУШКИНО ВАРЕНЬЕ + ЧТОБЫ КУПИТЬ САМОКАТ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ЧТ2022: МОДНАЯ ИСТОРИЯ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7622"/>
                  </a:ext>
                </a:extLst>
              </a:tr>
              <a:tr h="8159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 ДЕНЬ ЗДОРОВЬЯ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МА2022: СКИДКИ В ИНТЕРНЕТ-МАГАЗИНЕ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ЕС: ЗАЧЕМ НАМ НУЖЕН КИСЛОРОД? +МОЖЕТ ЛИ ВОДА ТЕЧЬ ВВЕРХ?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04475"/>
                  </a:ext>
                </a:extLst>
              </a:tr>
              <a:tr h="1004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КМ2022:ДЕНЬ ИГРЫ И ИГРУШКИ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ЧТ2: ЭКОТУРИЗМ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5748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0B1B36-9894-8DBB-5CB0-DE38FB0FF4F2}"/>
              </a:ext>
            </a:extLst>
          </p:cNvPr>
          <p:cNvSpPr/>
          <p:nvPr/>
        </p:nvSpPr>
        <p:spPr>
          <a:xfrm>
            <a:off x="3428670" y="145152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42%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9562F8-F66F-E2C1-F274-B96F837E2F64}"/>
              </a:ext>
            </a:extLst>
          </p:cNvPr>
          <p:cNvSpPr/>
          <p:nvPr/>
        </p:nvSpPr>
        <p:spPr>
          <a:xfrm>
            <a:off x="5687663" y="1457442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46%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E16781-A506-56DF-92DE-60D73DF478FD}"/>
              </a:ext>
            </a:extLst>
          </p:cNvPr>
          <p:cNvSpPr/>
          <p:nvPr/>
        </p:nvSpPr>
        <p:spPr>
          <a:xfrm>
            <a:off x="7893164" y="1457699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28%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FCD665-3349-085D-556F-07DAD472F2C5}"/>
              </a:ext>
            </a:extLst>
          </p:cNvPr>
          <p:cNvSpPr/>
          <p:nvPr/>
        </p:nvSpPr>
        <p:spPr>
          <a:xfrm>
            <a:off x="10695285" y="1457699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48%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769CEC-E9B0-8EA8-D1E1-4F2AA111B273}"/>
              </a:ext>
            </a:extLst>
          </p:cNvPr>
          <p:cNvSpPr/>
          <p:nvPr/>
        </p:nvSpPr>
        <p:spPr>
          <a:xfrm>
            <a:off x="3433108" y="232379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39%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3014E5-DCC8-0E2C-4D75-199E1CBC9D6D}"/>
              </a:ext>
            </a:extLst>
          </p:cNvPr>
          <p:cNvSpPr/>
          <p:nvPr/>
        </p:nvSpPr>
        <p:spPr>
          <a:xfrm>
            <a:off x="5687663" y="2329969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41%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C02D3C-7E9E-1748-ABF7-DA37EC7C105C}"/>
              </a:ext>
            </a:extLst>
          </p:cNvPr>
          <p:cNvSpPr/>
          <p:nvPr/>
        </p:nvSpPr>
        <p:spPr>
          <a:xfrm>
            <a:off x="5687663" y="284245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40%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2D9094-5BE1-DC01-DEF1-AF90E89CC60A}"/>
              </a:ext>
            </a:extLst>
          </p:cNvPr>
          <p:cNvSpPr/>
          <p:nvPr/>
        </p:nvSpPr>
        <p:spPr>
          <a:xfrm>
            <a:off x="7921828" y="233045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48%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5081E-8769-1587-F725-F66678B36E28}"/>
              </a:ext>
            </a:extLst>
          </p:cNvPr>
          <p:cNvSpPr/>
          <p:nvPr/>
        </p:nvSpPr>
        <p:spPr>
          <a:xfrm>
            <a:off x="10695285" y="2360263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5635BE-DC00-54EF-3E24-4E2C2B445F66}"/>
              </a:ext>
            </a:extLst>
          </p:cNvPr>
          <p:cNvSpPr/>
          <p:nvPr/>
        </p:nvSpPr>
        <p:spPr>
          <a:xfrm>
            <a:off x="3433108" y="3189944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56%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3B634D-C488-54CC-E896-5887C4523999}"/>
              </a:ext>
            </a:extLst>
          </p:cNvPr>
          <p:cNvSpPr/>
          <p:nvPr/>
        </p:nvSpPr>
        <p:spPr>
          <a:xfrm>
            <a:off x="5687663" y="320249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23%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44EE11-A7E7-1AF1-2D11-A74F4D53EAA3}"/>
              </a:ext>
            </a:extLst>
          </p:cNvPr>
          <p:cNvSpPr/>
          <p:nvPr/>
        </p:nvSpPr>
        <p:spPr>
          <a:xfrm>
            <a:off x="7921828" y="320249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2F530F-EE2E-8AA2-BB1E-92C6EBB037CD}"/>
              </a:ext>
            </a:extLst>
          </p:cNvPr>
          <p:cNvSpPr/>
          <p:nvPr/>
        </p:nvSpPr>
        <p:spPr>
          <a:xfrm>
            <a:off x="10686962" y="320915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06D96D-412E-DF69-557E-8A89C8542CF5}"/>
              </a:ext>
            </a:extLst>
          </p:cNvPr>
          <p:cNvSpPr/>
          <p:nvPr/>
        </p:nvSpPr>
        <p:spPr>
          <a:xfrm>
            <a:off x="3428670" y="3930517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FE0212-124D-EB7C-ED27-E1AACB47C39A}"/>
              </a:ext>
            </a:extLst>
          </p:cNvPr>
          <p:cNvSpPr/>
          <p:nvPr/>
        </p:nvSpPr>
        <p:spPr>
          <a:xfrm>
            <a:off x="5668952" y="392923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25%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EBEE201-09C0-7DB4-BF72-BE012FAE07E0}"/>
              </a:ext>
            </a:extLst>
          </p:cNvPr>
          <p:cNvSpPr/>
          <p:nvPr/>
        </p:nvSpPr>
        <p:spPr>
          <a:xfrm>
            <a:off x="7897547" y="392923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0E292C-B343-FE99-0BFF-C7E619FA75AE}"/>
              </a:ext>
            </a:extLst>
          </p:cNvPr>
          <p:cNvSpPr/>
          <p:nvPr/>
        </p:nvSpPr>
        <p:spPr>
          <a:xfrm>
            <a:off x="10705728" y="392923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27%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48B22FA-372F-F893-6D2A-CE83BA5D060B}"/>
              </a:ext>
            </a:extLst>
          </p:cNvPr>
          <p:cNvSpPr/>
          <p:nvPr/>
        </p:nvSpPr>
        <p:spPr>
          <a:xfrm>
            <a:off x="3428670" y="483169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29%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ECEE2C-717F-6D4A-8DAC-9B1D117DDB36}"/>
              </a:ext>
            </a:extLst>
          </p:cNvPr>
          <p:cNvSpPr/>
          <p:nvPr/>
        </p:nvSpPr>
        <p:spPr>
          <a:xfrm>
            <a:off x="5666254" y="4835024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772E51-D29F-97DB-FBCF-4A8CFBBE958A}"/>
              </a:ext>
            </a:extLst>
          </p:cNvPr>
          <p:cNvSpPr/>
          <p:nvPr/>
        </p:nvSpPr>
        <p:spPr>
          <a:xfrm>
            <a:off x="7914692" y="483169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39%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405C44-4847-A849-F232-07D2DDC7CFED}"/>
              </a:ext>
            </a:extLst>
          </p:cNvPr>
          <p:cNvSpPr/>
          <p:nvPr/>
        </p:nvSpPr>
        <p:spPr>
          <a:xfrm>
            <a:off x="7914692" y="5220281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D1B1E2E-9D9F-50C0-51C1-7CAB59E9EC65}"/>
              </a:ext>
            </a:extLst>
          </p:cNvPr>
          <p:cNvSpPr/>
          <p:nvPr/>
        </p:nvSpPr>
        <p:spPr>
          <a:xfrm>
            <a:off x="10695285" y="483169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27%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31FCDC-2BBB-C248-4ECE-036DF0C4A705}"/>
              </a:ext>
            </a:extLst>
          </p:cNvPr>
          <p:cNvSpPr/>
          <p:nvPr/>
        </p:nvSpPr>
        <p:spPr>
          <a:xfrm>
            <a:off x="10686962" y="4434345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ru-RU" dirty="0"/>
              <a:t>9%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FCA5133-CCEA-E131-54D5-C44EBC86699D}"/>
              </a:ext>
            </a:extLst>
          </p:cNvPr>
          <p:cNvSpPr/>
          <p:nvPr/>
        </p:nvSpPr>
        <p:spPr>
          <a:xfrm>
            <a:off x="3434848" y="563421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34%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2C38291-35D9-4C8A-476F-0A7A9BE02699}"/>
              </a:ext>
            </a:extLst>
          </p:cNvPr>
          <p:cNvSpPr/>
          <p:nvPr/>
        </p:nvSpPr>
        <p:spPr>
          <a:xfrm>
            <a:off x="5666254" y="5692792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B23E2E-AE21-B3C4-FF86-3C636D15EDBC}"/>
              </a:ext>
            </a:extLst>
          </p:cNvPr>
          <p:cNvSpPr/>
          <p:nvPr/>
        </p:nvSpPr>
        <p:spPr>
          <a:xfrm>
            <a:off x="5666254" y="6269545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E48EAE-2D22-80CA-EA32-3436915AD90D}"/>
              </a:ext>
            </a:extLst>
          </p:cNvPr>
          <p:cNvSpPr/>
          <p:nvPr/>
        </p:nvSpPr>
        <p:spPr>
          <a:xfrm>
            <a:off x="7921828" y="563421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47D16-2F03-04ED-CF15-6B9D1B0899BC}"/>
              </a:ext>
            </a:extLst>
          </p:cNvPr>
          <p:cNvSpPr/>
          <p:nvPr/>
        </p:nvSpPr>
        <p:spPr>
          <a:xfrm>
            <a:off x="10694217" y="563421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34%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901F1C7-8EB8-E719-3276-609D5C42FCEE}"/>
              </a:ext>
            </a:extLst>
          </p:cNvPr>
          <p:cNvSpPr/>
          <p:nvPr/>
        </p:nvSpPr>
        <p:spPr>
          <a:xfrm>
            <a:off x="7914692" y="2831637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45%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58F3393-5E71-8DFF-7858-A87C3D06A027}"/>
              </a:ext>
            </a:extLst>
          </p:cNvPr>
          <p:cNvSpPr/>
          <p:nvPr/>
        </p:nvSpPr>
        <p:spPr>
          <a:xfrm>
            <a:off x="5660858" y="1942724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3469895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alibri" pitchFamily="34" charset="0"/>
              </a:rPr>
              <a:t>Трудности школьников при чтении множественных текстов</a:t>
            </a:r>
            <a:br>
              <a:rPr lang="ru-RU" sz="3200" b="1" dirty="0">
                <a:solidFill>
                  <a:srgbClr val="0070C0"/>
                </a:solidFill>
                <a:latin typeface="Calibri" pitchFamily="34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/>
              <a:t>При чтении составных (множественных) текстов необходимо обобщать и интерпретировать информацию из нескольких отличающихся источников.</a:t>
            </a:r>
          </a:p>
          <a:p>
            <a:pPr marL="514350" indent="-514350" algn="just">
              <a:buFontTx/>
              <a:buAutoNum type="arabicParenR"/>
            </a:pPr>
            <a:r>
              <a:rPr lang="ru-RU" dirty="0"/>
              <a:t>Тексты из разных источников могут отличаться по формату, типу, объёму, в них может быть  представлена избыточная информация (больше, чем нужно для решения задачи), часто противоречивая, недостоверная или неполная. </a:t>
            </a:r>
          </a:p>
          <a:p>
            <a:pPr marL="514350" indent="-514350" algn="just">
              <a:buFontTx/>
              <a:buAutoNum type="arabicParenR"/>
            </a:pPr>
            <a:r>
              <a:rPr lang="ru-RU" dirty="0"/>
              <a:t>В множественный текст часто включены тексты «повседневности» (инструкция, объявление, чаты, форумы, страницы сайтов и проч.). В них  представлены проблемы, с которыми школьник может столкнуться в своей повседневной жизни: на уроке, в общении со сверстниками, при планировании поездок, покупке и возврате товара и т.п. Именно эти тексты в большей мере требуют умения критически оценивать информацию, определять её качество и надежность, обнаруживать и устранять противоречия. Но именно с такими текстами школьники редко встречаются на уроках, потому что работа в рамках предмета имеет свои ограничения и свой набор текстов.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678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700" b="1" dirty="0">
                <a:solidFill>
                  <a:srgbClr val="0070C0"/>
                </a:solidFill>
              </a:rPr>
            </a:br>
            <a:br>
              <a:rPr lang="ru-RU" sz="2700" b="1" dirty="0">
                <a:solidFill>
                  <a:srgbClr val="0070C0"/>
                </a:solidFill>
              </a:rPr>
            </a:b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Выполнение заданий российскими учащимися в зависимости от проверяемого читательского умения </a:t>
            </a:r>
            <a:br>
              <a:rPr lang="en-US" sz="27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(из аналитического отчёта по результатам международного исследования </a:t>
            </a:r>
            <a:r>
              <a:rPr lang="en-US" sz="2000" b="1" dirty="0">
                <a:solidFill>
                  <a:srgbClr val="0070C0"/>
                </a:solidFill>
              </a:rPr>
              <a:t>PISA-2018)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577" t="19180" r="37405" b="47584"/>
          <a:stretch/>
        </p:blipFill>
        <p:spPr bwMode="auto">
          <a:xfrm>
            <a:off x="1065154" y="2291800"/>
            <a:ext cx="10061692" cy="3418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962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Что делать? (Некоторые шаги к решению проблемы)</a:t>
            </a:r>
            <a:br>
              <a:rPr lang="ru-RU" b="1" dirty="0">
                <a:solidFill>
                  <a:srgbClr val="0070C0"/>
                </a:solidFill>
                <a:latin typeface="Calibri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04792" indent="-304792" algn="just">
              <a:buAutoNum type="arabicPeriod"/>
            </a:pPr>
            <a:r>
              <a:rPr lang="ru-RU" sz="2900" dirty="0"/>
              <a:t>Разрабатывать учебные материалы для разных учебных предметов на основе множественных текстов, которые включали бы наряду с выверенными научными текстами тексты с противоречивой, неполной, недостоверной информацией там, где это соответствует предметным задачам. </a:t>
            </a:r>
          </a:p>
          <a:p>
            <a:pPr marL="304792" indent="-304792" algn="just">
              <a:buAutoNum type="arabicPeriod"/>
            </a:pPr>
            <a:r>
              <a:rPr lang="ru-RU" sz="2900" dirty="0"/>
              <a:t>Организовать в школе для старшеклассников погружение «Как работать с разными источниками информации», в рамках которого можно </a:t>
            </a:r>
          </a:p>
          <a:p>
            <a:pPr marL="228594" indent="-228594" algn="just"/>
            <a:r>
              <a:rPr lang="ru-RU" sz="2900" dirty="0"/>
              <a:t>обсудить, что такое </a:t>
            </a:r>
            <a:r>
              <a:rPr lang="ru-RU" sz="2900" i="1" dirty="0"/>
              <a:t>нейтральный</a:t>
            </a:r>
            <a:r>
              <a:rPr lang="ru-RU" sz="2900" dirty="0"/>
              <a:t> (</a:t>
            </a:r>
            <a:r>
              <a:rPr lang="ru-RU" sz="2900" i="1" dirty="0"/>
              <a:t>объективный)</a:t>
            </a:r>
            <a:r>
              <a:rPr lang="ru-RU" sz="2900" dirty="0"/>
              <a:t> источник информации (многие школьники не понимают значения этого слова: предполагают, что это текст, в котором много фактов, цифр); </a:t>
            </a:r>
            <a:endParaRPr lang="en-US" sz="2900" dirty="0"/>
          </a:p>
          <a:p>
            <a:pPr marL="228594" indent="-228594" algn="just"/>
            <a:r>
              <a:rPr lang="ru-RU" sz="2900" dirty="0"/>
              <a:t>познакомить учеников со способами проверки информации;</a:t>
            </a:r>
          </a:p>
          <a:p>
            <a:pPr marL="228594" indent="-228594" algn="just"/>
            <a:r>
              <a:rPr lang="ru-RU" sz="2900" dirty="0"/>
              <a:t>обратиться к тем ресурсам, которые школьники используют чаще всего («Википедия», «ответы </a:t>
            </a:r>
            <a:r>
              <a:rPr lang="en-US" sz="2900" dirty="0"/>
              <a:t>M</a:t>
            </a:r>
            <a:r>
              <a:rPr lang="ru-RU" sz="2900" dirty="0"/>
              <a:t>ail.ru», bolshoyvopros.ru, сайты готовых домашних заданий и т.п.), проанализировать их с точки зрения достоверности, полноты информации;</a:t>
            </a:r>
          </a:p>
          <a:p>
            <a:pPr marL="228594" indent="-228594" algn="just"/>
            <a:r>
              <a:rPr lang="ru-RU" sz="2900" dirty="0"/>
              <a:t>ввести критерии надежности и объективности использованных информационных источников при оценивании докладов и рефератов. </a:t>
            </a:r>
          </a:p>
          <a:p>
            <a:pPr marL="0" indent="0" algn="just">
              <a:buNone/>
            </a:pPr>
            <a:r>
              <a:rPr lang="ru-RU" sz="2900" dirty="0"/>
              <a:t>3. На уроках при работе с текстами необходимо задавать вопросы, которые помогают понять, что в тексте «не так»</a:t>
            </a:r>
            <a:r>
              <a:rPr lang="en-US" sz="2900" dirty="0"/>
              <a:t>? </a:t>
            </a:r>
            <a:r>
              <a:rPr lang="ru-RU" sz="2900" dirty="0"/>
              <a:t>4. Во внеурочной работе использовать банк заданий по читательской грамотности, позволяющий формировать «трудные» умения, включающий блоки со специальными текстами, описывающими способы распознавания недостоверной, противоречивой информации («Не </a:t>
            </a:r>
            <a:r>
              <a:rPr lang="ru-RU" sz="2900" dirty="0" err="1"/>
              <a:t>фейк</a:t>
            </a:r>
            <a:r>
              <a:rPr lang="ru-RU" sz="2900" dirty="0"/>
              <a:t>», «Вот так история»). </a:t>
            </a:r>
          </a:p>
          <a:p>
            <a:pPr marL="0" indent="0" algn="just">
              <a:buNone/>
            </a:pPr>
            <a:r>
              <a:rPr lang="ru-RU" sz="2900" dirty="0"/>
              <a:t>5. На уроках и во внеурочной работе объективировать для учеников их понимание и их непонимание, работать с детскими ответами.</a:t>
            </a:r>
            <a:endParaRPr lang="en-US" sz="2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537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Вопросы, которые надо обсуждать при работе с текстами</a:t>
            </a:r>
            <a:br>
              <a:rPr lang="ru-RU" b="1" dirty="0">
                <a:solidFill>
                  <a:srgbClr val="0070C0"/>
                </a:solidFill>
                <a:latin typeface="Calibri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«Заслуживает ли доверия данный источник информации? Является ли он объективным, независимым?</a:t>
            </a:r>
          </a:p>
          <a:p>
            <a:r>
              <a:rPr lang="ru-RU" dirty="0"/>
              <a:t>Известен ли автор? Является ли он компетентным? </a:t>
            </a:r>
          </a:p>
          <a:p>
            <a:pPr lvl="0"/>
            <a:r>
              <a:rPr lang="ru-RU" dirty="0"/>
              <a:t>Как получена данная информация? </a:t>
            </a:r>
          </a:p>
          <a:p>
            <a:pPr lvl="0"/>
            <a:r>
              <a:rPr lang="ru-RU" dirty="0"/>
              <a:t>Нет ли противоречий и логических несвязностей в тексте? Как соотносятся между собой разные тексты? </a:t>
            </a:r>
          </a:p>
          <a:p>
            <a:pPr lvl="0"/>
            <a:r>
              <a:rPr lang="ru-RU" dirty="0"/>
              <a:t>Факт это или мнение?</a:t>
            </a:r>
          </a:p>
          <a:p>
            <a:pPr lvl="0"/>
            <a:r>
              <a:rPr lang="ru-RU" dirty="0"/>
              <a:t> Для чего в текст включен тот или иной элемент? (выражение, схема, примечание и т.д.) </a:t>
            </a:r>
          </a:p>
          <a:p>
            <a:pPr lvl="0"/>
            <a:r>
              <a:rPr lang="ru-RU" dirty="0"/>
              <a:t>Какой элемент пропущен, искажен в утверждении, определении и т.д.? </a:t>
            </a:r>
          </a:p>
          <a:p>
            <a:pPr lvl="0"/>
            <a:r>
              <a:rPr lang="ru-RU" dirty="0"/>
              <a:t>Как выстроена логика текста, чем один элемент отличается от других, добавляет к общему смыслу?</a:t>
            </a:r>
          </a:p>
          <a:p>
            <a:pPr lvl="0"/>
            <a:r>
              <a:rPr lang="ru-RU" i="1" dirty="0"/>
              <a:t>Ч</a:t>
            </a:r>
            <a:r>
              <a:rPr lang="ru-RU" dirty="0"/>
              <a:t>то нам известно об издании, где мы нашли тот или иной текст? </a:t>
            </a:r>
          </a:p>
          <a:p>
            <a:pPr lvl="0"/>
            <a:r>
              <a:rPr lang="ru-RU" dirty="0"/>
              <a:t>Когда текст написан? Отражает ли современное понимание вопроса?» </a:t>
            </a:r>
            <a:r>
              <a:rPr lang="en-US" dirty="0"/>
              <a:t>[</a:t>
            </a:r>
            <a:r>
              <a:rPr lang="ru-RU" dirty="0"/>
              <a:t>6</a:t>
            </a:r>
            <a:r>
              <a:rPr lang="en-US" dirty="0"/>
              <a:t>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118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Навигация по банку заданий по читательской грамоте к группе умений «Осмыслить и оценить содержание и форму текста»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1985"/>
            <a:ext cx="10515600" cy="474497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2900" dirty="0"/>
              <a:t>1. Оценивать содержание текста или его элементов (примеров, аргументов, иллюстраций и т.п.) относительно целей автора («Осознанное потребление»).</a:t>
            </a:r>
          </a:p>
          <a:p>
            <a:pPr marL="0" lvl="0" indent="0">
              <a:buNone/>
            </a:pPr>
            <a:r>
              <a:rPr lang="ru-RU" sz="2900" dirty="0"/>
              <a:t>2. Понимать коммуникативное намерение автора, назначение текста («Новости», «Комикс», «Справочное бюро»).</a:t>
            </a:r>
          </a:p>
          <a:p>
            <a:pPr marL="0" indent="0">
              <a:buNone/>
            </a:pPr>
            <a:r>
              <a:rPr lang="ru-RU" sz="2900" dirty="0"/>
              <a:t>3. Оценивать форму текста (структуру, стиль и т.д.), целесообразность использованных автором приемов («Баобабы»)</a:t>
            </a:r>
          </a:p>
          <a:p>
            <a:pPr marL="0" lvl="0" indent="0">
              <a:buNone/>
            </a:pPr>
            <a:r>
              <a:rPr lang="ru-RU" sz="2900" dirty="0"/>
              <a:t>4. Понимать назначение структурной единицы текста, использованного автором приёма («Битва за норму», «Дом смотрителя», «Сгущёнка», «Осознанное потребление», «Последняя рубашка», «Походы», «Язык и культура»).</a:t>
            </a:r>
          </a:p>
          <a:p>
            <a:pPr marL="0" lvl="0" indent="0">
              <a:buNone/>
            </a:pPr>
            <a:r>
              <a:rPr lang="ru-RU" sz="2900" dirty="0"/>
              <a:t>5. Оценивать полноту, достоверность информации («Сигналы», «Не </a:t>
            </a:r>
            <a:r>
              <a:rPr lang="ru-RU" sz="2900" dirty="0" err="1"/>
              <a:t>фейк</a:t>
            </a:r>
            <a:r>
              <a:rPr lang="ru-RU" sz="2900" dirty="0"/>
              <a:t>», «Вот так история»).</a:t>
            </a:r>
          </a:p>
          <a:p>
            <a:pPr marL="0" lvl="0" indent="0">
              <a:buNone/>
            </a:pPr>
            <a:r>
              <a:rPr lang="ru-RU" sz="2900" dirty="0"/>
              <a:t>6. Оценивать объективность, надёжность источника информации («Сигналы», «Книга из интернета», «Поющие пески»).</a:t>
            </a:r>
          </a:p>
          <a:p>
            <a:pPr marL="0" lvl="0" indent="0">
              <a:buNone/>
            </a:pPr>
            <a:r>
              <a:rPr lang="ru-RU" sz="2900" dirty="0"/>
              <a:t>7. Обнаруживать противоречия, содержащиеся в одном или нескольких текстах («Сигналы», «Дом смотрителя», «Осознанное потребление», «Последняя рубашка», «Походы»).</a:t>
            </a:r>
          </a:p>
          <a:p>
            <a:pPr marL="0" lvl="0" indent="0">
              <a:buNone/>
            </a:pPr>
            <a:r>
              <a:rPr lang="ru-RU" sz="2900" dirty="0"/>
              <a:t>8. Высказывать и обосновывать собственную точку зрения по вопросу, обсуждаемому в тексте («Осознанное потребление», «Последняя рубашка», «Жара»).</a:t>
            </a:r>
          </a:p>
          <a:p>
            <a:pPr marL="0" lvl="0" indent="0">
              <a:buNone/>
            </a:pPr>
            <a:r>
              <a:rPr lang="ru-RU" sz="2900" dirty="0"/>
              <a:t>9. Различать факт и мнение («Поющие пески»)</a:t>
            </a:r>
          </a:p>
          <a:p>
            <a:pPr marL="0" indent="0">
              <a:buNone/>
            </a:pPr>
            <a:r>
              <a:rPr lang="ru-RU" sz="2900" dirty="0"/>
              <a:t>10. Устанавливать взаимосвязи между элементами/частями текста или текстами («Эффект бабочки»)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200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Литература</a:t>
            </a:r>
            <a:br>
              <a:rPr lang="ru-RU" b="1" dirty="0">
                <a:solidFill>
                  <a:srgbClr val="0070C0"/>
                </a:solidFill>
                <a:latin typeface="Calibri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04792" indent="-304792" algn="just">
              <a:buFontTx/>
              <a:buAutoNum type="arabicPeriod"/>
            </a:pPr>
            <a:r>
              <a:rPr lang="ru-RU" dirty="0"/>
              <a:t>Аналитический отчет </a:t>
            </a:r>
            <a:r>
              <a:rPr lang="en-US" dirty="0"/>
              <a:t>PISA</a:t>
            </a:r>
            <a:r>
              <a:rPr lang="ru-RU" dirty="0"/>
              <a:t>-2018 </a:t>
            </a:r>
            <a:r>
              <a:rPr lang="ru-RU" u="sng" dirty="0">
                <a:hlinkClick r:id="rId2"/>
              </a:rPr>
              <a:t>www.centeroko.</a:t>
            </a:r>
            <a:r>
              <a:rPr lang="en-US" u="sng" dirty="0" err="1">
                <a:hlinkClick r:id="rId2"/>
              </a:rPr>
              <a:t>ru</a:t>
            </a:r>
            <a:r>
              <a:rPr lang="en-US" dirty="0"/>
              <a:t> </a:t>
            </a:r>
          </a:p>
          <a:p>
            <a:pPr marL="304792" indent="-304792" algn="just">
              <a:buFontTx/>
              <a:buAutoNum type="arabicPeriod"/>
            </a:pPr>
            <a:r>
              <a:rPr lang="ru-RU" dirty="0"/>
              <a:t>Банк заданий по читательской грамотности: </a:t>
            </a:r>
            <a:r>
              <a:rPr lang="ru-RU" u="sng" dirty="0">
                <a:hlinkClick r:id="rId3"/>
              </a:rPr>
              <a:t>http://skiv.instrao.ru/bank-zadaniy/</a:t>
            </a:r>
            <a:endParaRPr lang="ru-RU" dirty="0"/>
          </a:p>
          <a:p>
            <a:pPr marL="304792" indent="-304792" algn="just">
              <a:buAutoNum type="arabicPeriod"/>
            </a:pPr>
            <a:r>
              <a:rPr lang="ru-RU" dirty="0"/>
              <a:t>Мамченко А.А., Макаров М.И. Культура чтения в эпоху </a:t>
            </a:r>
            <a:r>
              <a:rPr lang="ru-RU" dirty="0" err="1"/>
              <a:t>постграмотности</a:t>
            </a:r>
            <a:r>
              <a:rPr lang="ru-RU" dirty="0"/>
              <a:t>: стратегии чтения и задачи общеобразовательной школы//Ценности и смыслы.2021. №4 (74). С.100 – 112.)</a:t>
            </a:r>
          </a:p>
          <a:p>
            <a:pPr marL="304792" indent="-304792" algn="just">
              <a:buFontTx/>
              <a:buAutoNum type="arabicPeriod"/>
            </a:pPr>
            <a:r>
              <a:rPr lang="ru-RU" dirty="0"/>
              <a:t>Лебедева М.Ю. Проблемы цифрового чтения в современном образовательном контексте </a:t>
            </a:r>
            <a:r>
              <a:rPr lang="en-US" dirty="0">
                <a:hlinkClick r:id="rId4"/>
              </a:rPr>
              <a:t>https://www.researchgate.net/publication/345629059_Problemy_cifrovogo_ctenia_v_sovremennom_obrazovatelnom_kontekste</a:t>
            </a:r>
            <a:endParaRPr lang="ru-RU" dirty="0"/>
          </a:p>
          <a:p>
            <a:pPr marL="304792" indent="-304792" algn="just">
              <a:buFontTx/>
              <a:buAutoNum type="arabicPeriod"/>
            </a:pPr>
            <a:r>
              <a:rPr lang="ru-RU" dirty="0"/>
              <a:t>Лебедева М.Ю. (2022) Стратегии работы с цифровым текстом для решения учебных читательских задач: исследование методом вербальных протоколов // Вопросы образования/</a:t>
            </a:r>
            <a:r>
              <a:rPr lang="ru-RU" dirty="0" err="1"/>
              <a:t>Educational</a:t>
            </a:r>
            <a:r>
              <a:rPr lang="ru-RU" dirty="0"/>
              <a:t> </a:t>
            </a:r>
            <a:r>
              <a:rPr lang="ru-RU" dirty="0" err="1"/>
              <a:t>Studies</a:t>
            </a:r>
            <a:r>
              <a:rPr lang="ru-RU" dirty="0"/>
              <a:t> </a:t>
            </a:r>
            <a:r>
              <a:rPr lang="ru-RU" dirty="0" err="1"/>
              <a:t>Moscow</a:t>
            </a:r>
            <a:r>
              <a:rPr lang="ru-RU" dirty="0"/>
              <a:t>. № 1. С. 244–270. https://doi.org/10.17323/1814-9545-2022-1-244-270) </a:t>
            </a:r>
            <a:endParaRPr lang="en-US" dirty="0"/>
          </a:p>
          <a:p>
            <a:pPr marL="304792" indent="-304792" algn="just">
              <a:buFontTx/>
              <a:buAutoNum type="arabicPeriod"/>
            </a:pPr>
            <a:r>
              <a:rPr lang="ru-RU" dirty="0"/>
              <a:t>Методические рекомендации по формированию функциональной грамотности обучающихся 5-9 классов с использованием открытого банка заданий на цифровой платформе</a:t>
            </a:r>
            <a:r>
              <a:rPr lang="ru-RU" u="sng" dirty="0">
                <a:hlinkClick r:id="rId3"/>
              </a:rPr>
              <a:t>http://skiv.instrao.ru/bank-zadaniy/</a:t>
            </a:r>
            <a:r>
              <a:rPr lang="ru-RU" dirty="0"/>
              <a:t> </a:t>
            </a:r>
          </a:p>
          <a:p>
            <a:pPr marL="304792" indent="-304792" algn="just">
              <a:buFontTx/>
              <a:buAutoNum type="arabicPeriod"/>
            </a:pPr>
            <a:r>
              <a:rPr lang="ru-RU" dirty="0" err="1"/>
              <a:t>Сметанникова</a:t>
            </a:r>
            <a:r>
              <a:rPr lang="ru-RU" dirty="0"/>
              <a:t> Н.Н. (2019) Обучение профессионально-специализированному чтению в свете теории инноваций // Мир науки. Педагогика и психология. № 1. https://mir-nauki.com/PDF/53PDMN119.pdf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05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249" y="548681"/>
            <a:ext cx="911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629920" y="2870301"/>
            <a:ext cx="6906240" cy="151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Рябинина Любовь Анатольевна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научный сотрудник Центра оценки качества образования Института стратегии развития образования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электронная почта – </a:t>
            </a:r>
            <a:r>
              <a:rPr lang="en-US" sz="2800" u="sng" dirty="0" err="1">
                <a:solidFill>
                  <a:schemeClr val="tx2">
                    <a:lumMod val="50000"/>
                  </a:schemeClr>
                </a:solidFill>
                <a:hlinkClick r:id="rId2"/>
              </a:rPr>
              <a:t>ryabinina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@</a:t>
            </a:r>
            <a:r>
              <a:rPr lang="en-US" sz="2800" u="sng" dirty="0" err="1">
                <a:solidFill>
                  <a:schemeClr val="tx2">
                    <a:lumMod val="50000"/>
                  </a:schemeClr>
                </a:solidFill>
                <a:hlinkClick r:id="rId2"/>
              </a:rPr>
              <a:t>instrao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hlinkClick r:id="rId2"/>
              </a:rPr>
              <a:t>.</a:t>
            </a:r>
            <a:r>
              <a:rPr lang="en-US" sz="2800" u="sng" dirty="0" err="1">
                <a:solidFill>
                  <a:schemeClr val="tx2">
                    <a:lumMod val="50000"/>
                  </a:schemeClr>
                </a:solidFill>
                <a:hlinkClick r:id="rId2"/>
              </a:rPr>
              <a:t>ru</a:t>
            </a:r>
            <a:r>
              <a:rPr lang="en-US" sz="28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2800" u="sng" dirty="0">
                <a:solidFill>
                  <a:schemeClr val="tx2">
                    <a:lumMod val="50000"/>
                  </a:schemeClr>
                </a:solidFill>
              </a:rPr>
              <a:t>centeroko@instrao.ru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http://instrao.ru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http://centeroko.ru</a:t>
            </a:r>
          </a:p>
          <a:p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95986" y="-151316"/>
            <a:ext cx="65" cy="30263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3" y="548681"/>
            <a:ext cx="6480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! ОТЧЕТ ИНСТИТУТА\Instr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2870302"/>
            <a:ext cx="2365714" cy="2934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3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Вариант «Модная история» 2022/2023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162577"/>
              </p:ext>
            </p:extLst>
          </p:nvPr>
        </p:nvGraphicFramePr>
        <p:xfrm>
          <a:off x="838200" y="1000661"/>
          <a:ext cx="10515600" cy="5029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задания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595">
                <a:tc>
                  <a:txBody>
                    <a:bodyPr/>
                    <a:lstStyle/>
                    <a:p>
                      <a:pPr marR="11506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8863640" y="2624084"/>
            <a:ext cx="379562" cy="172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833448" y="3028116"/>
            <a:ext cx="439947" cy="25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816196" y="3786998"/>
            <a:ext cx="534838" cy="22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833449" y="4572000"/>
            <a:ext cx="439947" cy="21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833448" y="5742373"/>
            <a:ext cx="439947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Задание 4 (низкий уровень, понимать буквальный смысл) 27/22%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670368"/>
              </p:ext>
            </p:extLst>
          </p:nvPr>
        </p:nvGraphicFramePr>
        <p:xfrm>
          <a:off x="838200" y="1825625"/>
          <a:ext cx="10515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4 / 11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Прочитайте статью «Два слова о вышивке», расположенную справа. Запишите свой ответ на вопрос.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тексте говорится: «чтобы в этой униформе человек мог обрести лицо». Что автор называет униформой?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Запишите свой ответ.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Дизайнер Мария Казакова украшает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спортивную одежду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массового производства орнаментами и километрами ручной вышивки, чтобы в этой униформе человек мог обрести лицо.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«Почему у нас вся страна ходит в джинсах и майках? – задаёт вопрос Мария и сама себе отвечает: – Тренды – очень сильная вещь, поэтому ты не всегда понимаешь, что тебе нравится другое. Мне кажется, вся красота ценностей и знаний заложена в традиционном костюме – орнаменты, узоры, их значение… А сейчас всем нужна быстрая и дешёвая одежда. Из-за этого вымирает ремесло».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8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Ответы учеников к заданию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Одежду</a:t>
            </a:r>
          </a:p>
          <a:p>
            <a:r>
              <a:rPr lang="ru-RU" dirty="0"/>
              <a:t>Повседневную одежду ( джинсы, футболки )</a:t>
            </a:r>
          </a:p>
          <a:p>
            <a:r>
              <a:rPr lang="ru-RU" dirty="0"/>
              <a:t>Одежду, которую человек носит с удовольствием.</a:t>
            </a:r>
          </a:p>
          <a:p>
            <a:r>
              <a:rPr lang="ru-RU" dirty="0"/>
              <a:t>Традиционные костюмы с орнаментами и узорами, вышитые человеческими руками.</a:t>
            </a:r>
          </a:p>
          <a:p>
            <a:r>
              <a:rPr lang="ru-RU" dirty="0"/>
              <a:t>Униформой автор называет </a:t>
            </a:r>
            <a:r>
              <a:rPr lang="ru-RU" dirty="0" err="1"/>
              <a:t>вышивку,которую</a:t>
            </a:r>
            <a:r>
              <a:rPr lang="ru-RU" dirty="0"/>
              <a:t> создают люди.</a:t>
            </a:r>
          </a:p>
          <a:p>
            <a:r>
              <a:rPr lang="ru-RU" dirty="0"/>
              <a:t>Автор называет униформой ,где спортивную одежду украшает орнаментами и километрами ручной вышивки.</a:t>
            </a:r>
          </a:p>
        </p:txBody>
      </p:sp>
    </p:spTree>
    <p:extLst>
      <p:ext uri="{BB962C8B-B14F-4D97-AF65-F5344CB8AC3E}">
        <p14:creationId xmlns:p14="http://schemas.microsoft.com/office/powerpoint/2010/main" val="249055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489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Задание 5 (низкий уровень, 8/7%)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40611"/>
            <a:ext cx="10241280" cy="4631005"/>
          </a:xfrm>
        </p:spPr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ru-RU" b="1" dirty="0"/>
              <a:t>Какие изделия фабрика «</a:t>
            </a:r>
            <a:r>
              <a:rPr lang="ru-RU" b="1" dirty="0" err="1"/>
              <a:t>Крестецкая</a:t>
            </a:r>
            <a:r>
              <a:rPr lang="ru-RU" b="1" dirty="0"/>
              <a:t> строчка» </a:t>
            </a:r>
            <a:r>
              <a:rPr lang="ru-RU" b="1" u="sng" dirty="0"/>
              <a:t>выпускала до 2015 года</a:t>
            </a:r>
            <a:r>
              <a:rPr lang="ru-RU" b="1" dirty="0"/>
              <a:t>?  </a:t>
            </a:r>
            <a:r>
              <a:rPr lang="ru-RU" i="1" dirty="0"/>
              <a:t>Отметьте </a:t>
            </a:r>
            <a:r>
              <a:rPr lang="ru-RU" b="1" i="1" dirty="0"/>
              <a:t>все</a:t>
            </a:r>
            <a:r>
              <a:rPr lang="ru-RU" i="1" dirty="0"/>
              <a:t> верные варианты ответа.</a:t>
            </a:r>
            <a:endParaRPr lang="ru-RU" dirty="0"/>
          </a:p>
          <a:p>
            <a:pPr marL="0" indent="0" fontAlgn="t">
              <a:buNone/>
            </a:pPr>
            <a:r>
              <a:rPr lang="ru-RU" dirty="0">
                <a:sym typeface="Wingdings" panose="05000000000000000000" pitchFamily="2" charset="2"/>
              </a:rPr>
              <a:t></a:t>
            </a:r>
            <a:r>
              <a:rPr lang="ru-RU" dirty="0"/>
              <a:t> кружева</a:t>
            </a:r>
          </a:p>
          <a:p>
            <a:pPr marL="0" indent="0" fontAlgn="t">
              <a:buNone/>
            </a:pPr>
            <a:r>
              <a:rPr lang="ru-RU" dirty="0">
                <a:sym typeface="Wingdings" panose="05000000000000000000" pitchFamily="2" charset="2"/>
              </a:rPr>
              <a:t></a:t>
            </a:r>
            <a:r>
              <a:rPr lang="ru-RU" dirty="0"/>
              <a:t> платья</a:t>
            </a:r>
          </a:p>
          <a:p>
            <a:pPr marL="0" indent="0" fontAlgn="t">
              <a:buNone/>
            </a:pPr>
            <a:r>
              <a:rPr lang="ru-RU" dirty="0">
                <a:sym typeface="Wingdings" panose="05000000000000000000" pitchFamily="2" charset="2"/>
              </a:rPr>
              <a:t></a:t>
            </a:r>
            <a:r>
              <a:rPr lang="ru-RU" dirty="0"/>
              <a:t> салфетки</a:t>
            </a:r>
          </a:p>
          <a:p>
            <a:pPr marL="0" indent="0" fontAlgn="t">
              <a:buNone/>
            </a:pPr>
            <a:r>
              <a:rPr lang="ru-RU" dirty="0">
                <a:sym typeface="Wingdings" panose="05000000000000000000" pitchFamily="2" charset="2"/>
              </a:rPr>
              <a:t></a:t>
            </a:r>
            <a:r>
              <a:rPr lang="ru-RU" dirty="0"/>
              <a:t> рубашки</a:t>
            </a:r>
          </a:p>
          <a:p>
            <a:pPr marL="0" indent="0">
              <a:buNone/>
            </a:pPr>
            <a:r>
              <a:rPr lang="ru-RU" dirty="0">
                <a:sym typeface="Wingdings" panose="05000000000000000000" pitchFamily="2" charset="2"/>
              </a:rPr>
              <a:t></a:t>
            </a:r>
            <a:r>
              <a:rPr lang="ru-RU" dirty="0"/>
              <a:t> скатерти</a:t>
            </a:r>
          </a:p>
          <a:p>
            <a:pPr marL="457200" indent="-457200">
              <a:buAutoNum type="arabicPlain"/>
            </a:pPr>
            <a:r>
              <a:rPr lang="ru-RU" dirty="0"/>
              <a:t>балл: выбраны ответы 3 (салфетки) и 5 (скатерти), другие ответы не выбраны.</a:t>
            </a:r>
          </a:p>
          <a:p>
            <a:pPr marL="0" indent="0">
              <a:buNone/>
            </a:pPr>
            <a:r>
              <a:rPr lang="ru-RU" dirty="0"/>
              <a:t>35% учеников выбрали ответ «кружева», ещё 18% учеников наряду с правильными двумя ответами выбрали и третий «кружева».</a:t>
            </a:r>
          </a:p>
          <a:p>
            <a:pPr marL="0" indent="0">
              <a:buNone/>
            </a:pPr>
            <a:r>
              <a:rPr lang="ru-RU" dirty="0"/>
              <a:t>«На фабрике «</a:t>
            </a:r>
            <a:r>
              <a:rPr lang="ru-RU" dirty="0" err="1"/>
              <a:t>Крестецкая</a:t>
            </a:r>
            <a:r>
              <a:rPr lang="ru-RU" dirty="0"/>
              <a:t> строчка» под Новгородом 150 лет создавали уникальные </a:t>
            </a:r>
            <a:r>
              <a:rPr lang="ru-RU" b="1" dirty="0"/>
              <a:t>вышивки, похожие на белое кружево</a:t>
            </a:r>
            <a:r>
              <a:rPr lang="ru-RU" dirty="0"/>
              <a:t>. В 2015 году на ней сталось восемь человек». </a:t>
            </a:r>
          </a:p>
          <a:p>
            <a:pPr marL="0" indent="0">
              <a:buNone/>
            </a:pPr>
            <a:r>
              <a:rPr lang="ru-RU" dirty="0"/>
              <a:t>«Чтобы вплести старинное кружево в реальность, на реконструированную фабрику вернули поток туристов, стали выпускать </a:t>
            </a:r>
            <a:r>
              <a:rPr lang="ru-RU" u="sng" dirty="0"/>
              <a:t>не только скатерти и салфетки</a:t>
            </a:r>
            <a:r>
              <a:rPr lang="ru-RU" dirty="0"/>
              <a:t>, но и дизайнерскую одежду».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88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Задание 6 (средний уровень, находить и извлекать информацию) 52/46%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62774"/>
              </p:ext>
            </p:extLst>
          </p:nvPr>
        </p:nvGraphicFramePr>
        <p:xfrm>
          <a:off x="838200" y="1825625"/>
          <a:ext cx="10515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6 / 11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ase"/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Воспользуйтесь текстом статьи «Два слова о вышивке», расположенным справа. Для ответа на вопрос выделите в тексте нужный фрагмент.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фабрика 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Крестецкая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строчка», которой нужны средства, не берёт заказы на вышивку золотом логотипов компаний? </a:t>
                      </a:r>
                    </a:p>
                    <a:p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в тексте 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предложение, в котором содержится ответ на вопрос.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этом фабрика отказывает даже крупным заказчикам, если им, например, захотелось вышить золотом логотип своей компании. «Это не к нам, - твёрдо заявляет Александра Георгиева.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главная задача – чтобы </a:t>
                      </a:r>
                      <a:r>
                        <a:rPr lang="ru-RU" sz="180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крестецкая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строчка, которая узнаваема уже 150 лет, такой и осталась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477081"/>
      </p:ext>
    </p:extLst>
  </p:cSld>
  <p:clrMapOvr>
    <a:masterClrMapping/>
  </p:clrMapOvr>
</p:sld>
</file>

<file path=ppt/theme/theme1.xml><?xml version="1.0" encoding="utf-8"?>
<a:theme xmlns:a="http://schemas.openxmlformats.org/drawingml/2006/main" name="В презентацию_Калинингра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презентацию_Калининград</Template>
  <TotalTime>26597</TotalTime>
  <Words>4338</Words>
  <Application>Microsoft Office PowerPoint</Application>
  <PresentationFormat>Широкоэкранный</PresentationFormat>
  <Paragraphs>568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В презентацию_Калининград</vt:lpstr>
      <vt:lpstr>Читательская грамотность школьников и учителей (анализ результатов) </vt:lpstr>
      <vt:lpstr>Структура диагностической работы для учащихся 8 класса (2023)</vt:lpstr>
      <vt:lpstr>Варианты и количество участников</vt:lpstr>
      <vt:lpstr>Средний процент выполнения заданий учащимися   8 класса по каждому блоку варианта (2023, 2022)      </vt:lpstr>
      <vt:lpstr>Вариант «Модная история» 2022/2023</vt:lpstr>
      <vt:lpstr>Задание 4 (низкий уровень, понимать буквальный смысл) 27/22%</vt:lpstr>
      <vt:lpstr>Ответы учеников к заданию 4</vt:lpstr>
      <vt:lpstr>Задание 5 (низкий уровень, 8/7%)</vt:lpstr>
      <vt:lpstr>Задание 6 (средний уровень, находить и извлекать информацию) 52/46%</vt:lpstr>
      <vt:lpstr>Задание 8 (высокий уровень, различать факт и мнение) 50/46%</vt:lpstr>
      <vt:lpstr>Задание10 (высокий уровень, делать выводы на основе интеграции информации из разных частей текста или разных текстов, 13/12%)</vt:lpstr>
      <vt:lpstr>Задание 10 (высокий уровень)</vt:lpstr>
      <vt:lpstr> Лучшие результаты по читательским умениям(«Модная история»)</vt:lpstr>
      <vt:lpstr>Основные дефициты читательских умений («Модная история»)</vt:lpstr>
      <vt:lpstr>РЕЗУЛЬТАТЫ УЧЕНИКОВ  Вариант «Онлайн-образование»</vt:lpstr>
      <vt:lpstr>Статистика выполнения заданий (вариант Онлайн-образование)</vt:lpstr>
      <vt:lpstr>Задание 2 (средний уровень, использовать информацию из текста для решения практической задачи с привлечением фоновых знаний, 3%) </vt:lpstr>
      <vt:lpstr> Задание 10 (высокий уровень, понимать смысловую структуру текста (определять тему, главную мысль/идею), 14%) </vt:lpstr>
      <vt:lpstr> Лучшие результаты по читательским умениям(«Онлайн-образование»)</vt:lpstr>
      <vt:lpstr>Основные дефициты читательских умений («Онлайн-образование»)</vt:lpstr>
      <vt:lpstr>Результаты учеников и учителей Вариант «Экотуризм»</vt:lpstr>
      <vt:lpstr>Выборка учителей</vt:lpstr>
      <vt:lpstr>Диагностическая работа для учителей (2023) </vt:lpstr>
      <vt:lpstr>Результаты выполнения заданий учителями разных учебных предметов</vt:lpstr>
      <vt:lpstr>Результаты учеников и учителей (задания варианта «Экотуризм»</vt:lpstr>
      <vt:lpstr>Сравнение результатов педагогов и учащихся</vt:lpstr>
      <vt:lpstr>Некоторые выводы</vt:lpstr>
      <vt:lpstr>Некоторые выводы (продолжение)</vt:lpstr>
      <vt:lpstr>Задание 4 (средний уровень, 19% - ученики, 48% - учителя)</vt:lpstr>
      <vt:lpstr>Анализ ответов учеников (к заданию 4) </vt:lpstr>
      <vt:lpstr>Задание 5, низкий уровень (ученики-37%, учителя 81%)</vt:lpstr>
      <vt:lpstr>Презентация PowerPoint</vt:lpstr>
      <vt:lpstr>Экотуризм (задание 10, ответ)</vt:lpstr>
      <vt:lpstr>Анализ выполнения задания 10 (педагоги)</vt:lpstr>
      <vt:lpstr>Информация в тексте для утверждений 1 и 2</vt:lpstr>
      <vt:lpstr>Информация в тексте для утверждения 3</vt:lpstr>
      <vt:lpstr>Трудности учеников</vt:lpstr>
      <vt:lpstr>Трудности учителей</vt:lpstr>
      <vt:lpstr>Выполнение заданий российскими учащимися в зависимости от типа текста   (из аналитического отчёта по результатам международного исследования PISA-2018) </vt:lpstr>
      <vt:lpstr>Трудности школьников при чтении множественных текстов </vt:lpstr>
      <vt:lpstr>   Выполнение заданий российскими учащимися в зависимости от проверяемого читательского умения  (из аналитического отчёта по результатам международного исследования PISA-2018)   </vt:lpstr>
      <vt:lpstr> Что делать? (Некоторые шаги к решению проблемы) </vt:lpstr>
      <vt:lpstr> Вопросы, которые надо обсуждать при работе с текстами </vt:lpstr>
      <vt:lpstr>Навигация по банку заданий по читательской грамоте к группе умений «Осмыслить и оценить содержание и форму текста»</vt:lpstr>
      <vt:lpstr>Литература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мониторингового исследования по функциональной грамотности обучающихся 8 классов общеобразовательных организаций Особенности диагностической работы</dc:title>
  <dc:creator>Olga Sadovschikova</dc:creator>
  <cp:lastModifiedBy>Марина Аллпатова</cp:lastModifiedBy>
  <cp:revision>243</cp:revision>
  <cp:lastPrinted>2023-12-26T11:27:57Z</cp:lastPrinted>
  <dcterms:created xsi:type="dcterms:W3CDTF">2022-10-03T18:16:47Z</dcterms:created>
  <dcterms:modified xsi:type="dcterms:W3CDTF">2024-01-24T14:14:42Z</dcterms:modified>
</cp:coreProperties>
</file>