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17" r:id="rId2"/>
    <p:sldId id="316" r:id="rId3"/>
    <p:sldId id="319" r:id="rId4"/>
    <p:sldId id="322" r:id="rId5"/>
    <p:sldId id="320" r:id="rId6"/>
    <p:sldId id="32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6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фья Аверина" initials="СА" lastIdx="1" clrIdx="0">
    <p:extLst>
      <p:ext uri="{19B8F6BF-5375-455C-9EA6-DF929625EA0E}">
        <p15:presenceInfo xmlns:p15="http://schemas.microsoft.com/office/powerpoint/2012/main" userId="Софья Авери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007BB8"/>
    <a:srgbClr val="613ACE"/>
    <a:srgbClr val="11B0FF"/>
    <a:srgbClr val="75E5FF"/>
    <a:srgbClr val="4472C4"/>
    <a:srgbClr val="E6AF00"/>
    <a:srgbClr val="6CC8DE"/>
    <a:srgbClr val="8162D8"/>
    <a:srgbClr val="3C6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1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168" y="101"/>
      </p:cViewPr>
      <p:guideLst>
        <p:guide orient="horz" pos="913"/>
        <p:guide pos="6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9C4B8-ADAB-4631-99C9-09FACBCE9F4C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11066-E568-4C4C-AEA0-EB5863DAC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960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Каждый сотрудник системы образования имеет право проходить курсы повышения квалификации</a:t>
            </a:r>
            <a:r>
              <a:rPr lang="en-US" dirty="0"/>
              <a:t> </a:t>
            </a:r>
            <a:r>
              <a:rPr lang="ru-RU" dirty="0"/>
              <a:t>на платформе Академия </a:t>
            </a:r>
            <a:r>
              <a:rPr lang="ru-RU" dirty="0" err="1"/>
              <a:t>Минпросвещения</a:t>
            </a:r>
            <a:r>
              <a:rPr lang="ru-RU" dirty="0"/>
              <a:t>, в том числе педагоги-наставники.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1066-E568-4C4C-AEA0-EB5863DACC6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994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1066-E568-4C4C-AEA0-EB5863DACC6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242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1066-E568-4C4C-AEA0-EB5863DACC6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56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99793-90D7-5C41-B825-D0F0403F4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1BA7A9-8E37-9442-975A-59B02AA7B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645A90-243E-894C-B7E5-4263AC7D4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99FFDF-594F-BC40-B219-459648AE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173887-53DD-6448-B2E9-CBBB7EFA2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70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9C376-08ED-9A4C-BF71-26568C754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4D8150-C91C-244C-8DD6-0D0E5DF50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D14F29-6E99-3245-9126-31D456FFA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69098-94D1-374C-BD61-3388B975F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45D988-B062-B94A-895A-F4078B62D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63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75BAA7F-371C-8340-B39F-A9F0A1AC1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3DF874-4458-6A4F-9E7A-01FD8779B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490515-0BB0-A747-BDF8-EE36AE08D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209D9-EAFF-9540-94B2-803085673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E636C9-4EF3-FE4B-AF7A-FE9462EE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656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2072520" y="71280"/>
            <a:ext cx="10017720" cy="1300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181818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subTitle"/>
          </p:nvPr>
        </p:nvSpPr>
        <p:spPr>
          <a:xfrm>
            <a:off x="1295280" y="1828800"/>
            <a:ext cx="10794600" cy="434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349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DB717-3E7C-DA4C-A209-93EDA34E3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524189-8525-9546-9824-119047F0C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8A83DC-F190-B843-996C-84CC8CF18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E3F136-C331-F846-8C8F-1C320FB1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2AA05A-969E-BE49-B6FC-6D3BB0DD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85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51665-45C5-A74A-90A8-E8EE284C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D41CC2-CB68-DD48-B956-32A631F7E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0CB13E-35D1-824E-96F6-BFC806A5C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24ADAA-7FDD-054A-A693-469236F2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4B7D0B-F048-B740-AD83-33868492D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037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91128-E21B-A04E-AC9D-AA253E2A4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2322CB-97A3-124A-AD9C-50A63242BE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9709F3-1C4A-AA4D-B5FD-B83E098BC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DDBE1D-ACB4-D049-96D8-C3DEB0FEF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A53DEE-1068-CE4D-8DED-DBBA60741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FCE617-84EE-C44E-82CE-123A7B1FA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66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25DB0-7BFD-474E-BEB4-08BB0FB1B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FC3E-4C50-0441-844E-181B57FB5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13F9FC-BFBC-094E-B256-07E6B7555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2ACB45-98CC-634A-AB68-A8BA596F8A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725193-2E72-2147-B399-D3E2A8B1F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F504A9-B854-4644-B77B-8A21755F0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EB7D2B-DC99-F54E-8351-29A25CF2C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141CC4-A5A2-5F4F-A755-BFAD0FC2F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0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324CD-C323-204A-8877-30EA152A2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46BFE9-6331-D644-B75E-A5BD13B2A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824931-CA8A-DF47-905F-07C5CA8CC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24C2B4-A684-3E43-8092-28FFAB1E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40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BAC74B9-0BF9-3844-87F0-675E77B32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103C8B-D9D1-2E40-927B-AE7AB470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61E4D5-30B1-A44E-BA63-0E56806D5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20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0A14C-F443-3D4A-B574-F620FC869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72C99F-60FA-D84E-AE7A-957D59417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A2B38A-DD52-CC4C-ACCE-11AF020B5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CA3203-E981-0545-A2ED-47D054A34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20FEA8-A5AF-0047-83BD-DC7C70B3B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7AFB01-6387-1D4B-B84B-459EC7938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78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19599-A242-DE49-B65A-496ECC390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02507C-607F-1844-BAEF-E68CD878F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3D2B51-DCDA-D242-ABB0-EB9F962E9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360E74-63A5-7147-8A61-0C313A0C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722820-6302-814F-8250-F949A817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B74C7F-E51E-DC4A-8BE9-B5905A495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97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209F9-9562-5448-9D1B-E111E4F6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D04E47-98EE-1442-A21D-AEF7C9080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7DC62-CE18-BD47-9E7C-46C8FE342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8F05D-DE4D-E04A-A7DB-F2F645796711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A74D8A-CF7A-B945-99CD-F47A97009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FD02FD-8C9E-8443-8316-784C0E4FF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64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.averina@koiro.edu.ru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9656DB3-94D9-4117-942E-B8BE64D5D4B5}"/>
              </a:ext>
            </a:extLst>
          </p:cNvPr>
          <p:cNvSpPr txBox="1"/>
          <p:nvPr/>
        </p:nvSpPr>
        <p:spPr>
          <a:xfrm>
            <a:off x="511296" y="1494244"/>
            <a:ext cx="3081588" cy="4786848"/>
          </a:xfrm>
          <a:prstGeom prst="roundRect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обучения по программам Академии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необходима регистрация на их обучающей платформе «Цифровая экосистема ДПО». 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37A9BF-1B85-4274-AF50-2BD3A7069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639" y="141588"/>
            <a:ext cx="1128676" cy="11375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2AEE25-E0D5-41ED-94E1-493F34451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527" y="138185"/>
            <a:ext cx="1223576" cy="122975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35C1C26-B059-47E0-AB54-7EC0BF01A0BB}"/>
              </a:ext>
            </a:extLst>
          </p:cNvPr>
          <p:cNvSpPr/>
          <p:nvPr/>
        </p:nvSpPr>
        <p:spPr>
          <a:xfrm>
            <a:off x="322930" y="357192"/>
            <a:ext cx="924310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на обучающей платформе Академии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07F610-2C4B-450C-9821-C5A578DC342A}"/>
              </a:ext>
            </a:extLst>
          </p:cNvPr>
          <p:cNvSpPr txBox="1"/>
          <p:nvPr/>
        </p:nvSpPr>
        <p:spPr>
          <a:xfrm>
            <a:off x="5086815" y="4828152"/>
            <a:ext cx="3716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https://education.apkpro.ru/news/49</a:t>
            </a:r>
            <a:endParaRPr lang="ru-RU" dirty="0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BECB86C0-2D03-4981-AFD5-A4C28B82D3B2}"/>
              </a:ext>
            </a:extLst>
          </p:cNvPr>
          <p:cNvCxnSpPr>
            <a:cxnSpLocks/>
          </p:cNvCxnSpPr>
          <p:nvPr/>
        </p:nvCxnSpPr>
        <p:spPr>
          <a:xfrm flipV="1">
            <a:off x="4315398" y="2923780"/>
            <a:ext cx="709708" cy="1451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639A78FB-D25F-4B0B-89BD-78B34F3A6841}"/>
              </a:ext>
            </a:extLst>
          </p:cNvPr>
          <p:cNvCxnSpPr>
            <a:cxnSpLocks/>
          </p:cNvCxnSpPr>
          <p:nvPr/>
        </p:nvCxnSpPr>
        <p:spPr>
          <a:xfrm flipV="1">
            <a:off x="4393577" y="5393441"/>
            <a:ext cx="730310" cy="1189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9EF4FFB-4533-4825-967D-46DE7C3E6408}"/>
              </a:ext>
            </a:extLst>
          </p:cNvPr>
          <p:cNvSpPr txBox="1"/>
          <p:nvPr/>
        </p:nvSpPr>
        <p:spPr>
          <a:xfrm rot="18123857">
            <a:off x="4106877" y="5690254"/>
            <a:ext cx="864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ссылка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5DAA67-D4A9-4A9E-91ED-587A777963D2}"/>
              </a:ext>
            </a:extLst>
          </p:cNvPr>
          <p:cNvSpPr txBox="1"/>
          <p:nvPr/>
        </p:nvSpPr>
        <p:spPr>
          <a:xfrm rot="17757251">
            <a:off x="3980385" y="3340453"/>
            <a:ext cx="883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QR-</a:t>
            </a:r>
            <a:r>
              <a:rPr lang="ru-RU" dirty="0"/>
              <a:t>код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267CBC-A563-4DCF-B3AB-2DCE57016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36" y="1279150"/>
            <a:ext cx="3534411" cy="353441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B751798-C27D-463B-B861-25BB58FF55D4}"/>
              </a:ext>
            </a:extLst>
          </p:cNvPr>
          <p:cNvSpPr txBox="1"/>
          <p:nvPr/>
        </p:nvSpPr>
        <p:spPr>
          <a:xfrm>
            <a:off x="5653154" y="5528687"/>
            <a:ext cx="2485290" cy="919401"/>
          </a:xfrm>
          <a:prstGeom prst="roundRect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Инструкция по регистрации и заполнению профиля.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038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2274" y="230329"/>
            <a:ext cx="924310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Витрина курсов Академии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</a:t>
            </a:r>
          </a:p>
          <a:p>
            <a:pPr>
              <a:lnSpc>
                <a:spcPct val="90000"/>
              </a:lnSpc>
            </a:pP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639" y="141588"/>
            <a:ext cx="1128676" cy="11375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2432" y="1404206"/>
            <a:ext cx="4139031" cy="919401"/>
          </a:xfrm>
          <a:prstGeom prst="roundRect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программы повышения квалификации осуществляется на сайте </a:t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Академии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899" y="2589610"/>
            <a:ext cx="2200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Социальный заказ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899" y="3307513"/>
            <a:ext cx="2610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проект «Образование»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1899" y="5118267"/>
            <a:ext cx="2916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политика обеспечения глобальной конкурентоспособности российского образования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0" y="4617194"/>
            <a:ext cx="3018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 содержания общего образования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9188160" y="1452897"/>
            <a:ext cx="609003" cy="4739559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913A5F-751C-4DBE-B4DD-CB45C850E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527" y="138185"/>
            <a:ext cx="1223576" cy="12297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2BB768-F840-41C6-BEF3-73A379A4795F}"/>
              </a:ext>
            </a:extLst>
          </p:cNvPr>
          <p:cNvSpPr txBox="1"/>
          <p:nvPr/>
        </p:nvSpPr>
        <p:spPr>
          <a:xfrm>
            <a:off x="1060409" y="2459497"/>
            <a:ext cx="3414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https://apkpro.ru/programmy/#all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FE42BF-DDAE-4EA9-9A96-13AA10F536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72" y="2958942"/>
            <a:ext cx="2964977" cy="2964977"/>
          </a:xfrm>
          <a:prstGeom prst="rect">
            <a:avLst/>
          </a:prstGeom>
        </p:spPr>
      </p:pic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B27541B1-982A-4E40-84A1-81819E0E0A7A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518160" y="2866609"/>
            <a:ext cx="614061" cy="1415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93545C1E-0655-4D62-86D4-AF9BC1BF53C2}"/>
              </a:ext>
            </a:extLst>
          </p:cNvPr>
          <p:cNvCxnSpPr>
            <a:cxnSpLocks/>
          </p:cNvCxnSpPr>
          <p:nvPr/>
        </p:nvCxnSpPr>
        <p:spPr>
          <a:xfrm flipV="1">
            <a:off x="518160" y="4571929"/>
            <a:ext cx="689152" cy="1377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84E8DD0-EE04-402F-9AF9-C165A003BA5D}"/>
              </a:ext>
            </a:extLst>
          </p:cNvPr>
          <p:cNvSpPr txBox="1"/>
          <p:nvPr/>
        </p:nvSpPr>
        <p:spPr>
          <a:xfrm rot="17623665">
            <a:off x="207426" y="3281894"/>
            <a:ext cx="864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ссылка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AEDF2A-5358-4BF4-A2C4-8B6A86E49179}"/>
              </a:ext>
            </a:extLst>
          </p:cNvPr>
          <p:cNvSpPr txBox="1"/>
          <p:nvPr/>
        </p:nvSpPr>
        <p:spPr>
          <a:xfrm rot="17518861">
            <a:off x="173336" y="5029142"/>
            <a:ext cx="883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QR-</a:t>
            </a:r>
            <a:r>
              <a:rPr lang="ru-RU" dirty="0"/>
              <a:t>код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0BF3091-3620-4D50-BAC1-BD3EB22455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8211" y="790653"/>
            <a:ext cx="4406293" cy="290100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0A9FAC8-E3D1-410B-9CAF-8623CB78DA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8211" y="3850850"/>
            <a:ext cx="4406294" cy="293752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4FC7F09-39BF-4BE8-BFE2-F99EA4DC9535}"/>
              </a:ext>
            </a:extLst>
          </p:cNvPr>
          <p:cNvSpPr txBox="1"/>
          <p:nvPr/>
        </p:nvSpPr>
        <p:spPr>
          <a:xfrm>
            <a:off x="9371252" y="2323607"/>
            <a:ext cx="2601726" cy="919401"/>
          </a:xfrm>
          <a:prstGeom prst="roundRect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Записаться можно только на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открытые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курсы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4C7E6762-F90D-4B02-B203-03A2E0F21696}"/>
              </a:ext>
            </a:extLst>
          </p:cNvPr>
          <p:cNvCxnSpPr>
            <a:cxnSpLocks/>
          </p:cNvCxnSpPr>
          <p:nvPr/>
        </p:nvCxnSpPr>
        <p:spPr>
          <a:xfrm flipH="1">
            <a:off x="5915611" y="2400409"/>
            <a:ext cx="3482388" cy="342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7F117DD-F766-4698-ACDF-A6729B00BD2C}"/>
              </a:ext>
            </a:extLst>
          </p:cNvPr>
          <p:cNvSpPr txBox="1"/>
          <p:nvPr/>
        </p:nvSpPr>
        <p:spPr>
          <a:xfrm>
            <a:off x="9435377" y="3728803"/>
            <a:ext cx="2601726" cy="146423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Однако вы можете обнаружить другие открытые курсы в своём </a:t>
            </a:r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личном кабинете </a:t>
            </a:r>
            <a:endParaRPr lang="ru-RU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4" descr="⬇ Скачать картинки Синий восклицательный знак, стоковые фото Синий  восклицательный знак в хорошем качестве | Depositphotos">
            <a:extLst>
              <a:ext uri="{FF2B5EF4-FFF2-40B4-BE49-F238E27FC236}">
                <a16:creationId xmlns:a16="http://schemas.microsoft.com/office/drawing/2014/main" id="{A2AA023D-D034-4C65-9F2B-34A1C70270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5C65B31-0ABD-43BC-A7E1-74221BC16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661" y="4594943"/>
            <a:ext cx="466551" cy="46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AF67C0B-E002-4FCB-841D-C72E4054ACAC}"/>
              </a:ext>
            </a:extLst>
          </p:cNvPr>
          <p:cNvSpPr txBox="1"/>
          <p:nvPr/>
        </p:nvSpPr>
        <p:spPr>
          <a:xfrm rot="16200000">
            <a:off x="6449231" y="5157485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Витрина курсов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809B5C6-792B-4A97-8B43-CF04FD5C519E}"/>
              </a:ext>
            </a:extLst>
          </p:cNvPr>
          <p:cNvSpPr txBox="1"/>
          <p:nvPr/>
        </p:nvSpPr>
        <p:spPr>
          <a:xfrm rot="16200000">
            <a:off x="6449232" y="1762252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Витрина курсов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C65AC769-1668-4DA8-AB59-C8060DD60FF7}"/>
              </a:ext>
            </a:extLst>
          </p:cNvPr>
          <p:cNvSpPr/>
          <p:nvPr/>
        </p:nvSpPr>
        <p:spPr>
          <a:xfrm>
            <a:off x="577242" y="2041525"/>
            <a:ext cx="467478" cy="415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7943522E-35AD-40E7-934D-343C69D8BB52}"/>
              </a:ext>
            </a:extLst>
          </p:cNvPr>
          <p:cNvSpPr/>
          <p:nvPr/>
        </p:nvSpPr>
        <p:spPr>
          <a:xfrm>
            <a:off x="9329685" y="3048412"/>
            <a:ext cx="467478" cy="415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67582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AC62250-0945-43E8-AB75-BC347B1302FE}"/>
              </a:ext>
            </a:extLst>
          </p:cNvPr>
          <p:cNvSpPr/>
          <p:nvPr/>
        </p:nvSpPr>
        <p:spPr>
          <a:xfrm rot="1283261">
            <a:off x="8537148" y="3879388"/>
            <a:ext cx="3265657" cy="410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2723A31-2AD1-468F-92A7-ECFD6B6924B8}"/>
              </a:ext>
            </a:extLst>
          </p:cNvPr>
          <p:cNvSpPr/>
          <p:nvPr/>
        </p:nvSpPr>
        <p:spPr>
          <a:xfrm rot="1286997">
            <a:off x="1069090" y="5074197"/>
            <a:ext cx="5103845" cy="587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9BA1E6C-D241-4366-B685-6264954DEE19}"/>
              </a:ext>
            </a:extLst>
          </p:cNvPr>
          <p:cNvSpPr/>
          <p:nvPr/>
        </p:nvSpPr>
        <p:spPr>
          <a:xfrm rot="1169801">
            <a:off x="4271178" y="4228271"/>
            <a:ext cx="4784173" cy="587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40B614-A951-40B7-9BEB-896C716F784A}"/>
              </a:ext>
            </a:extLst>
          </p:cNvPr>
          <p:cNvSpPr/>
          <p:nvPr/>
        </p:nvSpPr>
        <p:spPr>
          <a:xfrm>
            <a:off x="283324" y="414764"/>
            <a:ext cx="924310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Дашборд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личном кабинете слушателя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713998-4705-434F-B8F9-B8190006AA1A}"/>
              </a:ext>
            </a:extLst>
          </p:cNvPr>
          <p:cNvSpPr txBox="1"/>
          <p:nvPr/>
        </p:nvSpPr>
        <p:spPr>
          <a:xfrm>
            <a:off x="283324" y="912269"/>
            <a:ext cx="8625209" cy="646986"/>
          </a:xfrm>
          <a:prstGeom prst="roundRect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вы можете записаться на курсы, расположенные в вашем личном кабинете. Для этого нужно зайти в «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дашборд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нажать на кнопку «+ Выбрать курс»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9D48ECA-07B4-4CB7-A053-DF37ACFD7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639" y="141588"/>
            <a:ext cx="1128676" cy="113756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C3ABC3E-B967-498D-ACFC-1F3B7F270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527" y="138185"/>
            <a:ext cx="1223576" cy="122975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7578843-6EFD-4B7D-B070-BAA9D62C3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00165">
            <a:off x="169054" y="3836626"/>
            <a:ext cx="6155048" cy="14133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BE637B3-A01A-416F-991E-6CB384E3C2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00451">
            <a:off x="4234517" y="3306069"/>
            <a:ext cx="4857494" cy="13083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9C9FEC0-4B79-422F-A092-19A05DED8F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83999">
            <a:off x="8008990" y="2988609"/>
            <a:ext cx="3854842" cy="10799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1F4BB1-C7A8-43C9-A9EF-538E97B03E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4157" y="1946756"/>
            <a:ext cx="2143125" cy="971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5165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88804F-F70C-4673-8DA1-25C2F06F6537}"/>
              </a:ext>
            </a:extLst>
          </p:cNvPr>
          <p:cNvSpPr/>
          <p:nvPr/>
        </p:nvSpPr>
        <p:spPr>
          <a:xfrm>
            <a:off x="425143" y="610811"/>
            <a:ext cx="914089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Самостоятельная запись (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самозапись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или запись посредством регионального координатора?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59C545-C7A6-4A4A-9ED0-4FE7DD25A1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639" y="141588"/>
            <a:ext cx="1128676" cy="11375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FE09F1-8912-458C-871F-00CF4F6AD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527" y="138185"/>
            <a:ext cx="1223576" cy="12297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5EDAEC-5B06-4CA7-83CA-03926BA6B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5" y="2119295"/>
            <a:ext cx="5648325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33F8658-DDF7-4720-B9EE-86E6E0B784C2}"/>
              </a:ext>
            </a:extLst>
          </p:cNvPr>
          <p:cNvSpPr/>
          <p:nvPr/>
        </p:nvSpPr>
        <p:spPr>
          <a:xfrm>
            <a:off x="1331643" y="5515698"/>
            <a:ext cx="3657482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координатор программ Академии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630EF0B-31A3-45C3-801C-5DBACD5C1AD2}"/>
              </a:ext>
            </a:extLst>
          </p:cNvPr>
          <p:cNvSpPr/>
          <p:nvPr/>
        </p:nvSpPr>
        <p:spPr>
          <a:xfrm>
            <a:off x="2702854" y="4592368"/>
            <a:ext cx="915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VS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8" name="Picture 4" descr="Знак вопроса — Question mark">
            <a:extLst>
              <a:ext uri="{FF2B5EF4-FFF2-40B4-BE49-F238E27FC236}">
                <a16:creationId xmlns:a16="http://schemas.microsoft.com/office/drawing/2014/main" id="{9E3A2358-6DA9-4D09-B287-4F4347E14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792" y="2574647"/>
            <a:ext cx="5534317" cy="367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530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A115F26-E3B1-47A9-AFDD-62707786861A}"/>
              </a:ext>
            </a:extLst>
          </p:cNvPr>
          <p:cNvSpPr/>
          <p:nvPr/>
        </p:nvSpPr>
        <p:spPr>
          <a:xfrm>
            <a:off x="192274" y="230329"/>
            <a:ext cx="924310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Запись на курсы посредством регионального координатора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85C41D-FC63-46AD-B6E9-CC12858D9BF3}"/>
              </a:ext>
            </a:extLst>
          </p:cNvPr>
          <p:cNvSpPr txBox="1"/>
          <p:nvPr/>
        </p:nvSpPr>
        <p:spPr>
          <a:xfrm>
            <a:off x="261207" y="1128716"/>
            <a:ext cx="2883377" cy="19409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Академия </a:t>
            </a:r>
            <a:r>
              <a:rPr lang="ru-RU" dirty="0" err="1">
                <a:solidFill>
                  <a:schemeClr val="accent1"/>
                </a:solidFill>
              </a:rPr>
              <a:t>Минпросвещения</a:t>
            </a:r>
            <a:r>
              <a:rPr lang="ru-RU" dirty="0">
                <a:solidFill>
                  <a:schemeClr val="accent1"/>
                </a:solidFill>
              </a:rPr>
              <a:t> России реализует ряд курсов, на которые слушатель не может записаться самостоятельно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700327-8920-4F3A-9F12-E4ADB0EBE534}"/>
              </a:ext>
            </a:extLst>
          </p:cNvPr>
          <p:cNvSpPr txBox="1"/>
          <p:nvPr/>
        </p:nvSpPr>
        <p:spPr>
          <a:xfrm>
            <a:off x="5985228" y="1989952"/>
            <a:ext cx="2139866" cy="361455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Если слушатель не получил уведомление о наборе на курс от администрации школы, он может напрямую обратиться к региональному координатору, увидев курс на витрине курсов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90FA98-114C-48EE-8C37-ABA1AD46090F}"/>
              </a:ext>
            </a:extLst>
          </p:cNvPr>
          <p:cNvSpPr txBox="1"/>
          <p:nvPr/>
        </p:nvSpPr>
        <p:spPr>
          <a:xfrm>
            <a:off x="192273" y="3421353"/>
            <a:ext cx="5495782" cy="132802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 появлении таких курсов региональный координатор оповещает муниципальных координаторов (представителей управлений образования МО)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5FA0166D-00ED-44F8-B134-6342CFC60A60}"/>
              </a:ext>
            </a:extLst>
          </p:cNvPr>
          <p:cNvCxnSpPr/>
          <p:nvPr/>
        </p:nvCxnSpPr>
        <p:spPr>
          <a:xfrm>
            <a:off x="3517641" y="1660849"/>
            <a:ext cx="1138335" cy="1278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D88BBA22-8DC4-4813-A3D6-A0901B102F6C}"/>
              </a:ext>
            </a:extLst>
          </p:cNvPr>
          <p:cNvCxnSpPr>
            <a:cxnSpLocks/>
          </p:cNvCxnSpPr>
          <p:nvPr/>
        </p:nvCxnSpPr>
        <p:spPr>
          <a:xfrm flipH="1">
            <a:off x="4086808" y="4871882"/>
            <a:ext cx="1050033" cy="1165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FCB76DD-F8DA-4F85-B2BE-740391208235}"/>
              </a:ext>
            </a:extLst>
          </p:cNvPr>
          <p:cNvSpPr txBox="1"/>
          <p:nvPr/>
        </p:nvSpPr>
        <p:spPr>
          <a:xfrm>
            <a:off x="261207" y="5183873"/>
            <a:ext cx="3657482" cy="10215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Муниципальный координатор уведомляет администрацию школы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81A50B4-239A-4B44-8267-EF580DAC99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306" y="683155"/>
            <a:ext cx="3182560" cy="47730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A0E913-516F-4B57-95B1-18E4D659FE3A}"/>
              </a:ext>
            </a:extLst>
          </p:cNvPr>
          <p:cNvSpPr txBox="1"/>
          <p:nvPr/>
        </p:nvSpPr>
        <p:spPr>
          <a:xfrm>
            <a:off x="8501939" y="5585850"/>
            <a:ext cx="3546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Аверина Софья Михайловна</a:t>
            </a:r>
            <a:br>
              <a:rPr lang="ru-RU" dirty="0"/>
            </a:br>
            <a:r>
              <a:rPr lang="ru-RU" dirty="0"/>
              <a:t>эл. адрес: </a:t>
            </a:r>
            <a:r>
              <a:rPr lang="en-US" b="1" dirty="0">
                <a:hlinkClick r:id="rId3"/>
              </a:rPr>
              <a:t>s.averina@koiro.edu.ru</a:t>
            </a:r>
            <a:br>
              <a:rPr lang="ru-RU" b="1" dirty="0"/>
            </a:br>
            <a:r>
              <a:rPr lang="ru-RU" dirty="0"/>
              <a:t>тел.: 8 (4012) 578-314</a:t>
            </a:r>
            <a:br>
              <a:rPr lang="ru-RU" dirty="0"/>
            </a:br>
            <a:r>
              <a:rPr lang="ru-RU" dirty="0"/>
              <a:t>ГАУ КО ДПО «КОИРО»</a:t>
            </a:r>
          </a:p>
        </p:txBody>
      </p:sp>
    </p:spTree>
    <p:extLst>
      <p:ext uri="{BB962C8B-B14F-4D97-AF65-F5344CB8AC3E}">
        <p14:creationId xmlns:p14="http://schemas.microsoft.com/office/powerpoint/2010/main" val="2883449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6376F7-8A2E-473E-ACC4-9E2A7267E16A}"/>
              </a:ext>
            </a:extLst>
          </p:cNvPr>
          <p:cNvSpPr/>
          <p:nvPr/>
        </p:nvSpPr>
        <p:spPr>
          <a:xfrm>
            <a:off x="283324" y="444933"/>
            <a:ext cx="924310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Выдача удостоверений осуществляется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2CDE1B-BE60-4FB2-9832-295937929C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639" y="141588"/>
            <a:ext cx="1128676" cy="11375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F0A4AD-23A4-40FA-8B35-C3DFD50B4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527" y="138185"/>
            <a:ext cx="1223576" cy="1229756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E13CD9A2-A0CE-4DC8-BCA1-D0815DDE6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2" descr="📞">
            <a:extLst>
              <a:ext uri="{FF2B5EF4-FFF2-40B4-BE49-F238E27FC236}">
                <a16:creationId xmlns:a16="http://schemas.microsoft.com/office/drawing/2014/main" id="{710E77A1-5072-4BD8-AD49-65249D45EE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2047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3" descr="✉">
            <a:extLst>
              <a:ext uri="{FF2B5EF4-FFF2-40B4-BE49-F238E27FC236}">
                <a16:creationId xmlns:a16="http://schemas.microsoft.com/office/drawing/2014/main" id="{C4DA06AD-8878-408B-A593-BA76ED21D2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5" descr="📞">
            <a:extLst>
              <a:ext uri="{FF2B5EF4-FFF2-40B4-BE49-F238E27FC236}">
                <a16:creationId xmlns:a16="http://schemas.microsoft.com/office/drawing/2014/main" id="{1C792A88-B31A-4C85-8E43-F9E698E377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5900" y="-523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6" descr="✉">
            <a:extLst>
              <a:ext uri="{FF2B5EF4-FFF2-40B4-BE49-F238E27FC236}">
                <a16:creationId xmlns:a16="http://schemas.microsoft.com/office/drawing/2014/main" id="{58B0FAB6-9D71-4D8C-BCF6-D366D4138E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5900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3" name="Picture 21" descr="Калининградский областной институт развития образования отмечает 75 лет |  Портал Правительства Калининградской области">
            <a:extLst>
              <a:ext uri="{FF2B5EF4-FFF2-40B4-BE49-F238E27FC236}">
                <a16:creationId xmlns:a16="http://schemas.microsoft.com/office/drawing/2014/main" id="{24EFE0C2-25C7-4A84-A7D4-7B06DB12D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71" y="1530607"/>
            <a:ext cx="6606074" cy="440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A01CB3-879D-41B0-9556-EC9C45B95519}"/>
              </a:ext>
            </a:extLst>
          </p:cNvPr>
          <p:cNvSpPr txBox="1"/>
          <p:nvPr/>
        </p:nvSpPr>
        <p:spPr>
          <a:xfrm rot="409394">
            <a:off x="6218573" y="3033432"/>
            <a:ext cx="5631385" cy="71508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ru-RU" dirty="0">
                <a:solidFill>
                  <a:schemeClr val="bg1"/>
                </a:solidFill>
              </a:rPr>
              <a:t>По адресу: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г. Калининград, ул. Томская, д. 19, </a:t>
            </a:r>
            <a:r>
              <a:rPr lang="ru-RU" dirty="0" err="1">
                <a:solidFill>
                  <a:schemeClr val="bg1"/>
                </a:solidFill>
              </a:rPr>
              <a:t>каб</a:t>
            </a:r>
            <a:r>
              <a:rPr lang="ru-RU" dirty="0">
                <a:solidFill>
                  <a:schemeClr val="bg1"/>
                </a:solidFill>
              </a:rPr>
              <a:t>. 109-110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3FC3FB-2018-4B28-984B-4954457BEFC3}"/>
              </a:ext>
            </a:extLst>
          </p:cNvPr>
          <p:cNvSpPr txBox="1"/>
          <p:nvPr/>
        </p:nvSpPr>
        <p:spPr>
          <a:xfrm rot="406637">
            <a:off x="6538097" y="4062413"/>
            <a:ext cx="5631385" cy="71508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ru-RU" dirty="0">
                <a:solidFill>
                  <a:schemeClr val="bg1"/>
                </a:solidFill>
              </a:rPr>
              <a:t>Режим работы: с понедельника по пятницу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с 9:00 до 18:00 (с 13:00 до 14:00 обеденный перерыв)</a:t>
            </a:r>
          </a:p>
        </p:txBody>
      </p:sp>
    </p:spTree>
    <p:extLst>
      <p:ext uri="{BB962C8B-B14F-4D97-AF65-F5344CB8AC3E}">
        <p14:creationId xmlns:p14="http://schemas.microsoft.com/office/powerpoint/2010/main" val="613369593"/>
      </p:ext>
    </p:extLst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3613</TotalTime>
  <Words>331</Words>
  <Application>Microsoft Office PowerPoint</Application>
  <PresentationFormat>Широкоэкранный</PresentationFormat>
  <Paragraphs>40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Софья Аверина</cp:lastModifiedBy>
  <cp:revision>171</cp:revision>
  <dcterms:created xsi:type="dcterms:W3CDTF">2022-02-03T08:56:00Z</dcterms:created>
  <dcterms:modified xsi:type="dcterms:W3CDTF">2023-04-07T14:09:46Z</dcterms:modified>
</cp:coreProperties>
</file>