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80" r:id="rId2"/>
    <p:sldId id="4124" r:id="rId3"/>
    <p:sldId id="4125" r:id="rId4"/>
    <p:sldId id="4128" r:id="rId5"/>
    <p:sldId id="4137" r:id="rId6"/>
    <p:sldId id="4129" r:id="rId7"/>
    <p:sldId id="4130" r:id="rId8"/>
    <p:sldId id="4138" r:id="rId9"/>
    <p:sldId id="4131" r:id="rId10"/>
    <p:sldId id="4126" r:id="rId11"/>
    <p:sldId id="413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5"/>
    <a:srgbClr val="F1852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B86D6-AF68-4CCE-B7E1-F80F7BF06D9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F23AEB-1AFA-4379-8B35-3CD0ACFC9308}">
      <dgm:prSet phldrT="[Текст]"/>
      <dgm:spPr/>
      <dgm:t>
        <a:bodyPr/>
        <a:lstStyle/>
        <a:p>
          <a:r>
            <a:rPr lang="ru-RU" dirty="0"/>
            <a:t>В 11 классах </a:t>
          </a:r>
        </a:p>
      </dgm:t>
    </dgm:pt>
    <dgm:pt modelId="{D6A7900B-FF5F-4EAC-8D8C-9586AD0ADD9C}" type="parTrans" cxnId="{4247A06F-3487-455F-A6F2-862C7AB52403}">
      <dgm:prSet/>
      <dgm:spPr/>
      <dgm:t>
        <a:bodyPr/>
        <a:lstStyle/>
        <a:p>
          <a:endParaRPr lang="ru-RU"/>
        </a:p>
      </dgm:t>
    </dgm:pt>
    <dgm:pt modelId="{C7E56142-B978-49F3-A0F1-92A00EF690A6}" type="sibTrans" cxnId="{4247A06F-3487-455F-A6F2-862C7AB52403}">
      <dgm:prSet/>
      <dgm:spPr/>
      <dgm:t>
        <a:bodyPr/>
        <a:lstStyle/>
        <a:p>
          <a:endParaRPr lang="ru-RU"/>
        </a:p>
      </dgm:t>
    </dgm:pt>
    <dgm:pt modelId="{71DAA2C5-3564-4FB5-882B-E75D1ADA9CFC}">
      <dgm:prSet/>
      <dgm:spPr/>
      <dgm:t>
        <a:bodyPr/>
        <a:lstStyle/>
        <a:p>
          <a:r>
            <a:rPr lang="ru-RU" dirty="0"/>
            <a:t>В 4–6 классах</a:t>
          </a:r>
        </a:p>
      </dgm:t>
    </dgm:pt>
    <dgm:pt modelId="{86783F01-454E-448E-9A01-002D70296612}" type="parTrans" cxnId="{2BB86C36-7550-4A8A-B107-CB53CEA9D16D}">
      <dgm:prSet/>
      <dgm:spPr/>
      <dgm:t>
        <a:bodyPr/>
        <a:lstStyle/>
        <a:p>
          <a:endParaRPr lang="ru-RU"/>
        </a:p>
      </dgm:t>
    </dgm:pt>
    <dgm:pt modelId="{E3EBD8ED-226A-43EC-9D1C-4AFA90A3433D}" type="sibTrans" cxnId="{2BB86C36-7550-4A8A-B107-CB53CEA9D16D}">
      <dgm:prSet/>
      <dgm:spPr/>
      <dgm:t>
        <a:bodyPr/>
        <a:lstStyle/>
        <a:p>
          <a:endParaRPr lang="ru-RU"/>
        </a:p>
      </dgm:t>
    </dgm:pt>
    <dgm:pt modelId="{AF913350-218B-4BA2-A329-FAD6A3B1C478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Единая проверочная работа по социально-гуманитарным предметам</a:t>
          </a:r>
        </a:p>
      </dgm:t>
    </dgm:pt>
    <dgm:pt modelId="{5FA79617-D044-4709-BD7D-945707C8F4CF}" type="parTrans" cxnId="{9F3BCC45-95B9-4C1A-86C0-3D5D5648CCFB}">
      <dgm:prSet/>
      <dgm:spPr/>
      <dgm:t>
        <a:bodyPr/>
        <a:lstStyle/>
        <a:p>
          <a:endParaRPr lang="ru-RU"/>
        </a:p>
      </dgm:t>
    </dgm:pt>
    <dgm:pt modelId="{9D01084A-6A20-4F29-BF21-E5AC2874F082}" type="sibTrans" cxnId="{9F3BCC45-95B9-4C1A-86C0-3D5D5648CCFB}">
      <dgm:prSet/>
      <dgm:spPr/>
      <dgm:t>
        <a:bodyPr/>
        <a:lstStyle/>
        <a:p>
          <a:endParaRPr lang="ru-RU"/>
        </a:p>
      </dgm:t>
    </dgm:pt>
    <dgm:pt modelId="{98E070BB-2F45-4724-AD06-0AB5943B792C}">
      <dgm:prSet phldrT="[Текст]" custT="1"/>
      <dgm:spPr/>
      <dgm:t>
        <a:bodyPr/>
        <a:lstStyle/>
        <a:p>
          <a:pPr algn="ctr">
            <a:buFontTx/>
            <a:buNone/>
          </a:pP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73C3C-C8E9-454F-9F56-13C7FA9A4AA4}" type="parTrans" cxnId="{816CF862-CEDC-475E-9BB3-75B27FC4A8A9}">
      <dgm:prSet/>
      <dgm:spPr/>
      <dgm:t>
        <a:bodyPr/>
        <a:lstStyle/>
        <a:p>
          <a:endParaRPr lang="ru-RU"/>
        </a:p>
      </dgm:t>
    </dgm:pt>
    <dgm:pt modelId="{DE81FAFF-5CF6-420B-ABE5-3F0E6A4218BC}" type="sibTrans" cxnId="{816CF862-CEDC-475E-9BB3-75B27FC4A8A9}">
      <dgm:prSet/>
      <dgm:spPr/>
      <dgm:t>
        <a:bodyPr/>
        <a:lstStyle/>
        <a:p>
          <a:endParaRPr lang="ru-RU"/>
        </a:p>
      </dgm:t>
    </dgm:pt>
    <dgm:pt modelId="{1F8FA2E0-38DD-4D1E-AE50-55D84F096C76}" type="pres">
      <dgm:prSet presAssocID="{737B86D6-AF68-4CCE-B7E1-F80F7BF06D9A}" presName="Name0" presStyleCnt="0">
        <dgm:presLayoutVars>
          <dgm:dir/>
          <dgm:animLvl val="lvl"/>
          <dgm:resizeHandles/>
        </dgm:presLayoutVars>
      </dgm:prSet>
      <dgm:spPr/>
    </dgm:pt>
    <dgm:pt modelId="{2580D46E-A68F-4C1E-91F8-4CE229C964C5}" type="pres">
      <dgm:prSet presAssocID="{71DAA2C5-3564-4FB5-882B-E75D1ADA9CFC}" presName="linNode" presStyleCnt="0"/>
      <dgm:spPr/>
    </dgm:pt>
    <dgm:pt modelId="{58FD281F-B343-40C9-9A2A-7776A92E6E17}" type="pres">
      <dgm:prSet presAssocID="{71DAA2C5-3564-4FB5-882B-E75D1ADA9CFC}" presName="parentShp" presStyleLbl="node1" presStyleIdx="0" presStyleCnt="2" custScaleX="67721" custScaleY="38648" custLinFactNeighborX="-17819" custLinFactNeighborY="-2879">
        <dgm:presLayoutVars>
          <dgm:bulletEnabled val="1"/>
        </dgm:presLayoutVars>
      </dgm:prSet>
      <dgm:spPr/>
    </dgm:pt>
    <dgm:pt modelId="{46768DC7-FCB8-46E9-BC36-31F412496740}" type="pres">
      <dgm:prSet presAssocID="{71DAA2C5-3564-4FB5-882B-E75D1ADA9CFC}" presName="childShp" presStyleLbl="bgAccFollowNode1" presStyleIdx="0" presStyleCnt="2" custScaleX="66122" custScaleY="30192" custLinFactNeighborX="-22264" custLinFactNeighborY="-3276">
        <dgm:presLayoutVars>
          <dgm:bulletEnabled val="1"/>
        </dgm:presLayoutVars>
      </dgm:prSet>
      <dgm:spPr/>
    </dgm:pt>
    <dgm:pt modelId="{4F207004-98E2-4A2C-814C-A5519E299ED0}" type="pres">
      <dgm:prSet presAssocID="{E3EBD8ED-226A-43EC-9D1C-4AFA90A3433D}" presName="spacing" presStyleCnt="0"/>
      <dgm:spPr/>
    </dgm:pt>
    <dgm:pt modelId="{F5ECC8C1-D3F7-4262-86D1-1BE568B348B7}" type="pres">
      <dgm:prSet presAssocID="{D1F23AEB-1AFA-4379-8B35-3CD0ACFC9308}" presName="linNode" presStyleCnt="0"/>
      <dgm:spPr/>
    </dgm:pt>
    <dgm:pt modelId="{F253007B-FC40-48B0-8961-83A2E119DF4D}" type="pres">
      <dgm:prSet presAssocID="{D1F23AEB-1AFA-4379-8B35-3CD0ACFC9308}" presName="parentShp" presStyleLbl="node1" presStyleIdx="1" presStyleCnt="2" custScaleX="67856" custScaleY="36793" custLinFactNeighborX="-17696" custLinFactNeighborY="-11883">
        <dgm:presLayoutVars>
          <dgm:bulletEnabled val="1"/>
        </dgm:presLayoutVars>
      </dgm:prSet>
      <dgm:spPr/>
    </dgm:pt>
    <dgm:pt modelId="{7F2F48F9-BD63-4975-B786-EF1E37B57241}" type="pres">
      <dgm:prSet presAssocID="{D1F23AEB-1AFA-4379-8B35-3CD0ACFC9308}" presName="childShp" presStyleLbl="bgAccFollowNode1" presStyleIdx="1" presStyleCnt="2" custScaleX="65814" custScaleY="25473" custLinFactNeighborX="-19721" custLinFactNeighborY="-13983">
        <dgm:presLayoutVars>
          <dgm:bulletEnabled val="1"/>
        </dgm:presLayoutVars>
      </dgm:prSet>
      <dgm:spPr/>
    </dgm:pt>
  </dgm:ptLst>
  <dgm:cxnLst>
    <dgm:cxn modelId="{2BB86C36-7550-4A8A-B107-CB53CEA9D16D}" srcId="{737B86D6-AF68-4CCE-B7E1-F80F7BF06D9A}" destId="{71DAA2C5-3564-4FB5-882B-E75D1ADA9CFC}" srcOrd="0" destOrd="0" parTransId="{86783F01-454E-448E-9A01-002D70296612}" sibTransId="{E3EBD8ED-226A-43EC-9D1C-4AFA90A3433D}"/>
    <dgm:cxn modelId="{816CF862-CEDC-475E-9BB3-75B27FC4A8A9}" srcId="{D1F23AEB-1AFA-4379-8B35-3CD0ACFC9308}" destId="{98E070BB-2F45-4724-AD06-0AB5943B792C}" srcOrd="0" destOrd="0" parTransId="{E5D73C3C-C8E9-454F-9F56-13C7FA9A4AA4}" sibTransId="{DE81FAFF-5CF6-420B-ABE5-3F0E6A4218BC}"/>
    <dgm:cxn modelId="{9F3BCC45-95B9-4C1A-86C0-3D5D5648CCFB}" srcId="{D1F23AEB-1AFA-4379-8B35-3CD0ACFC9308}" destId="{AF913350-218B-4BA2-A329-FAD6A3B1C478}" srcOrd="1" destOrd="0" parTransId="{5FA79617-D044-4709-BD7D-945707C8F4CF}" sibTransId="{9D01084A-6A20-4F29-BF21-E5AC2874F082}"/>
    <dgm:cxn modelId="{A9CCEE47-DC10-48C5-877A-A24EE947FE3F}" type="presOf" srcId="{AF913350-218B-4BA2-A329-FAD6A3B1C478}" destId="{7F2F48F9-BD63-4975-B786-EF1E37B57241}" srcOrd="0" destOrd="1" presId="urn:microsoft.com/office/officeart/2005/8/layout/vList6"/>
    <dgm:cxn modelId="{D02EFA6E-80CF-43C0-9EA6-6ADBACB5044F}" type="presOf" srcId="{D1F23AEB-1AFA-4379-8B35-3CD0ACFC9308}" destId="{F253007B-FC40-48B0-8961-83A2E119DF4D}" srcOrd="0" destOrd="0" presId="urn:microsoft.com/office/officeart/2005/8/layout/vList6"/>
    <dgm:cxn modelId="{4247A06F-3487-455F-A6F2-862C7AB52403}" srcId="{737B86D6-AF68-4CCE-B7E1-F80F7BF06D9A}" destId="{D1F23AEB-1AFA-4379-8B35-3CD0ACFC9308}" srcOrd="1" destOrd="0" parTransId="{D6A7900B-FF5F-4EAC-8D8C-9586AD0ADD9C}" sibTransId="{C7E56142-B978-49F3-A0F1-92A00EF690A6}"/>
    <dgm:cxn modelId="{B52531A0-344C-48BC-847B-43719F502FFE}" type="presOf" srcId="{98E070BB-2F45-4724-AD06-0AB5943B792C}" destId="{7F2F48F9-BD63-4975-B786-EF1E37B57241}" srcOrd="0" destOrd="0" presId="urn:microsoft.com/office/officeart/2005/8/layout/vList6"/>
    <dgm:cxn modelId="{3A1B7BCF-F7FB-4055-87A7-63AFBA6D4B1C}" type="presOf" srcId="{737B86D6-AF68-4CCE-B7E1-F80F7BF06D9A}" destId="{1F8FA2E0-38DD-4D1E-AE50-55D84F096C76}" srcOrd="0" destOrd="0" presId="urn:microsoft.com/office/officeart/2005/8/layout/vList6"/>
    <dgm:cxn modelId="{0B5EB5D6-C8A2-47F6-A888-A197D5A95CAB}" type="presOf" srcId="{71DAA2C5-3564-4FB5-882B-E75D1ADA9CFC}" destId="{58FD281F-B343-40C9-9A2A-7776A92E6E17}" srcOrd="0" destOrd="0" presId="urn:microsoft.com/office/officeart/2005/8/layout/vList6"/>
    <dgm:cxn modelId="{6CB67834-B880-4296-9EF0-D2BCB63F5288}" type="presParOf" srcId="{1F8FA2E0-38DD-4D1E-AE50-55D84F096C76}" destId="{2580D46E-A68F-4C1E-91F8-4CE229C964C5}" srcOrd="0" destOrd="0" presId="urn:microsoft.com/office/officeart/2005/8/layout/vList6"/>
    <dgm:cxn modelId="{F3FE0FF4-4EC5-43C2-9B7A-EBCD82AA4FDE}" type="presParOf" srcId="{2580D46E-A68F-4C1E-91F8-4CE229C964C5}" destId="{58FD281F-B343-40C9-9A2A-7776A92E6E17}" srcOrd="0" destOrd="0" presId="urn:microsoft.com/office/officeart/2005/8/layout/vList6"/>
    <dgm:cxn modelId="{8449CAAC-3CA3-46C9-A8E4-2879CE24635A}" type="presParOf" srcId="{2580D46E-A68F-4C1E-91F8-4CE229C964C5}" destId="{46768DC7-FCB8-46E9-BC36-31F412496740}" srcOrd="1" destOrd="0" presId="urn:microsoft.com/office/officeart/2005/8/layout/vList6"/>
    <dgm:cxn modelId="{14FDCF45-A3EB-4951-9733-DFCF2552204C}" type="presParOf" srcId="{1F8FA2E0-38DD-4D1E-AE50-55D84F096C76}" destId="{4F207004-98E2-4A2C-814C-A5519E299ED0}" srcOrd="1" destOrd="0" presId="urn:microsoft.com/office/officeart/2005/8/layout/vList6"/>
    <dgm:cxn modelId="{D3E58A5E-7D6C-453D-8591-CBC153A35FC2}" type="presParOf" srcId="{1F8FA2E0-38DD-4D1E-AE50-55D84F096C76}" destId="{F5ECC8C1-D3F7-4262-86D1-1BE568B348B7}" srcOrd="2" destOrd="0" presId="urn:microsoft.com/office/officeart/2005/8/layout/vList6"/>
    <dgm:cxn modelId="{1510B37E-7E63-485D-9278-7E4A2C35C0F9}" type="presParOf" srcId="{F5ECC8C1-D3F7-4262-86D1-1BE568B348B7}" destId="{F253007B-FC40-48B0-8961-83A2E119DF4D}" srcOrd="0" destOrd="0" presId="urn:microsoft.com/office/officeart/2005/8/layout/vList6"/>
    <dgm:cxn modelId="{771F2A39-95AB-4EA4-BAC6-FB52725310AA}" type="presParOf" srcId="{F5ECC8C1-D3F7-4262-86D1-1BE568B348B7}" destId="{7F2F48F9-BD63-4975-B786-EF1E37B572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68DC7-FCB8-46E9-BC36-31F412496740}">
      <dsp:nvSpPr>
        <dsp:cNvPr id="0" name=""/>
        <dsp:cNvSpPr/>
      </dsp:nvSpPr>
      <dsp:spPr>
        <a:xfrm>
          <a:off x="3259724" y="463601"/>
          <a:ext cx="3715984" cy="17004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D281F-B343-40C9-9A2A-7776A92E6E17}">
      <dsp:nvSpPr>
        <dsp:cNvPr id="0" name=""/>
        <dsp:cNvSpPr/>
      </dsp:nvSpPr>
      <dsp:spPr>
        <a:xfrm>
          <a:off x="555226" y="247837"/>
          <a:ext cx="2537230" cy="217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В 4–6 классах</a:t>
          </a:r>
        </a:p>
      </dsp:txBody>
      <dsp:txXfrm>
        <a:off x="661482" y="354093"/>
        <a:ext cx="2324718" cy="1964159"/>
      </dsp:txXfrm>
    </dsp:sp>
    <dsp:sp modelId="{7F2F48F9-BD63-4975-B786-EF1E37B57241}">
      <dsp:nvSpPr>
        <dsp:cNvPr id="0" name=""/>
        <dsp:cNvSpPr/>
      </dsp:nvSpPr>
      <dsp:spPr>
        <a:xfrm>
          <a:off x="3366183" y="2681104"/>
          <a:ext cx="3698675" cy="1434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Единая проверочная работа по социально-гуманитарным предметам</a:t>
          </a:r>
        </a:p>
      </dsp:txBody>
      <dsp:txXfrm>
        <a:off x="3366183" y="2860435"/>
        <a:ext cx="3160682" cy="1075987"/>
      </dsp:txXfrm>
    </dsp:sp>
    <dsp:sp modelId="{F253007B-FC40-48B0-8961-83A2E119DF4D}">
      <dsp:nvSpPr>
        <dsp:cNvPr id="0" name=""/>
        <dsp:cNvSpPr/>
      </dsp:nvSpPr>
      <dsp:spPr>
        <a:xfrm>
          <a:off x="568264" y="2480604"/>
          <a:ext cx="2542288" cy="207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В 11 классах </a:t>
          </a:r>
        </a:p>
      </dsp:txBody>
      <dsp:txXfrm>
        <a:off x="669420" y="2581760"/>
        <a:ext cx="2339976" cy="186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CA3-0C9F-FC43-ACE3-9545D27E0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98C66C-6A80-AA41-A724-462B4E660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ACC5A-DF62-C84A-8666-FD2BDC1B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60A0F-EBE7-4940-BBD6-7678DBFD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96A1E-73CF-5543-89C9-5D71408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DCD32-DDED-EB44-ACD1-F4E025A6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F494B-BCFC-8841-9863-F947F784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D34720-9A4B-634D-B60F-F4D4D359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00F3D-32F2-884B-B1F4-EF242DC7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38022-70AD-1348-AFBC-790D39A9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F74A50-27D0-FB4E-A49E-1F98516D3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568D58-1DDE-C843-BC51-9787AB3D6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7712D-ECAD-0C44-9BB5-3F9B71D2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31407-04BA-3D48-A716-B2459249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BA2ED-308C-A946-B669-794B4CF4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0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1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E255D-14B2-9540-A987-F8E93008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85A65-A02A-8E42-9788-61180D90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7E942-9EEB-B44F-BEC8-9678DFB8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F46DF-A0C3-B046-928C-1E60334E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095A0-8BDB-B942-B3EC-22B70B02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3D166-A3EC-274F-84DF-44D6BCD8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B31645-7F39-4F45-BC5B-98C57EA4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636A5-3489-2047-97A5-CB064DFA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07A3D-88AB-F64A-9677-687FE37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1AD53-CB11-FC44-B8DA-D7688BA2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75172-8B03-3D45-8AE1-DA7CE034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2B4605-50AE-E44B-81AF-A0DEFDABD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6819A-8865-7846-B9B1-ED26EF1B5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C7668-E3F9-464B-A3FC-E20B37C2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8FF541-C2F0-6F48-B3AC-B7C9F2B9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8A93D-F195-5A48-8C27-9FCD7A3E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FE696-2897-B74A-A5EC-47A34F25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7DF43-3724-494C-B074-8A40C63E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62295-195C-D44F-9BD1-86E18195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03CA90-1055-4B43-B0C2-220B0F5BE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6DAF15-BF1D-C443-B64B-E50E5BC97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69D60C-A7A4-734E-96D9-9C264CB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CD4349-0545-094E-AF70-C546DD0F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4F2AD0-5A5B-EF4E-B171-40381B43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D720-DE10-EA49-A815-D5615053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7FD0D2-CEF2-A042-8288-5D800832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D1C3B0-50AE-CE4C-BFC1-0636C9F5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961C1F-1A08-984A-A643-1C64A6A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0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B5CEC1-CB62-AA4F-B0C6-7BDD7A2D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7B66D2-2DFB-2347-87AF-15A37DA7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D243AB-9624-1342-974D-E3AF0FDD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4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0358-A206-4447-995D-C74A0871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BB107-05D4-C349-B1DE-5179519B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ECEA40-DE76-BE49-9A17-84DC4E53D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36F62-90DB-034D-A11E-7ECF45D1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E37CF-0A87-E849-9C0F-AAC58E3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881EA-E9E0-034F-A607-952ABE5D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7BD2B-F1D8-D544-BA48-FAA145C6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29A3D5-F461-8342-8D90-8D2FA805A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896F2-431D-3A4D-85A6-2CF32F6B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9E93E-1717-9041-921C-B4F94855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CF628-1354-934C-BDE0-12D97AB9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E479F-1A22-B442-853C-D50523B4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4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6A32B-F83E-544F-B02B-15E5F5B8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0CB14-455B-DA4C-84A7-D25F76FF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153E3-9C98-2E43-813F-EBD393E0C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7188-1221-4A4E-A1FF-2099C81FF6A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A2919-E63D-C34B-9D44-DF0B3911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10EBE-8F66-694B-8813-62CC5374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D4C3-C20F-2A42-954D-195902F02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microsoft.com/office/2017/06/relationships/model3d" Target="../media/model3d2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oco.ru/%D0%BE%D0%B1%D1%80%D0%B0%D0%B7%D1%86%D1%8B-%D0%B8-%D0%BE%D0%BF%D0%B8%D1%81%D0%B0%D0%BD%D0%B8%D1%8F-%D0%92%D0%9F%D0%A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551DBC-461A-5740-B844-227D69A4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4"/>
            <a:ext cx="12234981" cy="6860684"/>
          </a:xfrm>
          <a:prstGeom prst="rect">
            <a:avLst/>
          </a:prstGeom>
        </p:spPr>
      </p:pic>
      <p:sp>
        <p:nvSpPr>
          <p:cNvPr id="20" name="Freeform 1">
            <a:extLst>
              <a:ext uri="{FF2B5EF4-FFF2-40B4-BE49-F238E27FC236}">
                <a16:creationId xmlns:a16="http://schemas.microsoft.com/office/drawing/2014/main" id="{AA9F8FA2-3053-EC42-8466-063E4519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30327"/>
            <a:ext cx="12233393" cy="4556199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  <a:gd name="connsiteX0" fmla="*/ 0 w 19596"/>
              <a:gd name="connsiteY0" fmla="*/ 11613 h 11613"/>
              <a:gd name="connsiteX1" fmla="*/ 19569 w 19596"/>
              <a:gd name="connsiteY1" fmla="*/ 11613 h 11613"/>
              <a:gd name="connsiteX2" fmla="*/ 19569 w 19596"/>
              <a:gd name="connsiteY2" fmla="*/ 606 h 11613"/>
              <a:gd name="connsiteX3" fmla="*/ 19596 w 19596"/>
              <a:gd name="connsiteY3" fmla="*/ 0 h 11613"/>
              <a:gd name="connsiteX4" fmla="*/ 0 w 19596"/>
              <a:gd name="connsiteY4" fmla="*/ 11613 h 11613"/>
              <a:gd name="connsiteX0" fmla="*/ 0 w 19581"/>
              <a:gd name="connsiteY0" fmla="*/ 11007 h 11007"/>
              <a:gd name="connsiteX1" fmla="*/ 19569 w 19581"/>
              <a:gd name="connsiteY1" fmla="*/ 11007 h 11007"/>
              <a:gd name="connsiteX2" fmla="*/ 19569 w 19581"/>
              <a:gd name="connsiteY2" fmla="*/ 0 h 11007"/>
              <a:gd name="connsiteX3" fmla="*/ 19581 w 19581"/>
              <a:gd name="connsiteY3" fmla="*/ 3340 h 11007"/>
              <a:gd name="connsiteX4" fmla="*/ 0 w 19581"/>
              <a:gd name="connsiteY4" fmla="*/ 11007 h 11007"/>
              <a:gd name="connsiteX0" fmla="*/ 0 w 19600"/>
              <a:gd name="connsiteY0" fmla="*/ 7906 h 7906"/>
              <a:gd name="connsiteX1" fmla="*/ 19569 w 19600"/>
              <a:gd name="connsiteY1" fmla="*/ 7906 h 7906"/>
              <a:gd name="connsiteX2" fmla="*/ 19600 w 19600"/>
              <a:gd name="connsiteY2" fmla="*/ 1212 h 7906"/>
              <a:gd name="connsiteX3" fmla="*/ 19581 w 19600"/>
              <a:gd name="connsiteY3" fmla="*/ 239 h 7906"/>
              <a:gd name="connsiteX4" fmla="*/ 0 w 19600"/>
              <a:gd name="connsiteY4" fmla="*/ 7906 h 7906"/>
              <a:gd name="connsiteX0" fmla="*/ 0 w 10021"/>
              <a:gd name="connsiteY0" fmla="*/ 9196 h 9196"/>
              <a:gd name="connsiteX1" fmla="*/ 9984 w 10021"/>
              <a:gd name="connsiteY1" fmla="*/ 9196 h 9196"/>
              <a:gd name="connsiteX2" fmla="*/ 10000 w 10021"/>
              <a:gd name="connsiteY2" fmla="*/ 729 h 9196"/>
              <a:gd name="connsiteX3" fmla="*/ 10021 w 10021"/>
              <a:gd name="connsiteY3" fmla="*/ 369 h 9196"/>
              <a:gd name="connsiteX4" fmla="*/ 0 w 10021"/>
              <a:gd name="connsiteY4" fmla="*/ 9196 h 9196"/>
              <a:gd name="connsiteX0" fmla="*/ 0 w 10000"/>
              <a:gd name="connsiteY0" fmla="*/ 10000 h 10063"/>
              <a:gd name="connsiteX1" fmla="*/ 9979 w 10000"/>
              <a:gd name="connsiteY1" fmla="*/ 10063 h 10063"/>
              <a:gd name="connsiteX2" fmla="*/ 9979 w 10000"/>
              <a:gd name="connsiteY2" fmla="*/ 793 h 10063"/>
              <a:gd name="connsiteX3" fmla="*/ 10000 w 10000"/>
              <a:gd name="connsiteY3" fmla="*/ 401 h 10063"/>
              <a:gd name="connsiteX4" fmla="*/ 0 w 10000"/>
              <a:gd name="connsiteY4" fmla="*/ 10000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63">
                <a:moveTo>
                  <a:pt x="0" y="10000"/>
                </a:moveTo>
                <a:lnTo>
                  <a:pt x="9979" y="10063"/>
                </a:lnTo>
                <a:cubicBezTo>
                  <a:pt x="9984" y="6994"/>
                  <a:pt x="9974" y="3861"/>
                  <a:pt x="9979" y="793"/>
                </a:cubicBezTo>
                <a:cubicBezTo>
                  <a:pt x="9981" y="2324"/>
                  <a:pt x="9998" y="-1129"/>
                  <a:pt x="10000" y="401"/>
                </a:cubicBezTo>
                <a:cubicBezTo>
                  <a:pt x="10000" y="5448"/>
                  <a:pt x="0" y="4953"/>
                  <a:pt x="0" y="10000"/>
                </a:cubicBezTo>
              </a:path>
            </a:pathLst>
          </a:custGeom>
          <a:solidFill>
            <a:srgbClr val="F18526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31" name="Freeform 153">
            <a:extLst>
              <a:ext uri="{FF2B5EF4-FFF2-40B4-BE49-F238E27FC236}">
                <a16:creationId xmlns:a16="http://schemas.microsoft.com/office/drawing/2014/main" id="{9CED21CC-E311-834D-9EA7-59A1DE3F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0" y="1987650"/>
            <a:ext cx="845929" cy="801412"/>
          </a:xfrm>
          <a:custGeom>
            <a:avLst/>
            <a:gdLst>
              <a:gd name="T0" fmla="*/ 0 w 1359"/>
              <a:gd name="T1" fmla="*/ 104 h 916"/>
              <a:gd name="T2" fmla="*/ 0 w 1359"/>
              <a:gd name="T3" fmla="*/ 813 h 916"/>
              <a:gd name="T4" fmla="*/ 0 w 1359"/>
              <a:gd name="T5" fmla="*/ 813 h 916"/>
              <a:gd name="T6" fmla="*/ 104 w 1359"/>
              <a:gd name="T7" fmla="*/ 915 h 916"/>
              <a:gd name="T8" fmla="*/ 806 w 1359"/>
              <a:gd name="T9" fmla="*/ 915 h 916"/>
              <a:gd name="T10" fmla="*/ 806 w 1359"/>
              <a:gd name="T11" fmla="*/ 915 h 916"/>
              <a:gd name="T12" fmla="*/ 809 w 1359"/>
              <a:gd name="T13" fmla="*/ 915 h 916"/>
              <a:gd name="T14" fmla="*/ 809 w 1359"/>
              <a:gd name="T15" fmla="*/ 915 h 916"/>
              <a:gd name="T16" fmla="*/ 811 w 1359"/>
              <a:gd name="T17" fmla="*/ 915 h 916"/>
              <a:gd name="T18" fmla="*/ 831 w 1359"/>
              <a:gd name="T19" fmla="*/ 915 h 916"/>
              <a:gd name="T20" fmla="*/ 831 w 1359"/>
              <a:gd name="T21" fmla="*/ 915 h 916"/>
              <a:gd name="T22" fmla="*/ 862 w 1359"/>
              <a:gd name="T23" fmla="*/ 901 h 916"/>
              <a:gd name="T24" fmla="*/ 1327 w 1359"/>
              <a:gd name="T25" fmla="*/ 508 h 916"/>
              <a:gd name="T26" fmla="*/ 1327 w 1359"/>
              <a:gd name="T27" fmla="*/ 508 h 916"/>
              <a:gd name="T28" fmla="*/ 1327 w 1359"/>
              <a:gd name="T29" fmla="*/ 409 h 916"/>
              <a:gd name="T30" fmla="*/ 862 w 1359"/>
              <a:gd name="T31" fmla="*/ 16 h 916"/>
              <a:gd name="T32" fmla="*/ 862 w 1359"/>
              <a:gd name="T33" fmla="*/ 16 h 916"/>
              <a:gd name="T34" fmla="*/ 814 w 1359"/>
              <a:gd name="T35" fmla="*/ 2 h 916"/>
              <a:gd name="T36" fmla="*/ 814 w 1359"/>
              <a:gd name="T37" fmla="*/ 2 h 916"/>
              <a:gd name="T38" fmla="*/ 806 w 1359"/>
              <a:gd name="T39" fmla="*/ 1 h 916"/>
              <a:gd name="T40" fmla="*/ 104 w 1359"/>
              <a:gd name="T41" fmla="*/ 1 h 916"/>
              <a:gd name="T42" fmla="*/ 104 w 1359"/>
              <a:gd name="T43" fmla="*/ 1 h 916"/>
              <a:gd name="T44" fmla="*/ 0 w 1359"/>
              <a:gd name="T45" fmla="*/ 104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59" h="916">
                <a:moveTo>
                  <a:pt x="0" y="104"/>
                </a:moveTo>
                <a:lnTo>
                  <a:pt x="0" y="813"/>
                </a:lnTo>
                <a:lnTo>
                  <a:pt x="0" y="813"/>
                </a:lnTo>
                <a:cubicBezTo>
                  <a:pt x="0" y="869"/>
                  <a:pt x="47" y="915"/>
                  <a:pt x="104" y="915"/>
                </a:cubicBezTo>
                <a:lnTo>
                  <a:pt x="806" y="915"/>
                </a:lnTo>
                <a:lnTo>
                  <a:pt x="806" y="915"/>
                </a:lnTo>
                <a:cubicBezTo>
                  <a:pt x="807" y="915"/>
                  <a:pt x="808" y="915"/>
                  <a:pt x="809" y="915"/>
                </a:cubicBezTo>
                <a:lnTo>
                  <a:pt x="809" y="915"/>
                </a:lnTo>
                <a:cubicBezTo>
                  <a:pt x="809" y="915"/>
                  <a:pt x="810" y="915"/>
                  <a:pt x="811" y="915"/>
                </a:cubicBezTo>
                <a:lnTo>
                  <a:pt x="831" y="915"/>
                </a:lnTo>
                <a:lnTo>
                  <a:pt x="831" y="915"/>
                </a:lnTo>
                <a:cubicBezTo>
                  <a:pt x="842" y="913"/>
                  <a:pt x="852" y="909"/>
                  <a:pt x="862" y="901"/>
                </a:cubicBezTo>
                <a:lnTo>
                  <a:pt x="1327" y="508"/>
                </a:lnTo>
                <a:lnTo>
                  <a:pt x="1327" y="508"/>
                </a:lnTo>
                <a:cubicBezTo>
                  <a:pt x="1358" y="482"/>
                  <a:pt x="1358" y="435"/>
                  <a:pt x="1327" y="409"/>
                </a:cubicBezTo>
                <a:lnTo>
                  <a:pt x="862" y="16"/>
                </a:lnTo>
                <a:lnTo>
                  <a:pt x="862" y="16"/>
                </a:lnTo>
                <a:cubicBezTo>
                  <a:pt x="847" y="4"/>
                  <a:pt x="830" y="0"/>
                  <a:pt x="814" y="2"/>
                </a:cubicBezTo>
                <a:lnTo>
                  <a:pt x="814" y="2"/>
                </a:lnTo>
                <a:cubicBezTo>
                  <a:pt x="811" y="1"/>
                  <a:pt x="808" y="1"/>
                  <a:pt x="806" y="1"/>
                </a:cubicBezTo>
                <a:lnTo>
                  <a:pt x="104" y="1"/>
                </a:lnTo>
                <a:lnTo>
                  <a:pt x="104" y="1"/>
                </a:lnTo>
                <a:cubicBezTo>
                  <a:pt x="47" y="1"/>
                  <a:pt x="0" y="48"/>
                  <a:pt x="0" y="104"/>
                </a:cubicBezTo>
              </a:path>
            </a:pathLst>
          </a:custGeom>
          <a:solidFill>
            <a:srgbClr val="898989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3B749BA-309E-B94A-886B-0391EE1A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3" y="291893"/>
            <a:ext cx="801412" cy="801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F1068B-436C-3E44-823E-B83FB5E0C073}"/>
              </a:ext>
            </a:extLst>
          </p:cNvPr>
          <p:cNvSpPr/>
          <p:nvPr/>
        </p:nvSpPr>
        <p:spPr>
          <a:xfrm>
            <a:off x="1182315" y="492274"/>
            <a:ext cx="4277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ОБЛАСТНОЙ ИНСТИТУТ РАЗВИТИЯ ОБРАЗОВАНИЯ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174223E-887D-0A49-A7C7-EE906F5B518B}"/>
              </a:ext>
            </a:extLst>
          </p:cNvPr>
          <p:cNvSpPr/>
          <p:nvPr/>
        </p:nvSpPr>
        <p:spPr>
          <a:xfrm>
            <a:off x="9165466" y="3771900"/>
            <a:ext cx="656397" cy="656397"/>
          </a:xfrm>
          <a:prstGeom prst="ellipse">
            <a:avLst/>
          </a:prstGeom>
          <a:solidFill>
            <a:srgbClr val="F1852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FCA0BA-89FE-F14F-B632-9FEDE7FC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08" y="3427658"/>
            <a:ext cx="5716101" cy="321530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6F214843-3B31-3F46-AA11-931E6E98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577309" y="4286519"/>
            <a:ext cx="2359987" cy="235998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8525B66-88C1-7948-9649-0E3C76EC1056}"/>
              </a:ext>
            </a:extLst>
          </p:cNvPr>
          <p:cNvSpPr txBox="1">
            <a:spLocks/>
          </p:cNvSpPr>
          <p:nvPr/>
        </p:nvSpPr>
        <p:spPr>
          <a:xfrm>
            <a:off x="1524000" y="1891771"/>
            <a:ext cx="9144000" cy="1079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22CD27-7C8C-46C2-BC1E-1AA12B918EEA}"/>
              </a:ext>
            </a:extLst>
          </p:cNvPr>
          <p:cNvSpPr/>
          <p:nvPr/>
        </p:nvSpPr>
        <p:spPr>
          <a:xfrm>
            <a:off x="2408808" y="1728032"/>
            <a:ext cx="7374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ПРОВЕРОЧНЫХ РАБОТ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Калининградской области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" y="-17886"/>
            <a:ext cx="12168130" cy="68606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4" y="376296"/>
            <a:ext cx="1089473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65B5CB-8461-400F-9755-1970E07A4270}"/>
              </a:ext>
            </a:extLst>
          </p:cNvPr>
          <p:cNvSpPr/>
          <p:nvPr/>
        </p:nvSpPr>
        <p:spPr>
          <a:xfrm>
            <a:off x="837829" y="26806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E6A69-86F8-4BF8-9634-3EFD60394E90}"/>
              </a:ext>
            </a:extLst>
          </p:cNvPr>
          <p:cNvSpPr txBox="1"/>
          <p:nvPr/>
        </p:nvSpPr>
        <p:spPr>
          <a:xfrm>
            <a:off x="571898" y="540784"/>
            <a:ext cx="750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ВПР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51230A9-99A7-4629-8F96-416F80C2C837}"/>
              </a:ext>
            </a:extLst>
          </p:cNvPr>
          <p:cNvSpPr/>
          <p:nvPr/>
        </p:nvSpPr>
        <p:spPr>
          <a:xfrm>
            <a:off x="3303233" y="1367040"/>
            <a:ext cx="6098219" cy="93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заявки от ОО на участие в ВПР, в том числе в компьютерной форме </a:t>
            </a:r>
            <a:br>
              <a:rPr lang="ru-RU" dirty="0"/>
            </a:br>
            <a:r>
              <a:rPr lang="ru-RU" dirty="0"/>
              <a:t>До 09.02.2023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F8A0109-FBFC-4676-8F0B-A365FC529AC3}"/>
              </a:ext>
            </a:extLst>
          </p:cNvPr>
          <p:cNvSpPr/>
          <p:nvPr/>
        </p:nvSpPr>
        <p:spPr>
          <a:xfrm>
            <a:off x="3284954" y="2573569"/>
            <a:ext cx="6116497" cy="123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Публикация в ФИС ОКО инструктивных материалов для экспертов по проверке заданий проверочной работы: </a:t>
            </a:r>
            <a:br>
              <a:rPr lang="ru-RU" dirty="0"/>
            </a:br>
            <a:r>
              <a:rPr lang="ru-RU" dirty="0"/>
              <a:t>в традиционной форме и в компьютерной форме 28.02.2023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2FA881-44C4-4B0B-903A-F942872EB807}"/>
              </a:ext>
            </a:extLst>
          </p:cNvPr>
          <p:cNvSpPr/>
          <p:nvPr/>
        </p:nvSpPr>
        <p:spPr>
          <a:xfrm>
            <a:off x="3266792" y="4316171"/>
            <a:ext cx="6098218" cy="136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Сбор расписания проведения ВПР в традиционной и в компьютерной форме: </a:t>
            </a:r>
            <a:br>
              <a:rPr lang="ru-RU" b="1" dirty="0"/>
            </a:br>
            <a:r>
              <a:rPr lang="ru-RU" b="1" dirty="0"/>
              <a:t>в 4-8 классах до 04.03.2023 </a:t>
            </a:r>
            <a:br>
              <a:rPr lang="ru-RU" b="1" dirty="0"/>
            </a:br>
            <a:r>
              <a:rPr lang="ru-RU" b="1" dirty="0"/>
              <a:t>в 10-11 классах до 20.02.2023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387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" y="-17886"/>
            <a:ext cx="12168130" cy="68606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4" y="376295"/>
            <a:ext cx="10894738" cy="5050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65B5CB-8461-400F-9755-1970E07A4270}"/>
              </a:ext>
            </a:extLst>
          </p:cNvPr>
          <p:cNvSpPr/>
          <p:nvPr/>
        </p:nvSpPr>
        <p:spPr>
          <a:xfrm>
            <a:off x="837829" y="26806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E6A69-86F8-4BF8-9634-3EFD60394E90}"/>
              </a:ext>
            </a:extLst>
          </p:cNvPr>
          <p:cNvSpPr txBox="1"/>
          <p:nvPr/>
        </p:nvSpPr>
        <p:spPr>
          <a:xfrm>
            <a:off x="571898" y="540784"/>
            <a:ext cx="750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ВПР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02AD9CF-CF93-4F3C-A678-E4A6466233EF}"/>
              </a:ext>
            </a:extLst>
          </p:cNvPr>
          <p:cNvSpPr/>
          <p:nvPr/>
        </p:nvSpPr>
        <p:spPr>
          <a:xfrm>
            <a:off x="810379" y="1622395"/>
            <a:ext cx="10812745" cy="36882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расписания проведения ВПР в традиционной и в компьютерной форме: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4-8 классах до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02.03.2023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10-11 классах до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16.02.2023</a:t>
            </a:r>
          </a:p>
          <a:p>
            <a:endParaRPr lang="ru-RU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0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9"/>
            <a:ext cx="12168130" cy="68606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62" y="1140037"/>
            <a:ext cx="1154313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2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45ECDC-0703-4E67-8CB6-8156200FDA0D}"/>
              </a:ext>
            </a:extLst>
          </p:cNvPr>
          <p:cNvSpPr/>
          <p:nvPr/>
        </p:nvSpPr>
        <p:spPr>
          <a:xfrm>
            <a:off x="423962" y="999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b="1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47A76F3-13C5-449D-8F11-FE291231C758}"/>
              </a:ext>
            </a:extLst>
          </p:cNvPr>
          <p:cNvSpPr/>
          <p:nvPr/>
        </p:nvSpPr>
        <p:spPr>
          <a:xfrm>
            <a:off x="139295" y="307088"/>
            <a:ext cx="11913410" cy="27376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федерального уровня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«Приказ Федеральной службы по надзору в сфере образования и науки № 1282 от 23.12.2022 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2023 году».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B3AE7D4-AC63-4EDD-B9E8-52700780C9F4}"/>
              </a:ext>
            </a:extLst>
          </p:cNvPr>
          <p:cNvSpPr/>
          <p:nvPr/>
        </p:nvSpPr>
        <p:spPr>
          <a:xfrm>
            <a:off x="224901" y="3342695"/>
            <a:ext cx="11943229" cy="28493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регионального уровня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Калининградской области от 06.02.2023 № 146/1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всероссийских проверочных работ в Калининградской области в 2023 году»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1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" y="-2684"/>
            <a:ext cx="12168130" cy="68606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2" y="389931"/>
            <a:ext cx="10894738" cy="56068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Century" panose="02040604050505020304" pitchFamily="18" charset="0"/>
              </a:rPr>
              <a:t>Участники ВПР:</a:t>
            </a:r>
          </a:p>
          <a:p>
            <a:pPr marL="0" indent="0" algn="ctr">
              <a:buNone/>
            </a:pPr>
            <a:endParaRPr lang="ru-RU" sz="3200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3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87D811-C756-4E67-B364-400AB189751E}"/>
              </a:ext>
            </a:extLst>
          </p:cNvPr>
          <p:cNvSpPr/>
          <p:nvPr/>
        </p:nvSpPr>
        <p:spPr>
          <a:xfrm>
            <a:off x="328475" y="1397864"/>
            <a:ext cx="1161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22EE0-0F59-499C-ADCE-82DBEDE8B2C8}"/>
              </a:ext>
            </a:extLst>
          </p:cNvPr>
          <p:cNvSpPr txBox="1"/>
          <p:nvPr/>
        </p:nvSpPr>
        <p:spPr>
          <a:xfrm>
            <a:off x="2549872" y="5306524"/>
            <a:ext cx="47620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CFA6D6-E792-4EA8-8DB4-1CAB1F6ECE0F}"/>
              </a:ext>
            </a:extLst>
          </p:cNvPr>
          <p:cNvSpPr txBox="1"/>
          <p:nvPr/>
        </p:nvSpPr>
        <p:spPr>
          <a:xfrm>
            <a:off x="959247" y="3740970"/>
            <a:ext cx="101843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ВПР в 4–8 классах по каждому учебному предмету являются все обучающиеся соответствующих классов всех ОО Российской Федерации, реализующих образовательные программы начального общего, основного общего, среднего общего образования.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10-11 классов принимают участие в ВПР по решению ОО. ОИВ может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 об участии в ВПР обучающихся 10-11 классов отдельных ОО.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7" name="Трехмерная модель 36" descr="Красный восклицательный знак">
                <a:extLst>
                  <a:ext uri="{FF2B5EF4-FFF2-40B4-BE49-F238E27FC236}">
                    <a16:creationId xmlns:a16="http://schemas.microsoft.com/office/drawing/2014/main" id="{10643285-1EC7-4FFB-93E3-8E5383C668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1756981"/>
                  </p:ext>
                </p:extLst>
              </p:nvPr>
            </p:nvGraphicFramePr>
            <p:xfrm>
              <a:off x="449294" y="3172409"/>
              <a:ext cx="823531" cy="81665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23531" cy="816651"/>
                    </a:xfrm>
                    <a:prstGeom prst="rect">
                      <a:avLst/>
                    </a:prstGeom>
                  </am3d:spPr>
                  <am3d:camera>
                    <am3d:pos x="0" y="0" z="49434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55117" d="1000000"/>
                    <am3d:preTrans dx="10169" dy="-18000000" dz="-101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032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7" name="Трехмерная модель 36" descr="Красный восклицательный знак">
                <a:extLst>
                  <a:ext uri="{FF2B5EF4-FFF2-40B4-BE49-F238E27FC236}">
                    <a16:creationId xmlns:a16="http://schemas.microsoft.com/office/drawing/2014/main" id="{10643285-1EC7-4FFB-93E3-8E5383C668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294" y="3172409"/>
                <a:ext cx="823531" cy="816651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6B010AD-0FA2-4991-975D-8A5A00EF357D}"/>
              </a:ext>
            </a:extLst>
          </p:cNvPr>
          <p:cNvSpPr/>
          <p:nvPr/>
        </p:nvSpPr>
        <p:spPr>
          <a:xfrm>
            <a:off x="1104559" y="1102481"/>
            <a:ext cx="4736007" cy="2373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4-8 КЛАССОВ ОО 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4C901B67-5DDF-4863-AB61-57F08D5A1178}"/>
              </a:ext>
            </a:extLst>
          </p:cNvPr>
          <p:cNvSpPr/>
          <p:nvPr/>
        </p:nvSpPr>
        <p:spPr>
          <a:xfrm>
            <a:off x="3420763" y="1671779"/>
            <a:ext cx="257453" cy="733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6D2CA68-F518-4475-BF59-92E0CEE447E0}"/>
              </a:ext>
            </a:extLst>
          </p:cNvPr>
          <p:cNvSpPr/>
          <p:nvPr/>
        </p:nvSpPr>
        <p:spPr>
          <a:xfrm>
            <a:off x="6084065" y="1102481"/>
            <a:ext cx="4942001" cy="2373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10-11 КЛАССОВ ОО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ОО              кроме обучающихся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сдающих ЕГЭ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 данному предмету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868743EE-92CF-47B2-A237-FE793628221D}"/>
              </a:ext>
            </a:extLst>
          </p:cNvPr>
          <p:cNvSpPr/>
          <p:nvPr/>
        </p:nvSpPr>
        <p:spPr>
          <a:xfrm rot="2367260">
            <a:off x="7304370" y="1753170"/>
            <a:ext cx="252938" cy="696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FD74261B-3F40-4C1C-8454-A8291D5787B9}"/>
              </a:ext>
            </a:extLst>
          </p:cNvPr>
          <p:cNvSpPr/>
          <p:nvPr/>
        </p:nvSpPr>
        <p:spPr>
          <a:xfrm rot="19286362">
            <a:off x="9338836" y="1749394"/>
            <a:ext cx="252938" cy="696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7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74EA47-B505-45B9-9954-047005E67223}"/>
              </a:ext>
            </a:extLst>
          </p:cNvPr>
          <p:cNvSpPr/>
          <p:nvPr/>
        </p:nvSpPr>
        <p:spPr>
          <a:xfrm>
            <a:off x="8854291" y="1073600"/>
            <a:ext cx="491866" cy="21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5C9237-A7A5-4B66-9AB7-A282D2E105CE}"/>
              </a:ext>
            </a:extLst>
          </p:cNvPr>
          <p:cNvSpPr/>
          <p:nvPr/>
        </p:nvSpPr>
        <p:spPr>
          <a:xfrm>
            <a:off x="8726341" y="879927"/>
            <a:ext cx="619816" cy="334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4" y="16119"/>
            <a:ext cx="12203453" cy="6860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4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45ECDC-0703-4E67-8CB6-8156200FDA0D}"/>
              </a:ext>
            </a:extLst>
          </p:cNvPr>
          <p:cNvSpPr/>
          <p:nvPr/>
        </p:nvSpPr>
        <p:spPr>
          <a:xfrm>
            <a:off x="281918" y="130579"/>
            <a:ext cx="9243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ВПР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BE4678C-4388-4BC5-B61C-2E44EAD978C4}"/>
              </a:ext>
            </a:extLst>
          </p:cNvPr>
          <p:cNvSpPr/>
          <p:nvPr/>
        </p:nvSpPr>
        <p:spPr>
          <a:xfrm>
            <a:off x="8854291" y="964233"/>
            <a:ext cx="33023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ФОРМА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30DB15-68E8-4F08-91BB-4D79306E4C1A}"/>
              </a:ext>
            </a:extLst>
          </p:cNvPr>
          <p:cNvSpPr/>
          <p:nvPr/>
        </p:nvSpPr>
        <p:spPr>
          <a:xfrm>
            <a:off x="8590194" y="995418"/>
            <a:ext cx="491866" cy="2940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31D53F0-BFA9-44F9-8E99-630BE7C0B4E5}"/>
              </a:ext>
            </a:extLst>
          </p:cNvPr>
          <p:cNvSpPr/>
          <p:nvPr/>
        </p:nvSpPr>
        <p:spPr>
          <a:xfrm>
            <a:off x="423712" y="5965899"/>
            <a:ext cx="7202206" cy="61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Штатный режим</a:t>
            </a:r>
          </a:p>
          <a:p>
            <a:pPr algn="ctr"/>
            <a:r>
              <a:rPr lang="ru-RU" b="1" dirty="0"/>
              <a:t>15.03.2023 –20.05.2023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9FA7FF1-D388-43C7-A9A0-A1CB61871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452" y="1381034"/>
            <a:ext cx="10211635" cy="4351338"/>
          </a:xfr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888278C-66A7-4D8D-9F06-7F7A33BBB6FF}"/>
              </a:ext>
            </a:extLst>
          </p:cNvPr>
          <p:cNvSpPr/>
          <p:nvPr/>
        </p:nvSpPr>
        <p:spPr>
          <a:xfrm>
            <a:off x="7992652" y="4858641"/>
            <a:ext cx="2589435" cy="7740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Режим апробации 01.03.2023–25.03.2023 </a:t>
            </a:r>
          </a:p>
        </p:txBody>
      </p:sp>
    </p:spTree>
    <p:extLst>
      <p:ext uri="{BB962C8B-B14F-4D97-AF65-F5344CB8AC3E}">
        <p14:creationId xmlns:p14="http://schemas.microsoft.com/office/powerpoint/2010/main" val="119180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74EA47-B505-45B9-9954-047005E67223}"/>
              </a:ext>
            </a:extLst>
          </p:cNvPr>
          <p:cNvSpPr/>
          <p:nvPr/>
        </p:nvSpPr>
        <p:spPr>
          <a:xfrm>
            <a:off x="8854291" y="1073600"/>
            <a:ext cx="491866" cy="21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5C9237-A7A5-4B66-9AB7-A282D2E105CE}"/>
              </a:ext>
            </a:extLst>
          </p:cNvPr>
          <p:cNvSpPr/>
          <p:nvPr/>
        </p:nvSpPr>
        <p:spPr>
          <a:xfrm>
            <a:off x="8726341" y="879927"/>
            <a:ext cx="619816" cy="334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" y="-78122"/>
            <a:ext cx="12337638" cy="693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5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45ECDC-0703-4E67-8CB6-8156200FDA0D}"/>
              </a:ext>
            </a:extLst>
          </p:cNvPr>
          <p:cNvSpPr/>
          <p:nvPr/>
        </p:nvSpPr>
        <p:spPr>
          <a:xfrm>
            <a:off x="281918" y="130579"/>
            <a:ext cx="11341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объективности результатов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3FB89-90C3-4FDC-BF8E-41DA95884F9C}"/>
              </a:ext>
            </a:extLst>
          </p:cNvPr>
          <p:cNvSpPr txBox="1"/>
          <p:nvPr/>
        </p:nvSpPr>
        <p:spPr>
          <a:xfrm>
            <a:off x="4838330" y="1804200"/>
            <a:ext cx="5575177" cy="285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D16B1D1E-8BA5-4331-A671-01C06C11D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863134"/>
              </p:ext>
            </p:extLst>
          </p:nvPr>
        </p:nvGraphicFramePr>
        <p:xfrm>
          <a:off x="164928" y="897477"/>
          <a:ext cx="9366485" cy="563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8F451BA-1546-411B-9857-EB879E640AB4}"/>
              </a:ext>
            </a:extLst>
          </p:cNvPr>
          <p:cNvSpPr txBox="1"/>
          <p:nvPr/>
        </p:nvSpPr>
        <p:spPr>
          <a:xfrm>
            <a:off x="4206796" y="1775896"/>
            <a:ext cx="482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5" name="Трехмерная модель 34" descr="Комплект скобок">
                <a:extLst>
                  <a:ext uri="{FF2B5EF4-FFF2-40B4-BE49-F238E27FC236}">
                    <a16:creationId xmlns:a16="http://schemas.microsoft.com/office/drawing/2014/main" id="{4D4CC1DF-7B55-4681-B7A1-3DC58014A2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6969915"/>
                  </p:ext>
                </p:extLst>
              </p:nvPr>
            </p:nvGraphicFramePr>
            <p:xfrm rot="10800000">
              <a:off x="7279715" y="1661040"/>
              <a:ext cx="856535" cy="3133817"/>
            </p:xfrm>
            <a:graphic>
              <a:graphicData uri="http://schemas.microsoft.com/office/drawing/2017/model3d">
                <am3d:model3d r:embed="rId9">
                  <am3d:spPr>
                    <a:xfrm rot="10800000">
                      <a:off x="0" y="0"/>
                      <a:ext cx="856535" cy="3133817"/>
                    </a:xfrm>
                    <a:prstGeom prst="rect">
                      <a:avLst/>
                    </a:prstGeom>
                  </am3d:spPr>
                  <am3d:camera>
                    <am3d:pos x="0" y="0" z="498344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5987" d="1000000"/>
                    <am3d:preTrans dx="-2499787" dy="-17999709" dz="12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27978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5" name="Трехмерная модель 34" descr="Комплект скобок">
                <a:extLst>
                  <a:ext uri="{FF2B5EF4-FFF2-40B4-BE49-F238E27FC236}">
                    <a16:creationId xmlns:a16="http://schemas.microsoft.com/office/drawing/2014/main" id="{4D4CC1DF-7B55-4681-B7A1-3DC58014A2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7279715" y="1661040"/>
                <a:ext cx="856535" cy="3133817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932BA7B-C111-4634-A03C-3DEB410EF525}"/>
              </a:ext>
            </a:extLst>
          </p:cNvPr>
          <p:cNvSpPr txBox="1"/>
          <p:nvPr/>
        </p:nvSpPr>
        <p:spPr>
          <a:xfrm>
            <a:off x="8161809" y="2402898"/>
            <a:ext cx="389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Формируемая выборка ОО и участников, включённых в выборку, определяется федеральным организатором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465773CC-0204-44C1-928A-B860BDCD5A61}"/>
              </a:ext>
            </a:extLst>
          </p:cNvPr>
          <p:cNvSpPr/>
          <p:nvPr/>
        </p:nvSpPr>
        <p:spPr>
          <a:xfrm>
            <a:off x="6711518" y="4909713"/>
            <a:ext cx="5341187" cy="19076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компьютерной форме в присутствии независимых наблюдателей в аудитории, проверяются работы независимыми экспертами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единую проверочную работу входят задания по предметам: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«География», «История», «Обществознание».</a:t>
            </a:r>
          </a:p>
          <a:p>
            <a:pPr algn="ctr"/>
            <a:endParaRPr lang="ru-RU" dirty="0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406D0D4-2C27-439C-8126-AAA2F07BE732}"/>
              </a:ext>
            </a:extLst>
          </p:cNvPr>
          <p:cNvCxnSpPr/>
          <p:nvPr/>
        </p:nvCxnSpPr>
        <p:spPr>
          <a:xfrm flipH="1" flipV="1">
            <a:off x="6303146" y="4909713"/>
            <a:ext cx="408372" cy="850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D08086F-A8EF-4D6B-9052-1116925B85AE}"/>
              </a:ext>
            </a:extLst>
          </p:cNvPr>
          <p:cNvGrpSpPr/>
          <p:nvPr/>
        </p:nvGrpSpPr>
        <p:grpSpPr>
          <a:xfrm>
            <a:off x="11907703" y="6541836"/>
            <a:ext cx="538648" cy="290004"/>
            <a:chOff x="10551691" y="6461479"/>
            <a:chExt cx="538648" cy="290004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04248DC2-A127-432C-AC97-D545914A8F7D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Номер слайда 3">
              <a:extLst>
                <a:ext uri="{FF2B5EF4-FFF2-40B4-BE49-F238E27FC236}">
                  <a16:creationId xmlns:a16="http://schemas.microsoft.com/office/drawing/2014/main" id="{CBE77F6D-DD48-4CF0-B899-C9300F016B92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31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74EA47-B505-45B9-9954-047005E67223}"/>
              </a:ext>
            </a:extLst>
          </p:cNvPr>
          <p:cNvSpPr/>
          <p:nvPr/>
        </p:nvSpPr>
        <p:spPr>
          <a:xfrm>
            <a:off x="8854291" y="1073600"/>
            <a:ext cx="491866" cy="21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5C9237-A7A5-4B66-9AB7-A282D2E105CE}"/>
              </a:ext>
            </a:extLst>
          </p:cNvPr>
          <p:cNvSpPr/>
          <p:nvPr/>
        </p:nvSpPr>
        <p:spPr>
          <a:xfrm>
            <a:off x="8726341" y="879927"/>
            <a:ext cx="619816" cy="334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B045F-9860-2E4F-88E0-4E1D0061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" y="16119"/>
            <a:ext cx="12168130" cy="6860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45ECDC-0703-4E67-8CB6-8156200FDA0D}"/>
              </a:ext>
            </a:extLst>
          </p:cNvPr>
          <p:cNvSpPr/>
          <p:nvPr/>
        </p:nvSpPr>
        <p:spPr>
          <a:xfrm>
            <a:off x="281918" y="130579"/>
            <a:ext cx="9243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ВПР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BE4678C-4388-4BC5-B61C-2E44EAD978C4}"/>
              </a:ext>
            </a:extLst>
          </p:cNvPr>
          <p:cNvSpPr/>
          <p:nvPr/>
        </p:nvSpPr>
        <p:spPr>
          <a:xfrm>
            <a:off x="8982241" y="955181"/>
            <a:ext cx="33023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ФОРМА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93E2725-A3CC-4422-9910-114A856E1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058" y="1274130"/>
            <a:ext cx="8476159" cy="505301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00BDFA-E8FE-4610-916E-432B3299269D}"/>
              </a:ext>
            </a:extLst>
          </p:cNvPr>
          <p:cNvSpPr/>
          <p:nvPr/>
        </p:nvSpPr>
        <p:spPr>
          <a:xfrm>
            <a:off x="8544383" y="1016143"/>
            <a:ext cx="619816" cy="2579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6535C92-A9B0-4AA4-B1DE-7C7F311FEDE8}"/>
              </a:ext>
            </a:extLst>
          </p:cNvPr>
          <p:cNvSpPr/>
          <p:nvPr/>
        </p:nvSpPr>
        <p:spPr>
          <a:xfrm>
            <a:off x="8802753" y="1492922"/>
            <a:ext cx="3266488" cy="4595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ВПР в 5–8 классах по предметам «История», «Биология», «География», «Обществознание»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параллели по каждому предмету выбирается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одна форма проведения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всей параллели по выбранному предмету) – традиционная или компьютерная. </a:t>
            </a:r>
          </a:p>
        </p:txBody>
      </p:sp>
    </p:spTree>
    <p:extLst>
      <p:ext uri="{BB962C8B-B14F-4D97-AF65-F5344CB8AC3E}">
        <p14:creationId xmlns:p14="http://schemas.microsoft.com/office/powerpoint/2010/main" val="33969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F0AE5-48E2-43E9-AD33-1291E669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" y="912044"/>
            <a:ext cx="12192000" cy="5912452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4" y="376296"/>
            <a:ext cx="1089473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65B5CB-8461-400F-9755-1970E07A4270}"/>
              </a:ext>
            </a:extLst>
          </p:cNvPr>
          <p:cNvSpPr/>
          <p:nvPr/>
        </p:nvSpPr>
        <p:spPr>
          <a:xfrm>
            <a:off x="837829" y="26806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E6A69-86F8-4BF8-9634-3EFD60394E90}"/>
              </a:ext>
            </a:extLst>
          </p:cNvPr>
          <p:cNvSpPr txBox="1"/>
          <p:nvPr/>
        </p:nvSpPr>
        <p:spPr>
          <a:xfrm>
            <a:off x="394088" y="267545"/>
            <a:ext cx="111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и описания проверочных работ для проведения ВПР в 2023 году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116FF-D01E-4C30-A892-5A47BAF49904}"/>
              </a:ext>
            </a:extLst>
          </p:cNvPr>
          <p:cNvSpPr txBox="1"/>
          <p:nvPr/>
        </p:nvSpPr>
        <p:spPr>
          <a:xfrm>
            <a:off x="7539967" y="3230317"/>
            <a:ext cx="4608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образцов и описаний проверочных работ для проведения ВПР в 2023 году на сайте ФИОКО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BFC774A-286C-432F-9E59-F5B040E4DFFF}"/>
              </a:ext>
            </a:extLst>
          </p:cNvPr>
          <p:cNvSpPr/>
          <p:nvPr/>
        </p:nvSpPr>
        <p:spPr>
          <a:xfrm>
            <a:off x="7096161" y="2567684"/>
            <a:ext cx="4718304" cy="2449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7BCC598-24B4-4B62-85EA-B060F2B7B2F9}"/>
              </a:ext>
            </a:extLst>
          </p:cNvPr>
          <p:cNvSpPr/>
          <p:nvPr/>
        </p:nvSpPr>
        <p:spPr>
          <a:xfrm>
            <a:off x="828273" y="2320558"/>
            <a:ext cx="616067" cy="30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91C2F32-2CD2-4F3F-94F4-8F8B136281A7}"/>
              </a:ext>
            </a:extLst>
          </p:cNvPr>
          <p:cNvSpPr/>
          <p:nvPr/>
        </p:nvSpPr>
        <p:spPr>
          <a:xfrm>
            <a:off x="828272" y="3738149"/>
            <a:ext cx="616067" cy="30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F56AF64-B3F3-42A9-A130-3D87F453149B}"/>
              </a:ext>
            </a:extLst>
          </p:cNvPr>
          <p:cNvSpPr/>
          <p:nvPr/>
        </p:nvSpPr>
        <p:spPr>
          <a:xfrm>
            <a:off x="828271" y="5468681"/>
            <a:ext cx="616067" cy="30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9F41E-08A6-4E82-B066-F9EBAED18801}"/>
              </a:ext>
            </a:extLst>
          </p:cNvPr>
          <p:cNvSpPr txBox="1"/>
          <p:nvPr/>
        </p:nvSpPr>
        <p:spPr>
          <a:xfrm>
            <a:off x="5708341" y="5070622"/>
            <a:ext cx="621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https://fioco.ru/%D0%BE%D0%B1%D1%80%D0%B0%D0%B7%D1%86%D1%8B-%D0%B8-%D0%BE%D0%BF%D0%B8%D1%81%D0%B0%D0%BD%D0%B8%D1%8F-%D0%92%D0%9F%D0%A0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3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4" y="376296"/>
            <a:ext cx="1089473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902766" cy="290004"/>
            <a:chOff x="10551691" y="6461479"/>
            <a:chExt cx="902766" cy="290004"/>
          </a:xfrm>
        </p:grpSpPr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61479"/>
              <a:ext cx="530460" cy="290004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4FA2009F-744D-4914-9C38-413CE7F03583}" type="slidenum">
                <a:rPr lang="ru-RU" sz="105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8</a:t>
              </a:fld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1292271" y="6543863"/>
              <a:ext cx="162186" cy="198539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9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65B5CB-8461-400F-9755-1970E07A4270}"/>
              </a:ext>
            </a:extLst>
          </p:cNvPr>
          <p:cNvSpPr/>
          <p:nvPr/>
        </p:nvSpPr>
        <p:spPr>
          <a:xfrm>
            <a:off x="837829" y="26806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E6A69-86F8-4BF8-9634-3EFD60394E90}"/>
              </a:ext>
            </a:extLst>
          </p:cNvPr>
          <p:cNvSpPr txBox="1"/>
          <p:nvPr/>
        </p:nvSpPr>
        <p:spPr>
          <a:xfrm>
            <a:off x="571897" y="376296"/>
            <a:ext cx="1118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 процедуры ВПР с использованием федеральной информационной системы оценки качества  образования (ФИС ОКО)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DA35CE-950B-4F87-9271-6DCECCA3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4" y="1309041"/>
            <a:ext cx="10844315" cy="5605823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CBFEC049-2805-4655-8412-BA080FE43EAF}"/>
              </a:ext>
            </a:extLst>
          </p:cNvPr>
          <p:cNvSpPr/>
          <p:nvPr/>
        </p:nvSpPr>
        <p:spPr>
          <a:xfrm>
            <a:off x="3856786" y="4635741"/>
            <a:ext cx="2459115" cy="1234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3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73329662-E628-5E43-A45B-67DAFF25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64" y="376296"/>
            <a:ext cx="1089473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65AF41-70F5-424F-8703-90FF056E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225" y="6296198"/>
            <a:ext cx="476480" cy="47648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EBA9BA-4D9B-824E-949C-D239A614130E}"/>
              </a:ext>
            </a:extLst>
          </p:cNvPr>
          <p:cNvGrpSpPr/>
          <p:nvPr/>
        </p:nvGrpSpPr>
        <p:grpSpPr>
          <a:xfrm rot="13176285">
            <a:off x="-321713" y="5411030"/>
            <a:ext cx="1843132" cy="1635775"/>
            <a:chOff x="11201804" y="189850"/>
            <a:chExt cx="1843132" cy="1635775"/>
          </a:xfrm>
        </p:grpSpPr>
        <p:sp>
          <p:nvSpPr>
            <p:cNvPr id="14" name="Кольцо 13">
              <a:extLst>
                <a:ext uri="{FF2B5EF4-FFF2-40B4-BE49-F238E27FC236}">
                  <a16:creationId xmlns:a16="http://schemas.microsoft.com/office/drawing/2014/main" id="{FB95E845-5176-6648-8886-AE9E99621E3D}"/>
                </a:ext>
              </a:extLst>
            </p:cNvPr>
            <p:cNvSpPr/>
            <p:nvPr/>
          </p:nvSpPr>
          <p:spPr>
            <a:xfrm rot="20903215">
              <a:off x="11515163" y="295852"/>
              <a:ext cx="1529773" cy="1529773"/>
            </a:xfrm>
            <a:prstGeom prst="donut">
              <a:avLst>
                <a:gd name="adj" fmla="val 2513"/>
              </a:avLst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14">
              <a:extLst>
                <a:ext uri="{FF2B5EF4-FFF2-40B4-BE49-F238E27FC236}">
                  <a16:creationId xmlns:a16="http://schemas.microsoft.com/office/drawing/2014/main" id="{220DE714-4921-BD49-BDCD-C797CA32C4DD}"/>
                </a:ext>
              </a:extLst>
            </p:cNvPr>
            <p:cNvSpPr/>
            <p:nvPr/>
          </p:nvSpPr>
          <p:spPr>
            <a:xfrm>
              <a:off x="11201804" y="189850"/>
              <a:ext cx="809336" cy="809336"/>
            </a:xfrm>
            <a:prstGeom prst="donut">
              <a:avLst>
                <a:gd name="adj" fmla="val 14121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8989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69622AE-DC96-ED46-8A7A-FBF6A05E3614}"/>
                </a:ext>
              </a:extLst>
            </p:cNvPr>
            <p:cNvSpPr/>
            <p:nvPr/>
          </p:nvSpPr>
          <p:spPr>
            <a:xfrm rot="20903215">
              <a:off x="11694677" y="1483721"/>
              <a:ext cx="311085" cy="311085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CD04D08-CFC5-104C-AA0D-72E38224592B}"/>
              </a:ext>
            </a:extLst>
          </p:cNvPr>
          <p:cNvGrpSpPr/>
          <p:nvPr/>
        </p:nvGrpSpPr>
        <p:grpSpPr>
          <a:xfrm>
            <a:off x="11084476" y="6389436"/>
            <a:ext cx="538648" cy="290004"/>
            <a:chOff x="10551691" y="6461479"/>
            <a:chExt cx="538648" cy="290004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928CAB9-E613-234B-A6BD-D76CCFF36924}"/>
                </a:ext>
              </a:extLst>
            </p:cNvPr>
            <p:cNvSpPr/>
            <p:nvPr/>
          </p:nvSpPr>
          <p:spPr>
            <a:xfrm>
              <a:off x="10676013" y="6461479"/>
              <a:ext cx="290004" cy="290004"/>
            </a:xfrm>
            <a:prstGeom prst="ellipse">
              <a:avLst/>
            </a:prstGeom>
            <a:solidFill>
              <a:srgbClr val="F1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Номер слайда 3">
              <a:extLst>
                <a:ext uri="{FF2B5EF4-FFF2-40B4-BE49-F238E27FC236}">
                  <a16:creationId xmlns:a16="http://schemas.microsoft.com/office/drawing/2014/main" id="{52EE74E8-D239-644A-8205-50BA8D8F9380}"/>
                </a:ext>
              </a:extLst>
            </p:cNvPr>
            <p:cNvSpPr txBox="1">
              <a:spLocks/>
            </p:cNvSpPr>
            <p:nvPr/>
          </p:nvSpPr>
          <p:spPr>
            <a:xfrm>
              <a:off x="10551691" y="6477883"/>
              <a:ext cx="538648" cy="273600"/>
            </a:xfrm>
            <a:prstGeom prst="rect">
              <a:avLst/>
            </a:prstGeom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65B5CB-8461-400F-9755-1970E07A4270}"/>
              </a:ext>
            </a:extLst>
          </p:cNvPr>
          <p:cNvSpPr/>
          <p:nvPr/>
        </p:nvSpPr>
        <p:spPr>
          <a:xfrm>
            <a:off x="837829" y="2680655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E6A69-86F8-4BF8-9634-3EFD60394E90}"/>
              </a:ext>
            </a:extLst>
          </p:cNvPr>
          <p:cNvSpPr txBox="1"/>
          <p:nvPr/>
        </p:nvSpPr>
        <p:spPr>
          <a:xfrm>
            <a:off x="512925" y="0"/>
            <a:ext cx="1111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сопровождение процедуры ВПР с использованием федеральной информационной системы оценки качества  образования (ФИС ОКО)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CC638-2CB3-4D52-B6EC-C1A3BF0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5" y="949924"/>
            <a:ext cx="10281134" cy="553178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CBFEC049-2805-4655-8412-BA080FE43EAF}"/>
              </a:ext>
            </a:extLst>
          </p:cNvPr>
          <p:cNvSpPr/>
          <p:nvPr/>
        </p:nvSpPr>
        <p:spPr>
          <a:xfrm>
            <a:off x="3535531" y="4029542"/>
            <a:ext cx="2635189" cy="139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2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568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Poppins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Буланов</dc:creator>
  <cp:lastModifiedBy>Кристина Чикова</cp:lastModifiedBy>
  <cp:revision>77</cp:revision>
  <dcterms:created xsi:type="dcterms:W3CDTF">2021-10-06T09:41:19Z</dcterms:created>
  <dcterms:modified xsi:type="dcterms:W3CDTF">2023-02-13T12:39:05Z</dcterms:modified>
</cp:coreProperties>
</file>