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58"/>
  </p:notesMasterIdLst>
  <p:sldIdLst>
    <p:sldId id="258" r:id="rId3"/>
    <p:sldId id="259" r:id="rId4"/>
    <p:sldId id="329" r:id="rId5"/>
    <p:sldId id="364" r:id="rId6"/>
    <p:sldId id="337" r:id="rId7"/>
    <p:sldId id="339" r:id="rId8"/>
    <p:sldId id="257" r:id="rId9"/>
    <p:sldId id="333" r:id="rId10"/>
    <p:sldId id="351" r:id="rId11"/>
    <p:sldId id="330" r:id="rId12"/>
    <p:sldId id="354" r:id="rId13"/>
    <p:sldId id="355" r:id="rId14"/>
    <p:sldId id="356" r:id="rId15"/>
    <p:sldId id="357" r:id="rId16"/>
    <p:sldId id="299" r:id="rId17"/>
    <p:sldId id="300" r:id="rId18"/>
    <p:sldId id="301" r:id="rId19"/>
    <p:sldId id="302" r:id="rId20"/>
    <p:sldId id="332" r:id="rId21"/>
    <p:sldId id="366" r:id="rId22"/>
    <p:sldId id="367" r:id="rId23"/>
    <p:sldId id="368" r:id="rId24"/>
    <p:sldId id="372" r:id="rId25"/>
    <p:sldId id="369" r:id="rId26"/>
    <p:sldId id="371" r:id="rId27"/>
    <p:sldId id="370" r:id="rId28"/>
    <p:sldId id="365" r:id="rId29"/>
    <p:sldId id="304" r:id="rId30"/>
    <p:sldId id="306" r:id="rId31"/>
    <p:sldId id="307" r:id="rId32"/>
    <p:sldId id="352" r:id="rId33"/>
    <p:sldId id="309" r:id="rId34"/>
    <p:sldId id="310" r:id="rId35"/>
    <p:sldId id="311" r:id="rId36"/>
    <p:sldId id="362" r:id="rId37"/>
    <p:sldId id="363" r:id="rId38"/>
    <p:sldId id="313" r:id="rId39"/>
    <p:sldId id="260" r:id="rId40"/>
    <p:sldId id="315" r:id="rId41"/>
    <p:sldId id="314" r:id="rId42"/>
    <p:sldId id="353" r:id="rId43"/>
    <p:sldId id="316" r:id="rId44"/>
    <p:sldId id="317" r:id="rId45"/>
    <p:sldId id="318" r:id="rId46"/>
    <p:sldId id="296" r:id="rId47"/>
    <p:sldId id="358" r:id="rId48"/>
    <p:sldId id="359" r:id="rId49"/>
    <p:sldId id="360" r:id="rId50"/>
    <p:sldId id="361" r:id="rId51"/>
    <p:sldId id="334" r:id="rId52"/>
    <p:sldId id="335" r:id="rId53"/>
    <p:sldId id="326" r:id="rId54"/>
    <p:sldId id="327" r:id="rId55"/>
    <p:sldId id="328" r:id="rId56"/>
    <p:sldId id="293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A1AD9A-EFD4-4E95-A2A9-4686A19D0DEE}">
          <p14:sldIdLst>
            <p14:sldId id="258"/>
            <p14:sldId id="259"/>
            <p14:sldId id="329"/>
            <p14:sldId id="364"/>
            <p14:sldId id="337"/>
            <p14:sldId id="339"/>
            <p14:sldId id="257"/>
            <p14:sldId id="333"/>
            <p14:sldId id="351"/>
            <p14:sldId id="330"/>
            <p14:sldId id="354"/>
            <p14:sldId id="355"/>
            <p14:sldId id="356"/>
            <p14:sldId id="357"/>
            <p14:sldId id="299"/>
            <p14:sldId id="300"/>
            <p14:sldId id="301"/>
            <p14:sldId id="302"/>
            <p14:sldId id="332"/>
            <p14:sldId id="366"/>
            <p14:sldId id="367"/>
            <p14:sldId id="368"/>
            <p14:sldId id="372"/>
            <p14:sldId id="369"/>
            <p14:sldId id="371"/>
            <p14:sldId id="370"/>
            <p14:sldId id="365"/>
            <p14:sldId id="304"/>
            <p14:sldId id="306"/>
            <p14:sldId id="307"/>
            <p14:sldId id="352"/>
            <p14:sldId id="309"/>
            <p14:sldId id="310"/>
            <p14:sldId id="311"/>
            <p14:sldId id="362"/>
            <p14:sldId id="363"/>
            <p14:sldId id="313"/>
            <p14:sldId id="260"/>
            <p14:sldId id="315"/>
            <p14:sldId id="314"/>
            <p14:sldId id="353"/>
            <p14:sldId id="316"/>
            <p14:sldId id="317"/>
            <p14:sldId id="318"/>
            <p14:sldId id="296"/>
            <p14:sldId id="358"/>
            <p14:sldId id="359"/>
            <p14:sldId id="360"/>
            <p14:sldId id="361"/>
            <p14:sldId id="334"/>
            <p14:sldId id="335"/>
            <p14:sldId id="326"/>
            <p14:sldId id="327"/>
            <p14:sldId id="328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Баташова" initials="ОБ" lastIdx="1" clrIdx="0">
    <p:extLst>
      <p:ext uri="{19B8F6BF-5375-455C-9EA6-DF929625EA0E}">
        <p15:presenceInfo xmlns:p15="http://schemas.microsoft.com/office/powerpoint/2012/main" userId="5df65857c8756c21" providerId="Windows Live"/>
      </p:ext>
    </p:extLst>
  </p:cmAuthor>
  <p:cmAuthor id="2" name="Olga Batashova" initials="OB" lastIdx="1" clrIdx="1">
    <p:extLst>
      <p:ext uri="{19B8F6BF-5375-455C-9EA6-DF929625EA0E}">
        <p15:presenceInfo xmlns:p15="http://schemas.microsoft.com/office/powerpoint/2012/main" userId="S::olga_b@ixora.ru::41231817-d179-4ced-9792-b79888e5b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2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C5805-F881-4847-AFD3-20E026128BD6}" v="18" dt="2021-09-27T12:25:44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47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5BA92-A9F2-4F37-9026-4CD71F71354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F9CD7-49BB-41DB-8D27-D2DDD4E18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4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CA800-0A74-4061-97AA-5C5A0950F1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9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F9CD7-49BB-41DB-8D27-D2DDD4E18E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5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CA800-0A74-4061-97AA-5C5A0950F12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4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F9CD7-49BB-41DB-8D27-D2DDD4E18E5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0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1" name="Google Shape;5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589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22.png"/><Relationship Id="rId4" Type="http://schemas.openxmlformats.org/officeDocument/2006/relationships/image" Target="../media/image14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svg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22.png"/><Relationship Id="rId4" Type="http://schemas.openxmlformats.org/officeDocument/2006/relationships/image" Target="../media/image14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5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7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2DA2B0-E173-44C2-9B91-BC22C8C49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17"/>
          <a:stretch/>
        </p:blipFill>
        <p:spPr>
          <a:xfrm>
            <a:off x="5740985" y="9239"/>
            <a:ext cx="6451015" cy="658552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B25E4C-027F-43C9-9A3D-2EC677EBC48E}"/>
              </a:ext>
            </a:extLst>
          </p:cNvPr>
          <p:cNvSpPr/>
          <p:nvPr userDrawn="1"/>
        </p:nvSpPr>
        <p:spPr>
          <a:xfrm>
            <a:off x="0" y="-1"/>
            <a:ext cx="7315200" cy="6858001"/>
          </a:xfrm>
          <a:prstGeom prst="rect">
            <a:avLst/>
          </a:prstGeom>
          <a:solidFill>
            <a:srgbClr val="273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DA3E5-7FE9-423C-B779-57ABB39DE8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6E0E9F-19B0-4942-99FD-E6550CB124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6604000"/>
            <a:ext cx="4876800" cy="254000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5CD9FBDF-95AA-4102-A624-953EEC6A3A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205164"/>
            <a:ext cx="5948363" cy="517092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4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097465-5E7A-4E15-AB17-137C28F1276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6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245149-6EA4-4C88-ABF7-148506E63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4992"/>
            <a:ext cx="2431603" cy="103946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47E36EA-E5D7-4122-9778-072EDAE132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404" y="2271539"/>
            <a:ext cx="9144000" cy="1157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Raleway" panose="020B0604020202020204"/>
              </a:defRPr>
            </a:lvl1pPr>
          </a:lstStyle>
          <a:p>
            <a:pPr algn="l"/>
            <a:r>
              <a:rPr lang="ru-RU" sz="5400" b="1" dirty="0">
                <a:solidFill>
                  <a:schemeClr val="bg1"/>
                </a:solidFill>
                <a:latin typeface="+mn-lt"/>
              </a:rPr>
              <a:t>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23889136-ADF2-47B9-8F1E-64D22355BA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6404" y="3602181"/>
            <a:ext cx="4619105" cy="926870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604020202020204" charset="-52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</a:rPr>
              <a:t>Подзаголовок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82991089-AADD-4A90-934D-81F49F7E8C49}"/>
              </a:ext>
            </a:extLst>
          </p:cNvPr>
          <p:cNvSpPr txBox="1">
            <a:spLocks/>
          </p:cNvSpPr>
          <p:nvPr userDrawn="1"/>
        </p:nvSpPr>
        <p:spPr>
          <a:xfrm>
            <a:off x="796405" y="6400942"/>
            <a:ext cx="1149928" cy="416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  <a:latin typeface="+mj-lt"/>
              </a:rPr>
              <a:t>2020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157442-71A3-407C-914E-8ECDBF9799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54991"/>
            <a:ext cx="12192000" cy="5080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2E948D8E-122C-4BA3-B004-08E255F2CF07}"/>
              </a:ext>
            </a:extLst>
          </p:cNvPr>
          <p:cNvSpPr txBox="1">
            <a:spLocks/>
          </p:cNvSpPr>
          <p:nvPr userDrawn="1"/>
        </p:nvSpPr>
        <p:spPr>
          <a:xfrm>
            <a:off x="796405" y="6441900"/>
            <a:ext cx="1149928" cy="416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  <a:latin typeface="Raleway" panose="020B0604020202020204" charset="-52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22152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5713F8-7EC3-43AA-AFAC-BFF3DE5D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042ACB8-C238-4A1C-9046-0C35CA14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1327" cy="365125"/>
          </a:xfrm>
          <a:prstGeom prst="rect">
            <a:avLst/>
          </a:prstGeom>
        </p:spPr>
        <p:txBody>
          <a:bodyPr/>
          <a:lstStyle/>
          <a:p>
            <a:fld id="{F728D8EB-64B5-724F-A860-4CF22AFB50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D4BFD-1B80-4A28-BAE6-E37D703F1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394" y="828163"/>
            <a:ext cx="9573979" cy="526906"/>
          </a:xfrm>
        </p:spPr>
        <p:txBody>
          <a:bodyPr/>
          <a:lstStyle>
            <a:lvl1pPr>
              <a:defRPr sz="3600" b="1">
                <a:latin typeface="Raleway" panose="020B0604020202020204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6760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BAA831-3000-456D-86A3-3E404FD7CB47}"/>
              </a:ext>
            </a:extLst>
          </p:cNvPr>
          <p:cNvSpPr/>
          <p:nvPr userDrawn="1"/>
        </p:nvSpPr>
        <p:spPr>
          <a:xfrm>
            <a:off x="903986" y="3133955"/>
            <a:ext cx="224015" cy="216259"/>
          </a:xfrm>
          <a:prstGeom prst="rect">
            <a:avLst/>
          </a:prstGeom>
          <a:solidFill>
            <a:srgbClr val="97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720C2B-8CA8-4D7C-898F-05BB955EFFBB}"/>
              </a:ext>
            </a:extLst>
          </p:cNvPr>
          <p:cNvSpPr/>
          <p:nvPr userDrawn="1"/>
        </p:nvSpPr>
        <p:spPr>
          <a:xfrm>
            <a:off x="903986" y="4268515"/>
            <a:ext cx="224015" cy="216259"/>
          </a:xfrm>
          <a:prstGeom prst="rect">
            <a:avLst/>
          </a:prstGeom>
          <a:solidFill>
            <a:srgbClr val="EF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5D2931-0E02-4B9E-99E9-B41BDE5DF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6276F05A-9E00-437B-86E0-7A618C6CA1A8}"/>
              </a:ext>
            </a:extLst>
          </p:cNvPr>
          <p:cNvSpPr txBox="1">
            <a:spLocks/>
          </p:cNvSpPr>
          <p:nvPr userDrawn="1"/>
        </p:nvSpPr>
        <p:spPr>
          <a:xfrm>
            <a:off x="8610599" y="6356350"/>
            <a:ext cx="3461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28D8EB-64B5-724F-A860-4CF22AFB5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BEFC0746-06BC-4DF5-833D-4512F010873C}"/>
              </a:ext>
            </a:extLst>
          </p:cNvPr>
          <p:cNvSpPr txBox="1">
            <a:spLocks/>
          </p:cNvSpPr>
          <p:nvPr userDrawn="1"/>
        </p:nvSpPr>
        <p:spPr>
          <a:xfrm>
            <a:off x="1198337" y="5266866"/>
            <a:ext cx="9573979" cy="526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aleway" panose="020B0604020202020204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E5EB8C-F2F7-4BFD-A14F-B2B07FC4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100"/>
            <a:ext cx="10515600" cy="955588"/>
          </a:xfrm>
        </p:spPr>
        <p:txBody>
          <a:bodyPr/>
          <a:lstStyle>
            <a:lvl1pPr>
              <a:defRPr sz="3600" b="1">
                <a:latin typeface="Raleway" panose="020B0604020202020204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787C6F-B5C2-4FE1-BD3A-19EB82C721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337" y="2257028"/>
            <a:ext cx="4232645" cy="386584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3526D6FC-19AF-4CC5-8436-0A09506F92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8707" y="3669001"/>
            <a:ext cx="4232275" cy="386584"/>
          </a:xfrm>
        </p:spPr>
        <p:txBody>
          <a:bodyPr/>
          <a:lstStyle>
            <a:lvl1pPr>
              <a:buNone/>
              <a:defRPr sz="2400"/>
            </a:lvl1pPr>
            <a:lvl5pPr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5CFDEA1D-FA11-4AE5-9559-C4DC0BE5A1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8337" y="5225999"/>
            <a:ext cx="4341812" cy="371475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840332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ртинка спра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C5605F-2DB0-4D0A-9531-62CC20461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198" y="0"/>
            <a:ext cx="4876801" cy="68580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42074-3D9E-C145-9042-61411D58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28D8EB-64B5-724F-A860-4CF22AFB50F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F0ACB4-F0B0-40E3-9D16-954965792D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198" y="6604000"/>
            <a:ext cx="4876801" cy="25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C35283-6D0A-4603-98D1-BF9206C9D7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5D109B96-D5FD-40CA-8C81-6086FEA1EF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395" y="2715491"/>
            <a:ext cx="6014514" cy="3640858"/>
          </a:xfrm>
        </p:spPr>
        <p:txBody>
          <a:bodyPr/>
          <a:lstStyle>
            <a:lvl1pPr>
              <a:defRPr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9EB78BC-1ECD-4BF8-9F12-2E1E835D4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395" y="828163"/>
            <a:ext cx="6014514" cy="526906"/>
          </a:xfrm>
        </p:spPr>
        <p:txBody>
          <a:bodyPr/>
          <a:lstStyle>
            <a:lvl1pPr>
              <a:defRPr sz="3600" b="1">
                <a:latin typeface="Raleway" panose="020B0604020202020204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 с картинкой справа</a:t>
            </a:r>
          </a:p>
        </p:txBody>
      </p:sp>
    </p:spTree>
    <p:extLst>
      <p:ext uri="{BB962C8B-B14F-4D97-AF65-F5344CB8AC3E}">
        <p14:creationId xmlns:p14="http://schemas.microsoft.com/office/powerpoint/2010/main" val="3024921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ртинка справ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D8252B-8AD3-4A9E-986D-B4E34CA20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r="24461"/>
          <a:stretch/>
        </p:blipFill>
        <p:spPr>
          <a:xfrm>
            <a:off x="7315198" y="599"/>
            <a:ext cx="4873754" cy="6857402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42074-3D9E-C145-9042-61411D58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28D8EB-64B5-724F-A860-4CF22AFB50F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F0ACB4-F0B0-40E3-9D16-954965792D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198" y="6604000"/>
            <a:ext cx="4876801" cy="25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C35283-6D0A-4603-98D1-BF9206C9D7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1649CB4-4F90-4609-8C3C-4A6F988CAD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395" y="828163"/>
            <a:ext cx="6014514" cy="526906"/>
          </a:xfrm>
        </p:spPr>
        <p:txBody>
          <a:bodyPr/>
          <a:lstStyle>
            <a:lvl1pPr>
              <a:defRPr sz="3600" b="1">
                <a:latin typeface="Raleway" panose="020B0604020202020204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 с картинкой справа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798311-2A2D-4AAE-B8B9-11170883D6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9674" y="2716213"/>
            <a:ext cx="6014514" cy="3573751"/>
          </a:xfrm>
        </p:spPr>
        <p:txBody>
          <a:bodyPr/>
          <a:lstStyle>
            <a:lvl1pPr>
              <a:defRPr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4452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4B9E46-4BD1-4374-8E8F-9AD45B33F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199" y="0"/>
            <a:ext cx="4876801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EE3EE3-6B67-48F0-A1F6-4F7FD6353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0" y="6608492"/>
            <a:ext cx="4876801" cy="253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6294B7-8219-432C-BF24-9AC857C2D4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16" name="Текст 10">
            <a:extLst>
              <a:ext uri="{FF2B5EF4-FFF2-40B4-BE49-F238E27FC236}">
                <a16:creationId xmlns:a16="http://schemas.microsoft.com/office/drawing/2014/main" id="{E555C5C0-9FFD-4AC6-8519-C8489504B5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205164"/>
            <a:ext cx="5948363" cy="517092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09546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C5E7B4-78F8-4F1C-9471-5B17FC1E1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9680"/>
          <a:stretch/>
        </p:blipFill>
        <p:spPr>
          <a:xfrm>
            <a:off x="7315201" y="0"/>
            <a:ext cx="48768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3D6D50-C860-4D16-9E69-B43F9DF60EAE}"/>
              </a:ext>
            </a:extLst>
          </p:cNvPr>
          <p:cNvSpPr/>
          <p:nvPr userDrawn="1"/>
        </p:nvSpPr>
        <p:spPr>
          <a:xfrm>
            <a:off x="0" y="0"/>
            <a:ext cx="7315200" cy="6858001"/>
          </a:xfrm>
          <a:prstGeom prst="rect">
            <a:avLst/>
          </a:prstGeom>
          <a:solidFill>
            <a:srgbClr val="27A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05C9A4-E19B-4FF9-B92C-F01D389EA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B3561D-A6A3-42A6-A4EF-FD658BBD20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6604000"/>
            <a:ext cx="4882896" cy="254000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10919610-C0B4-4ED9-8B83-4D0604A120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205164"/>
            <a:ext cx="5948363" cy="517092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93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9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3D6E28-7E25-4B74-8EB2-09AD3D8AB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8"/>
          <a:stretch/>
        </p:blipFill>
        <p:spPr>
          <a:xfrm>
            <a:off x="7315200" y="0"/>
            <a:ext cx="48768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DA3E5-7FE9-423C-B779-57ABB39DE8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6E0E9F-19B0-4942-99FD-E6550CB124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6604000"/>
            <a:ext cx="4876800" cy="254000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520E8255-6E44-4170-9787-9685E9A1F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205164"/>
            <a:ext cx="5948363" cy="517092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  <a:latin typeface="Raleway" panose="020B0604020202020204"/>
              </a:defRPr>
            </a:lvl1pPr>
          </a:lstStyle>
          <a:p>
            <a:pPr lvl="0"/>
            <a:r>
              <a:rPr lang="ru-RU" dirty="0" err="1"/>
              <a:t>Загоовок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40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рамки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BA29F3E-91C6-425D-B302-EA445CED903A}"/>
              </a:ext>
            </a:extLst>
          </p:cNvPr>
          <p:cNvSpPr/>
          <p:nvPr userDrawn="1"/>
        </p:nvSpPr>
        <p:spPr>
          <a:xfrm>
            <a:off x="8712288" y="1785036"/>
            <a:ext cx="2641512" cy="4834393"/>
          </a:xfrm>
          <a:prstGeom prst="rect">
            <a:avLst/>
          </a:prstGeom>
          <a:noFill/>
          <a:ln w="19050">
            <a:solidFill>
              <a:srgbClr val="972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>
              <a:latin typeface="Raleway" panose="020B060402020202020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2E3D0B0-BEC2-45FA-A35E-5CED7F3E837C}"/>
              </a:ext>
            </a:extLst>
          </p:cNvPr>
          <p:cNvSpPr/>
          <p:nvPr userDrawn="1"/>
        </p:nvSpPr>
        <p:spPr>
          <a:xfrm>
            <a:off x="838200" y="1785036"/>
            <a:ext cx="2641512" cy="4834393"/>
          </a:xfrm>
          <a:prstGeom prst="rect">
            <a:avLst/>
          </a:prstGeom>
          <a:noFill/>
          <a:ln w="19050">
            <a:solidFill>
              <a:srgbClr val="27A7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>
              <a:latin typeface="Raleway" panose="020B060402020202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5359B7-6A31-48CE-AB63-91052EC5D127}"/>
              </a:ext>
            </a:extLst>
          </p:cNvPr>
          <p:cNvSpPr/>
          <p:nvPr userDrawn="1"/>
        </p:nvSpPr>
        <p:spPr>
          <a:xfrm>
            <a:off x="4694334" y="1785036"/>
            <a:ext cx="2669448" cy="4834393"/>
          </a:xfrm>
          <a:prstGeom prst="rect">
            <a:avLst/>
          </a:prstGeom>
          <a:noFill/>
          <a:ln w="19050">
            <a:solidFill>
              <a:srgbClr val="EF5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>
              <a:latin typeface="Raleway" panose="020B0604020202020204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815D3B-806C-4E32-8043-9997A9DAA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4646" y="1746785"/>
            <a:ext cx="2088823" cy="20888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232C9A5-4AD1-45CD-A923-28A42FD39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FA904-40EC-46FB-A2FB-FD302F31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516"/>
            <a:ext cx="10515600" cy="1012172"/>
          </a:xfrm>
        </p:spPr>
        <p:txBody>
          <a:bodyPr>
            <a:normAutofit/>
          </a:bodyPr>
          <a:lstStyle>
            <a:lvl1pPr>
              <a:defRPr sz="3600" b="1">
                <a:latin typeface="Raleway" panose="020B0604020202020204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C8F7B9-B89C-4A5B-8E17-46F74C202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1874" y="4255497"/>
            <a:ext cx="2626861" cy="2133600"/>
          </a:xfrm>
        </p:spPr>
        <p:txBody>
          <a:bodyPr>
            <a:normAutofit/>
          </a:bodyPr>
          <a:lstStyle>
            <a:lvl1pPr>
              <a:buNone/>
              <a:defRPr sz="2400">
                <a:latin typeface="Raleway" panose="020B0604020202020204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22E7630-509A-40C5-AEF1-4672EA7BB7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135" y="4278999"/>
            <a:ext cx="2641679" cy="2133600"/>
          </a:xfrm>
        </p:spPr>
        <p:txBody>
          <a:bodyPr/>
          <a:lstStyle>
            <a:lvl1pPr>
              <a:buNone/>
              <a:defRPr sz="2400">
                <a:latin typeface="Raleway" panose="020B0604020202020204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0768682C-6910-4C53-B6AC-D309063DA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4021" y="4255499"/>
            <a:ext cx="2670175" cy="2133600"/>
          </a:xfrm>
        </p:spPr>
        <p:txBody>
          <a:bodyPr/>
          <a:lstStyle>
            <a:lvl1pPr>
              <a:buNone/>
              <a:defRPr sz="2400">
                <a:latin typeface="Raleway" panose="020B0604020202020204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AD08BA-B201-4918-887A-87167A555E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37" y="1875340"/>
            <a:ext cx="1908213" cy="1908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1AF8FE-0FB8-457D-88EE-4C0EB172B9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36" y="1898841"/>
            <a:ext cx="1914310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C585C5-347E-4A13-82CB-2763EBF8A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231"/>
          <a:stretch/>
        </p:blipFill>
        <p:spPr>
          <a:xfrm>
            <a:off x="7315201" y="0"/>
            <a:ext cx="48768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52F0FE-E545-4029-963B-453E9BACAD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4ED37B-9495-4A4A-B829-51F027FEA0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6604000"/>
            <a:ext cx="4876800" cy="254000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1DB8906-48CF-4700-A01B-00D0DE02D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205164"/>
            <a:ext cx="5948363" cy="517092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01291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3B92B1-F520-40D1-9C9D-D3B95C255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189" t="247" r="7358"/>
          <a:stretch/>
        </p:blipFill>
        <p:spPr>
          <a:xfrm>
            <a:off x="7315199" y="-2378"/>
            <a:ext cx="4876802" cy="68603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EE3EE3-6B67-48F0-A1F6-4F7FD6353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0" y="6608492"/>
            <a:ext cx="4876801" cy="253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6294B7-8219-432C-BF24-9AC857C2D4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12" name="Текст 10">
            <a:extLst>
              <a:ext uri="{FF2B5EF4-FFF2-40B4-BE49-F238E27FC236}">
                <a16:creationId xmlns:a16="http://schemas.microsoft.com/office/drawing/2014/main" id="{472DB6AB-D95F-4C74-9DB7-3158102833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205164"/>
            <a:ext cx="5948363" cy="517092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  <a:latin typeface="Raleway" panose="020B0604020202020204"/>
              </a:defRPr>
            </a:lvl1pPr>
          </a:lstStyle>
          <a:p>
            <a:pPr lvl="0"/>
            <a:r>
              <a:rPr lang="ru-RU" dirty="0" err="1"/>
              <a:t>ЗаголоАнкетирование</a:t>
            </a:r>
            <a:r>
              <a:rPr lang="ru-RU" dirty="0"/>
              <a:t> и </a:t>
            </a:r>
            <a:r>
              <a:rPr lang="ru-RU" dirty="0" err="1"/>
              <a:t>сбр</a:t>
            </a:r>
            <a:r>
              <a:rPr lang="ru-RU" dirty="0"/>
              <a:t> </a:t>
            </a:r>
            <a:r>
              <a:rPr lang="ru-RU" dirty="0" err="1"/>
              <a:t>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129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77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31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90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24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55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6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54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12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18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82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64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39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2DA2B0-E173-44C2-9B91-BC22C8C49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17"/>
          <a:stretch/>
        </p:blipFill>
        <p:spPr>
          <a:xfrm>
            <a:off x="5740985" y="9239"/>
            <a:ext cx="6451015" cy="658552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B25E4C-027F-43C9-9A3D-2EC677EBC48E}"/>
              </a:ext>
            </a:extLst>
          </p:cNvPr>
          <p:cNvSpPr/>
          <p:nvPr userDrawn="1"/>
        </p:nvSpPr>
        <p:spPr>
          <a:xfrm>
            <a:off x="0" y="-1"/>
            <a:ext cx="7315200" cy="6858001"/>
          </a:xfrm>
          <a:prstGeom prst="rect">
            <a:avLst/>
          </a:prstGeom>
          <a:solidFill>
            <a:srgbClr val="273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DA3E5-7FE9-423C-B779-57ABB39DE8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6E0E9F-19B0-4942-99FD-E6550CB124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6604000"/>
            <a:ext cx="4876800" cy="254000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5CD9FBDF-95AA-4102-A624-953EEC6A3A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205164"/>
            <a:ext cx="5948363" cy="517092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85384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097465-5E7A-4E15-AB17-137C28F1276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6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245149-6EA4-4C88-ABF7-148506E63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4992"/>
            <a:ext cx="2431603" cy="103946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47E36EA-E5D7-4122-9778-072EDAE132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404" y="2271539"/>
            <a:ext cx="9144000" cy="1157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Raleway" panose="020B0604020202020204"/>
              </a:defRPr>
            </a:lvl1pPr>
          </a:lstStyle>
          <a:p>
            <a:pPr algn="l"/>
            <a:r>
              <a:rPr lang="ru-RU" sz="5400" b="1" dirty="0">
                <a:solidFill>
                  <a:schemeClr val="bg1"/>
                </a:solidFill>
                <a:latin typeface="+mn-lt"/>
              </a:rPr>
              <a:t>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23889136-ADF2-47B9-8F1E-64D22355BA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6404" y="3602181"/>
            <a:ext cx="4619105" cy="926870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604020202020204" charset="-52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</a:rPr>
              <a:t>Подзаголовок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82991089-AADD-4A90-934D-81F49F7E8C49}"/>
              </a:ext>
            </a:extLst>
          </p:cNvPr>
          <p:cNvSpPr txBox="1">
            <a:spLocks/>
          </p:cNvSpPr>
          <p:nvPr userDrawn="1"/>
        </p:nvSpPr>
        <p:spPr>
          <a:xfrm>
            <a:off x="796405" y="6400942"/>
            <a:ext cx="1149928" cy="416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  <a:latin typeface="+mj-lt"/>
              </a:rPr>
              <a:t>2020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157442-71A3-407C-914E-8ECDBF9799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54991"/>
            <a:ext cx="12192000" cy="5080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2E948D8E-122C-4BA3-B004-08E255F2CF07}"/>
              </a:ext>
            </a:extLst>
          </p:cNvPr>
          <p:cNvSpPr txBox="1">
            <a:spLocks/>
          </p:cNvSpPr>
          <p:nvPr userDrawn="1"/>
        </p:nvSpPr>
        <p:spPr>
          <a:xfrm>
            <a:off x="796405" y="6441900"/>
            <a:ext cx="1149928" cy="416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  <a:latin typeface="Raleway" panose="020B0604020202020204" charset="-52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340224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5713F8-7EC3-43AA-AFAC-BFF3DE5D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042ACB8-C238-4A1C-9046-0C35CA14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1327" cy="365125"/>
          </a:xfrm>
          <a:prstGeom prst="rect">
            <a:avLst/>
          </a:prstGeom>
        </p:spPr>
        <p:txBody>
          <a:bodyPr/>
          <a:lstStyle/>
          <a:p>
            <a:fld id="{F728D8EB-64B5-724F-A860-4CF22AFB50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D4BFD-1B80-4A28-BAE6-E37D703F1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394" y="828163"/>
            <a:ext cx="9573979" cy="526906"/>
          </a:xfrm>
        </p:spPr>
        <p:txBody>
          <a:bodyPr/>
          <a:lstStyle>
            <a:lvl1pPr>
              <a:defRPr sz="3600" b="1">
                <a:latin typeface="Raleway" panose="020B0604020202020204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3274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ртинка справ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E58C99-A620-45B6-8E8B-39C36A2B8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066" r="2807"/>
          <a:stretch/>
        </p:blipFill>
        <p:spPr>
          <a:xfrm>
            <a:off x="7315198" y="0"/>
            <a:ext cx="4876802" cy="68580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42074-3D9E-C145-9042-61411D58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28D8EB-64B5-724F-A860-4CF22AFB50F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F0ACB4-F0B0-40E3-9D16-954965792D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198" y="6604000"/>
            <a:ext cx="4876801" cy="25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C35283-6D0A-4603-98D1-BF9206C9D7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1CB699A-5684-49AE-B91D-4CFFF8BBD7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395" y="2706255"/>
            <a:ext cx="6014514" cy="3574472"/>
          </a:xfrm>
        </p:spPr>
        <p:txBody>
          <a:bodyPr/>
          <a:lstStyle>
            <a:lvl1pPr>
              <a:defRPr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A5C4CD0-FD63-4E80-9CDC-7AA4EF34E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395" y="828163"/>
            <a:ext cx="6014514" cy="526906"/>
          </a:xfrm>
        </p:spPr>
        <p:txBody>
          <a:bodyPr/>
          <a:lstStyle>
            <a:lvl1pPr>
              <a:defRPr sz="3600" b="1">
                <a:latin typeface="Raleway" panose="020B0604020202020204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 с картинкой справа</a:t>
            </a:r>
          </a:p>
        </p:txBody>
      </p:sp>
    </p:spTree>
    <p:extLst>
      <p:ext uri="{BB962C8B-B14F-4D97-AF65-F5344CB8AC3E}">
        <p14:creationId xmlns:p14="http://schemas.microsoft.com/office/powerpoint/2010/main" val="1383060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BAA831-3000-456D-86A3-3E404FD7CB47}"/>
              </a:ext>
            </a:extLst>
          </p:cNvPr>
          <p:cNvSpPr/>
          <p:nvPr userDrawn="1"/>
        </p:nvSpPr>
        <p:spPr>
          <a:xfrm>
            <a:off x="903986" y="3133955"/>
            <a:ext cx="224015" cy="216259"/>
          </a:xfrm>
          <a:prstGeom prst="rect">
            <a:avLst/>
          </a:prstGeom>
          <a:solidFill>
            <a:srgbClr val="97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720C2B-8CA8-4D7C-898F-05BB955EFFBB}"/>
              </a:ext>
            </a:extLst>
          </p:cNvPr>
          <p:cNvSpPr/>
          <p:nvPr userDrawn="1"/>
        </p:nvSpPr>
        <p:spPr>
          <a:xfrm>
            <a:off x="903986" y="4268515"/>
            <a:ext cx="224015" cy="216259"/>
          </a:xfrm>
          <a:prstGeom prst="rect">
            <a:avLst/>
          </a:prstGeom>
          <a:solidFill>
            <a:srgbClr val="EF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5D2931-0E02-4B9E-99E9-B41BDE5DF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6276F05A-9E00-437B-86E0-7A618C6CA1A8}"/>
              </a:ext>
            </a:extLst>
          </p:cNvPr>
          <p:cNvSpPr txBox="1">
            <a:spLocks/>
          </p:cNvSpPr>
          <p:nvPr userDrawn="1"/>
        </p:nvSpPr>
        <p:spPr>
          <a:xfrm>
            <a:off x="8610599" y="6356350"/>
            <a:ext cx="3461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28D8EB-64B5-724F-A860-4CF22AFB5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BEFC0746-06BC-4DF5-833D-4512F010873C}"/>
              </a:ext>
            </a:extLst>
          </p:cNvPr>
          <p:cNvSpPr txBox="1">
            <a:spLocks/>
          </p:cNvSpPr>
          <p:nvPr userDrawn="1"/>
        </p:nvSpPr>
        <p:spPr>
          <a:xfrm>
            <a:off x="1198337" y="5266866"/>
            <a:ext cx="9573979" cy="526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aleway" panose="020B0604020202020204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E5EB8C-F2F7-4BFD-A14F-B2B07FC4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100"/>
            <a:ext cx="10515600" cy="955588"/>
          </a:xfrm>
        </p:spPr>
        <p:txBody>
          <a:bodyPr/>
          <a:lstStyle>
            <a:lvl1pPr>
              <a:defRPr sz="3600" b="1">
                <a:latin typeface="Raleway" panose="020B0604020202020204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787C6F-B5C2-4FE1-BD3A-19EB82C721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337" y="2257028"/>
            <a:ext cx="4232645" cy="386584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3526D6FC-19AF-4CC5-8436-0A09506F92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8707" y="3669001"/>
            <a:ext cx="4232275" cy="386584"/>
          </a:xfrm>
        </p:spPr>
        <p:txBody>
          <a:bodyPr/>
          <a:lstStyle>
            <a:lvl1pPr>
              <a:buNone/>
              <a:defRPr sz="2400"/>
            </a:lvl1pPr>
            <a:lvl5pPr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5CFDEA1D-FA11-4AE5-9559-C4DC0BE5A1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8337" y="5225999"/>
            <a:ext cx="4341812" cy="371475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0455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29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ртинка спра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C5605F-2DB0-4D0A-9531-62CC20461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198" y="0"/>
            <a:ext cx="4876801" cy="68580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42074-3D9E-C145-9042-61411D58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28D8EB-64B5-724F-A860-4CF22AFB50F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F0ACB4-F0B0-40E3-9D16-954965792D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198" y="6604000"/>
            <a:ext cx="4876801" cy="25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C35283-6D0A-4603-98D1-BF9206C9D7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5D109B96-D5FD-40CA-8C81-6086FEA1EF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395" y="2715491"/>
            <a:ext cx="6014514" cy="3640858"/>
          </a:xfrm>
        </p:spPr>
        <p:txBody>
          <a:bodyPr/>
          <a:lstStyle>
            <a:lvl1pPr>
              <a:defRPr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9EB78BC-1ECD-4BF8-9F12-2E1E835D4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395" y="828163"/>
            <a:ext cx="6014514" cy="526906"/>
          </a:xfrm>
        </p:spPr>
        <p:txBody>
          <a:bodyPr/>
          <a:lstStyle>
            <a:lvl1pPr>
              <a:defRPr sz="3600" b="1">
                <a:latin typeface="Raleway" panose="020B0604020202020204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 с картинкой справа</a:t>
            </a:r>
          </a:p>
        </p:txBody>
      </p:sp>
    </p:spTree>
    <p:extLst>
      <p:ext uri="{BB962C8B-B14F-4D97-AF65-F5344CB8AC3E}">
        <p14:creationId xmlns:p14="http://schemas.microsoft.com/office/powerpoint/2010/main" val="3906761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ртинка справ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D8252B-8AD3-4A9E-986D-B4E34CA20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r="24461"/>
          <a:stretch/>
        </p:blipFill>
        <p:spPr>
          <a:xfrm>
            <a:off x="7315198" y="599"/>
            <a:ext cx="4873754" cy="6857402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42074-3D9E-C145-9042-61411D58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28D8EB-64B5-724F-A860-4CF22AFB50F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F0ACB4-F0B0-40E3-9D16-954965792D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198" y="6604000"/>
            <a:ext cx="4876801" cy="25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C35283-6D0A-4603-98D1-BF9206C9D7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1649CB4-4F90-4609-8C3C-4A6F988CAD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395" y="828163"/>
            <a:ext cx="6014514" cy="526906"/>
          </a:xfrm>
        </p:spPr>
        <p:txBody>
          <a:bodyPr/>
          <a:lstStyle>
            <a:lvl1pPr>
              <a:defRPr sz="3600" b="1">
                <a:latin typeface="Raleway" panose="020B0604020202020204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 с картинкой справа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798311-2A2D-4AAE-B8B9-11170883D6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9674" y="2716213"/>
            <a:ext cx="6014514" cy="3573751"/>
          </a:xfrm>
        </p:spPr>
        <p:txBody>
          <a:bodyPr/>
          <a:lstStyle>
            <a:lvl1pPr>
              <a:defRPr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7764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4B9E46-4BD1-4374-8E8F-9AD45B33F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199" y="0"/>
            <a:ext cx="4876801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EE3EE3-6B67-48F0-A1F6-4F7FD6353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0" y="6608492"/>
            <a:ext cx="4876801" cy="253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6294B7-8219-432C-BF24-9AC857C2D4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16" name="Текст 10">
            <a:extLst>
              <a:ext uri="{FF2B5EF4-FFF2-40B4-BE49-F238E27FC236}">
                <a16:creationId xmlns:a16="http://schemas.microsoft.com/office/drawing/2014/main" id="{E555C5C0-9FFD-4AC6-8519-C8489504B5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205164"/>
            <a:ext cx="5948363" cy="517092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99587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C5E7B4-78F8-4F1C-9471-5B17FC1E1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9680"/>
          <a:stretch/>
        </p:blipFill>
        <p:spPr>
          <a:xfrm>
            <a:off x="7315201" y="0"/>
            <a:ext cx="48768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3D6D50-C860-4D16-9E69-B43F9DF60EAE}"/>
              </a:ext>
            </a:extLst>
          </p:cNvPr>
          <p:cNvSpPr/>
          <p:nvPr userDrawn="1"/>
        </p:nvSpPr>
        <p:spPr>
          <a:xfrm>
            <a:off x="0" y="0"/>
            <a:ext cx="7315200" cy="6858001"/>
          </a:xfrm>
          <a:prstGeom prst="rect">
            <a:avLst/>
          </a:prstGeom>
          <a:solidFill>
            <a:srgbClr val="27A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05C9A4-E19B-4FF9-B92C-F01D389EA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B3561D-A6A3-42A6-A4EF-FD658BBD20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6604000"/>
            <a:ext cx="4882896" cy="254000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10919610-C0B4-4ED9-8B83-4D0604A120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205164"/>
            <a:ext cx="5948363" cy="517092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7021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внутренний, ноутбу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C1EB28E2-2DDB-44EA-BA44-58698E7E8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38135"/>
          <a:stretch/>
        </p:blipFill>
        <p:spPr>
          <a:xfrm>
            <a:off x="7315200" y="0"/>
            <a:ext cx="4876801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EE3EE3-6B67-48F0-A1F6-4F7FD6353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0" y="6608492"/>
            <a:ext cx="4876801" cy="253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6294B7-8219-432C-BF24-9AC857C2D4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12" name="Текст 10">
            <a:extLst>
              <a:ext uri="{FF2B5EF4-FFF2-40B4-BE49-F238E27FC236}">
                <a16:creationId xmlns:a16="http://schemas.microsoft.com/office/drawing/2014/main" id="{472DB6AB-D95F-4C74-9DB7-3158102833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205164"/>
            <a:ext cx="5948363" cy="517092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  <a:latin typeface="Raleway" panose="020B0604020202020204"/>
              </a:defRPr>
            </a:lvl1pPr>
          </a:lstStyle>
          <a:p>
            <a:pPr lvl="0"/>
            <a:r>
              <a:rPr lang="ru-RU" dirty="0" err="1"/>
              <a:t>ЗаголоАнкетирование</a:t>
            </a:r>
            <a:r>
              <a:rPr lang="ru-RU" dirty="0"/>
              <a:t> и </a:t>
            </a:r>
            <a:r>
              <a:rPr lang="ru-RU" dirty="0" err="1"/>
              <a:t>сбр</a:t>
            </a:r>
            <a:r>
              <a:rPr lang="ru-RU" dirty="0"/>
              <a:t> </a:t>
            </a:r>
            <a:r>
              <a:rPr lang="ru-RU" dirty="0" err="1"/>
              <a:t>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6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3D6E28-7E25-4B74-8EB2-09AD3D8AB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8"/>
          <a:stretch/>
        </p:blipFill>
        <p:spPr>
          <a:xfrm>
            <a:off x="7315200" y="0"/>
            <a:ext cx="48768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DA3E5-7FE9-423C-B779-57ABB39DE8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6E0E9F-19B0-4942-99FD-E6550CB124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6604000"/>
            <a:ext cx="4876800" cy="254000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520E8255-6E44-4170-9787-9685E9A1F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205164"/>
            <a:ext cx="5948363" cy="517092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  <a:latin typeface="Raleway" panose="020B0604020202020204"/>
              </a:defRPr>
            </a:lvl1pPr>
          </a:lstStyle>
          <a:p>
            <a:pPr lvl="0"/>
            <a:r>
              <a:rPr lang="ru-RU" dirty="0" err="1"/>
              <a:t>Загоовок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387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рамки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BA29F3E-91C6-425D-B302-EA445CED903A}"/>
              </a:ext>
            </a:extLst>
          </p:cNvPr>
          <p:cNvSpPr/>
          <p:nvPr userDrawn="1"/>
        </p:nvSpPr>
        <p:spPr>
          <a:xfrm>
            <a:off x="858987" y="1714189"/>
            <a:ext cx="2641512" cy="4834393"/>
          </a:xfrm>
          <a:prstGeom prst="rect">
            <a:avLst/>
          </a:prstGeom>
          <a:noFill/>
          <a:ln w="19050">
            <a:solidFill>
              <a:srgbClr val="972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>
              <a:latin typeface="Raleway" panose="020B060402020202020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2E3D0B0-BEC2-45FA-A35E-5CED7F3E837C}"/>
              </a:ext>
            </a:extLst>
          </p:cNvPr>
          <p:cNvSpPr/>
          <p:nvPr userDrawn="1"/>
        </p:nvSpPr>
        <p:spPr>
          <a:xfrm>
            <a:off x="4952894" y="1690687"/>
            <a:ext cx="2641512" cy="4834393"/>
          </a:xfrm>
          <a:prstGeom prst="rect">
            <a:avLst/>
          </a:prstGeom>
          <a:noFill/>
          <a:ln w="19050">
            <a:solidFill>
              <a:srgbClr val="27A7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>
              <a:latin typeface="Raleway" panose="020B060402020202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5359B7-6A31-48CE-AB63-91052EC5D127}"/>
              </a:ext>
            </a:extLst>
          </p:cNvPr>
          <p:cNvSpPr/>
          <p:nvPr userDrawn="1"/>
        </p:nvSpPr>
        <p:spPr>
          <a:xfrm>
            <a:off x="8739861" y="1690688"/>
            <a:ext cx="2669448" cy="4834393"/>
          </a:xfrm>
          <a:prstGeom prst="rect">
            <a:avLst/>
          </a:prstGeom>
          <a:noFill/>
          <a:ln w="19050">
            <a:solidFill>
              <a:srgbClr val="EF5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>
              <a:latin typeface="Raleway" panose="020B0604020202020204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815D3B-806C-4E32-8043-9997A9DAA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0173" y="1652437"/>
            <a:ext cx="2088823" cy="20888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232C9A5-4AD1-45CD-A923-28A42FD39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FA904-40EC-46FB-A2FB-FD302F31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516"/>
            <a:ext cx="10515600" cy="1012172"/>
          </a:xfrm>
        </p:spPr>
        <p:txBody>
          <a:bodyPr>
            <a:normAutofit/>
          </a:bodyPr>
          <a:lstStyle>
            <a:lvl1pPr>
              <a:defRPr sz="3600" b="1">
                <a:latin typeface="Raleway" panose="020B0604020202020204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C8F7B9-B89C-4A5B-8E17-46F74C202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8573" y="4184650"/>
            <a:ext cx="2626861" cy="2133600"/>
          </a:xfrm>
        </p:spPr>
        <p:txBody>
          <a:bodyPr>
            <a:normAutofit/>
          </a:bodyPr>
          <a:lstStyle>
            <a:lvl1pPr>
              <a:buNone/>
              <a:defRPr sz="2400">
                <a:latin typeface="Raleway" panose="020B0604020202020204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22E7630-509A-40C5-AEF1-4672EA7BB7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7829" y="4184650"/>
            <a:ext cx="2641679" cy="2133600"/>
          </a:xfrm>
        </p:spPr>
        <p:txBody>
          <a:bodyPr/>
          <a:lstStyle>
            <a:lvl1pPr>
              <a:buNone/>
              <a:defRPr sz="2400">
                <a:latin typeface="Raleway" panose="020B0604020202020204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0768682C-6910-4C53-B6AC-D309063DA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39548" y="4161151"/>
            <a:ext cx="2670175" cy="2133600"/>
          </a:xfrm>
        </p:spPr>
        <p:txBody>
          <a:bodyPr/>
          <a:lstStyle>
            <a:lvl1pPr>
              <a:buNone/>
              <a:defRPr sz="2400">
                <a:latin typeface="Raleway" panose="020B0604020202020204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AD08BA-B201-4918-887A-87167A555E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36" y="1804493"/>
            <a:ext cx="1908213" cy="1908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1AF8FE-0FB8-457D-88EE-4C0EB172B9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0" y="1804492"/>
            <a:ext cx="1914310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79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C585C5-347E-4A13-82CB-2763EBF8A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231"/>
          <a:stretch/>
        </p:blipFill>
        <p:spPr>
          <a:xfrm>
            <a:off x="7315201" y="0"/>
            <a:ext cx="48768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52F0FE-E545-4029-963B-453E9BACAD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373" y="0"/>
            <a:ext cx="1797627" cy="7684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4ED37B-9495-4A4A-B829-51F027FEA0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6604000"/>
            <a:ext cx="4876800" cy="254000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1DB8906-48CF-4700-A01B-00D0DE02D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205164"/>
            <a:ext cx="5948363" cy="517092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  <a:latin typeface="Raleway" panose="020B0604020202020204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61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9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3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1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7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8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9" r:id="rId18"/>
    <p:sldLayoutId id="2147483670" r:id="rId19"/>
    <p:sldLayoutId id="2147483672" r:id="rId20"/>
    <p:sldLayoutId id="2147483673" r:id="rId21"/>
    <p:sldLayoutId id="2147483674" r:id="rId22"/>
    <p:sldLayoutId id="214748370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4731-8EB4-4EF1-90EC-8B4F06B9917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0F74-BA0D-4157-8066-7790EBC2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hyperlink" Target="https://oko.ixora.ru/login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hyperlink" Target="https://oko.ixora.ru/login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ko.ixora.ru/login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993A30F-AE39-47DD-ADBE-A2DBC4161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403" y="2271539"/>
            <a:ext cx="9446723" cy="11574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Практическая часть работы с платформой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72F07B0-D26E-45BC-980D-EEB525F7A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403" y="4914361"/>
            <a:ext cx="9012615" cy="1157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ООО «РТК-</a:t>
            </a:r>
            <a:r>
              <a:rPr lang="ru-RU" dirty="0" err="1">
                <a:solidFill>
                  <a:schemeClr val="bg1"/>
                </a:solidFill>
              </a:rPr>
              <a:t>Иксора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Ольга Юрьевна Баташова</a:t>
            </a:r>
          </a:p>
        </p:txBody>
      </p:sp>
    </p:spTree>
    <p:extLst>
      <p:ext uri="{BB962C8B-B14F-4D97-AF65-F5344CB8AC3E}">
        <p14:creationId xmlns:p14="http://schemas.microsoft.com/office/powerpoint/2010/main" val="117512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F1650-72CE-451E-9F5E-9266E586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Вход в личный кабинет Администратора ОО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1100DD-CEC2-44DF-914D-EDC9FDF1AF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337" y="2257028"/>
            <a:ext cx="7306566" cy="38658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Raleway" panose="020B0604020202020204"/>
              </a:rPr>
              <a:t>Для входа в Личный кабинет платформы: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C97532-76FE-4327-B946-40B5C0B19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8337" y="3091576"/>
            <a:ext cx="7414351" cy="3865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Перейдите в браузере по адресу: </a:t>
            </a:r>
            <a:r>
              <a:rPr lang="en-US" dirty="0">
                <a:hlinkClick r:id="rId2"/>
              </a:rPr>
              <a:t>https://oko.ixora.ru/login</a:t>
            </a:r>
            <a:r>
              <a:rPr lang="ru-RU" dirty="0"/>
              <a:t>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AA6AF-8096-4B82-A884-0E037FC103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8336" y="4234052"/>
            <a:ext cx="5556425" cy="1763625"/>
          </a:xfrm>
        </p:spPr>
        <p:txBody>
          <a:bodyPr>
            <a:normAutofit fontScale="25000" lnSpcReduction="20000"/>
          </a:bodyPr>
          <a:lstStyle/>
          <a:p>
            <a:pPr marL="0" indent="0"/>
            <a:r>
              <a:rPr lang="ru-RU" sz="8600" dirty="0"/>
              <a:t>На открывшейся странице в окне авторизации введите логин и пароль от личного кабинета. </a:t>
            </a:r>
          </a:p>
          <a:p>
            <a:pPr marL="0" indent="0"/>
            <a:r>
              <a:rPr lang="ru-RU" sz="8600" dirty="0"/>
              <a:t>После чего нажмите кнопку «Войти».</a:t>
            </a:r>
          </a:p>
          <a:p>
            <a:r>
              <a:rPr lang="ru-RU" dirty="0"/>
              <a:t>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E62059-BF53-4B0E-B2D5-9F36D2F74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8" t="40791" r="28035"/>
          <a:stretch/>
        </p:blipFill>
        <p:spPr>
          <a:xfrm>
            <a:off x="7454050" y="3929681"/>
            <a:ext cx="3340508" cy="21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1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EDD43-4C99-4A28-9B7D-4836E6C2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94" y="828162"/>
            <a:ext cx="9573979" cy="830955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Администратором ОО педагогов (экспертов)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D0F14FF-C420-4DFA-9C5A-4EE76409E2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06" y="1991805"/>
            <a:ext cx="8140065" cy="14065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image20.png">
            <a:extLst>
              <a:ext uri="{FF2B5EF4-FFF2-40B4-BE49-F238E27FC236}">
                <a16:creationId xmlns:a16="http://schemas.microsoft.com/office/drawing/2014/main" id="{4F580C10-2EAA-41A1-815D-E1BFB080EA54}"/>
              </a:ext>
            </a:extLst>
          </p:cNvPr>
          <p:cNvPicPr/>
          <p:nvPr/>
        </p:nvPicPr>
        <p:blipFill rotWithShape="1">
          <a:blip r:embed="rId3"/>
          <a:srcRect l="10781" r="11701" b="48073"/>
          <a:stretch/>
        </p:blipFill>
        <p:spPr bwMode="auto">
          <a:xfrm>
            <a:off x="1338605" y="4200740"/>
            <a:ext cx="8140065" cy="15684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627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2B091-DB99-4C98-A76E-0498FD94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28" y="479371"/>
            <a:ext cx="9573979" cy="526906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педагога (эксперта)</a:t>
            </a:r>
          </a:p>
        </p:txBody>
      </p:sp>
      <p:pic>
        <p:nvPicPr>
          <p:cNvPr id="3" name="image18.png">
            <a:extLst>
              <a:ext uri="{FF2B5EF4-FFF2-40B4-BE49-F238E27FC236}">
                <a16:creationId xmlns:a16="http://schemas.microsoft.com/office/drawing/2014/main" id="{48DFD397-5557-454B-9733-EFB6D8075F6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549582" y="1006277"/>
            <a:ext cx="7092836" cy="528140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0892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AAB3D-C1D7-43AB-8978-7D5A405F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72" y="659386"/>
            <a:ext cx="9573979" cy="526906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педагога (эксперта)</a:t>
            </a:r>
          </a:p>
        </p:txBody>
      </p:sp>
      <p:pic>
        <p:nvPicPr>
          <p:cNvPr id="3" name="image22.png">
            <a:extLst>
              <a:ext uri="{FF2B5EF4-FFF2-40B4-BE49-F238E27FC236}">
                <a16:creationId xmlns:a16="http://schemas.microsoft.com/office/drawing/2014/main" id="{D7E91E81-3C53-49FD-880E-558CB91053A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28962" y="1366886"/>
            <a:ext cx="5934075" cy="483172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4581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FA7F2-C509-43F9-AD15-F97898BD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Добавление роли</a:t>
            </a:r>
          </a:p>
        </p:txBody>
      </p:sp>
      <p:pic>
        <p:nvPicPr>
          <p:cNvPr id="3" name="image17.png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02DA8C1-D35A-4EE8-8193-58480F50E93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59668" y="1446991"/>
            <a:ext cx="5936615" cy="2229485"/>
          </a:xfrm>
          <a:prstGeom prst="rect">
            <a:avLst/>
          </a:prstGeom>
          <a:ln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32DD3-5669-4F65-BDC4-E1D8457B9C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58" y="3852113"/>
            <a:ext cx="5940425" cy="25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3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4FADC-EEE4-4A5F-9115-31DB0753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94" y="828163"/>
            <a:ext cx="10565361" cy="52690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Создание Администратором ОО классов и обучающихся</a:t>
            </a:r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5EAECFE-66B5-4523-A99F-9F7DC681A9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1789889"/>
            <a:ext cx="11670891" cy="39688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002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84D74-9DA9-4E3F-9A00-7759E72C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класса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976030-6829-4617-8901-9975F5BD5D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97" y="1355069"/>
            <a:ext cx="9573979" cy="49057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40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1609A-C76C-4244-90BF-96745FF0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пользователей класса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739F115-5B25-4C63-A8E0-762F8B803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20048" y="2172212"/>
            <a:ext cx="77743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5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58FF9-13A7-4D24-A78A-5054814B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обучающихся в классе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8CF92210-4048-450A-A4D8-993EC7FA6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81" y="1740843"/>
            <a:ext cx="9110187" cy="4493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657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6CA48-9B16-4B33-B508-5E16A90D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с логинами и паролями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8C00E3-34F7-42FA-AD10-20AE9393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2" y="1707768"/>
            <a:ext cx="11130116" cy="34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6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97152-944D-4EFD-A07B-4C8120D4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Оглавление</a:t>
            </a:r>
          </a:p>
        </p:txBody>
      </p:sp>
      <p:sp>
        <p:nvSpPr>
          <p:cNvPr id="4" name="Google Shape;677;p2">
            <a:extLst>
              <a:ext uri="{FF2B5EF4-FFF2-40B4-BE49-F238E27FC236}">
                <a16:creationId xmlns:a16="http://schemas.microsoft.com/office/drawing/2014/main" id="{F68E725E-CBB8-47F2-8E26-D538F956902D}"/>
              </a:ext>
            </a:extLst>
          </p:cNvPr>
          <p:cNvSpPr txBox="1"/>
          <p:nvPr/>
        </p:nvSpPr>
        <p:spPr>
          <a:xfrm>
            <a:off x="1288024" y="1748442"/>
            <a:ext cx="102558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Расписание проведения мероприятий</a:t>
            </a:r>
            <a:endParaRPr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Google Shape;679;p2">
            <a:extLst>
              <a:ext uri="{FF2B5EF4-FFF2-40B4-BE49-F238E27FC236}">
                <a16:creationId xmlns:a16="http://schemas.microsoft.com/office/drawing/2014/main" id="{6F451841-1640-43C2-ABDC-3531C45C3309}"/>
              </a:ext>
            </a:extLst>
          </p:cNvPr>
          <p:cNvSpPr txBox="1"/>
          <p:nvPr/>
        </p:nvSpPr>
        <p:spPr>
          <a:xfrm>
            <a:off x="1303162" y="5098251"/>
            <a:ext cx="104811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Практическая часть работы с платформой: Пользователь Эксперт</a:t>
            </a:r>
            <a:endParaRPr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8C5EC-E2E1-4ED0-A297-C5E53DA2B351}"/>
              </a:ext>
            </a:extLst>
          </p:cNvPr>
          <p:cNvSpPr txBox="1"/>
          <p:nvPr/>
        </p:nvSpPr>
        <p:spPr>
          <a:xfrm>
            <a:off x="1303162" y="3369476"/>
            <a:ext cx="10481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Практическая часть работы с платформой: Пользователь Администратор образовательной организации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EE692-FBE4-4F5F-AB79-2564BA96B79C}"/>
              </a:ext>
            </a:extLst>
          </p:cNvPr>
          <p:cNvSpPr txBox="1"/>
          <p:nvPr/>
        </p:nvSpPr>
        <p:spPr>
          <a:xfrm>
            <a:off x="1303162" y="4302955"/>
            <a:ext cx="9615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Практическая часть работы с платформой: Пользователь Обучающийся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139D56-7737-4A78-AABB-D1102A79E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034263" y="3595277"/>
            <a:ext cx="4146995" cy="89123"/>
          </a:xfrm>
          <a:prstGeom prst="rect">
            <a:avLst/>
          </a:prstGeom>
        </p:spPr>
      </p:pic>
      <p:sp>
        <p:nvSpPr>
          <p:cNvPr id="12" name="Google Shape;677;p2">
            <a:extLst>
              <a:ext uri="{FF2B5EF4-FFF2-40B4-BE49-F238E27FC236}">
                <a16:creationId xmlns:a16="http://schemas.microsoft.com/office/drawing/2014/main" id="{4A0332D7-5A8F-4518-863D-650D64F27D9D}"/>
              </a:ext>
            </a:extLst>
          </p:cNvPr>
          <p:cNvSpPr txBox="1"/>
          <p:nvPr/>
        </p:nvSpPr>
        <p:spPr>
          <a:xfrm>
            <a:off x="1288023" y="2594122"/>
            <a:ext cx="102558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Инструктивные материалы</a:t>
            </a:r>
            <a:endParaRPr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AD5150-E087-4158-B06D-BEEA296DA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82711" b="-2"/>
          <a:stretch/>
        </p:blipFill>
        <p:spPr>
          <a:xfrm rot="5400000">
            <a:off x="680752" y="6027257"/>
            <a:ext cx="716963" cy="89124"/>
          </a:xfrm>
          <a:prstGeom prst="rect">
            <a:avLst/>
          </a:prstGeom>
        </p:spPr>
      </p:pic>
      <p:sp>
        <p:nvSpPr>
          <p:cNvPr id="14" name="Google Shape;679;p2">
            <a:extLst>
              <a:ext uri="{FF2B5EF4-FFF2-40B4-BE49-F238E27FC236}">
                <a16:creationId xmlns:a16="http://schemas.microsoft.com/office/drawing/2014/main" id="{CE96BB6E-C176-4020-86A3-49D2A0208E56}"/>
              </a:ext>
            </a:extLst>
          </p:cNvPr>
          <p:cNvSpPr txBox="1"/>
          <p:nvPr/>
        </p:nvSpPr>
        <p:spPr>
          <a:xfrm>
            <a:off x="1303162" y="5871014"/>
            <a:ext cx="104811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Анкетирование педагогов-экспертов</a:t>
            </a:r>
            <a:endParaRPr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07249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9623478-844D-4D3C-972B-00BE68B21C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3275" y="2929860"/>
            <a:ext cx="5948363" cy="1583146"/>
          </a:xfrm>
        </p:spPr>
        <p:txBody>
          <a:bodyPr/>
          <a:lstStyle/>
          <a:p>
            <a:pPr marL="0" indent="0"/>
            <a:r>
              <a:rPr lang="ru-RU" sz="3200" dirty="0">
                <a:solidFill>
                  <a:schemeClr val="tx1"/>
                </a:solidFill>
              </a:rPr>
              <a:t>Проведение Тренировочной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22455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3666F-CB0D-4214-ACE3-1BA1251F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Выбор раздела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D938B34-F3AC-4D15-AD3E-D579D70C3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1408234"/>
            <a:ext cx="11851758" cy="52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59F40-D711-4DBB-A15C-32CE272C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 планирования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AB1C5A-B6DF-4F67-98D4-89EF9C49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11" y="1543005"/>
            <a:ext cx="10855842" cy="503854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02AC58-8652-4B2A-86E1-979DAF091205}"/>
              </a:ext>
            </a:extLst>
          </p:cNvPr>
          <p:cNvSpPr/>
          <p:nvPr/>
        </p:nvSpPr>
        <p:spPr>
          <a:xfrm>
            <a:off x="1124538" y="2576050"/>
            <a:ext cx="3083670" cy="7374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69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59F40-D711-4DBB-A15C-32CE272C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 планирования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AB1C5A-B6DF-4F67-98D4-89EF9C49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11" y="1543005"/>
            <a:ext cx="10855842" cy="503854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02AC58-8652-4B2A-86E1-979DAF091205}"/>
              </a:ext>
            </a:extLst>
          </p:cNvPr>
          <p:cNvSpPr/>
          <p:nvPr/>
        </p:nvSpPr>
        <p:spPr>
          <a:xfrm>
            <a:off x="6105832" y="5555226"/>
            <a:ext cx="2238094" cy="3834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05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7977B-50F4-4172-9F2B-CE07359F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Назначение участников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DE35B-BC31-4F2C-A6FD-291ECF8CD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27" y="1190848"/>
            <a:ext cx="7398884" cy="526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915F5-649B-47E5-BF8A-BD90B930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Тренировочная работа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3D036-563D-43F0-8054-46BDEB0B0B62}"/>
              </a:ext>
            </a:extLst>
          </p:cNvPr>
          <p:cNvSpPr txBox="1"/>
          <p:nvPr/>
        </p:nvSpPr>
        <p:spPr>
          <a:xfrm>
            <a:off x="820394" y="1464696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Raleway" pitchFamily="2" charset="-52"/>
              </a:rPr>
              <a:t>Продолжительность работы: 40 мин.</a:t>
            </a:r>
            <a:endParaRPr lang="en-US" sz="2400" dirty="0">
              <a:latin typeface="Raleway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25119D-4FA1-458B-8120-2F801FCFB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94" y="2062874"/>
            <a:ext cx="7974141" cy="479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31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D00D4-780B-4441-BCAD-BF07191C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Отслеживание прогресса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C08736-5ECD-4D44-BDA6-996F930EC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3" b="6125"/>
          <a:stretch/>
        </p:blipFill>
        <p:spPr>
          <a:xfrm>
            <a:off x="8751479" y="6356554"/>
            <a:ext cx="1856364" cy="3932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B918F2-AFB3-4269-88E7-28CA90D2A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03" y="1355069"/>
            <a:ext cx="9573979" cy="487189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1D86CD-093A-4128-B0D8-A5475A748EFC}"/>
              </a:ext>
            </a:extLst>
          </p:cNvPr>
          <p:cNvSpPr/>
          <p:nvPr/>
        </p:nvSpPr>
        <p:spPr>
          <a:xfrm>
            <a:off x="1067036" y="4798142"/>
            <a:ext cx="9494484" cy="139707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55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>
            <a:extLst>
              <a:ext uri="{FF2B5EF4-FFF2-40B4-BE49-F238E27FC236}">
                <a16:creationId xmlns:a16="http://schemas.microsoft.com/office/drawing/2014/main" id="{6D10C44C-349D-4AED-99C7-44521A5301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0059" y="3114367"/>
            <a:ext cx="6014514" cy="629265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Проведение мероприятия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084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3666F-CB0D-4214-ACE3-1BA1251F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Выбор раздела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67985-99A3-4B88-8A24-26ED390053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66" y="1561546"/>
            <a:ext cx="9795753" cy="47830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410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59F40-D711-4DBB-A15C-32CE272C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 планирования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b="13217"/>
          <a:stretch/>
        </p:blipFill>
        <p:spPr bwMode="auto">
          <a:xfrm>
            <a:off x="871152" y="1606378"/>
            <a:ext cx="10602097" cy="4683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238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E38213-70C6-4194-94B8-DF1053202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610" y="3170454"/>
            <a:ext cx="5948363" cy="517092"/>
          </a:xfrm>
        </p:spPr>
        <p:txBody>
          <a:bodyPr/>
          <a:lstStyle/>
          <a:p>
            <a:pPr marL="0" indent="0"/>
            <a:r>
              <a:rPr lang="ru-RU" dirty="0"/>
              <a:t>Расписание проведения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994850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7977B-50F4-4172-9F2B-CE07359F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Назначение участников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692AE5-A949-438B-8B27-48BC1B55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331" y="1690688"/>
            <a:ext cx="71913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2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9D305-A5C7-46A1-9FA7-DE1AD6C85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Важно!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64B60-B0EF-4918-887E-AA9EDA01328D}"/>
              </a:ext>
            </a:extLst>
          </p:cNvPr>
          <p:cNvSpPr txBox="1"/>
          <p:nvPr/>
        </p:nvSpPr>
        <p:spPr>
          <a:xfrm>
            <a:off x="1750142" y="2197680"/>
            <a:ext cx="9161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Администратор ОО создает учеников в разделе Общеобразовательные организации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0B101-E11D-4A92-B693-843946C54AE8}"/>
              </a:ext>
            </a:extLst>
          </p:cNvPr>
          <p:cNvSpPr txBox="1"/>
          <p:nvPr/>
        </p:nvSpPr>
        <p:spPr>
          <a:xfrm>
            <a:off x="1897626" y="4277278"/>
            <a:ext cx="9013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Администратор ОО назначает учеников на работу на этапе Планирования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B33E6C2-0B2F-4C73-9A03-21BE34AD38B3}"/>
              </a:ext>
            </a:extLst>
          </p:cNvPr>
          <p:cNvSpPr/>
          <p:nvPr/>
        </p:nvSpPr>
        <p:spPr>
          <a:xfrm>
            <a:off x="323865" y="2252050"/>
            <a:ext cx="993058" cy="96847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 этап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4C5012B-B72F-4E04-A057-34793878F64D}"/>
              </a:ext>
            </a:extLst>
          </p:cNvPr>
          <p:cNvSpPr/>
          <p:nvPr/>
        </p:nvSpPr>
        <p:spPr>
          <a:xfrm>
            <a:off x="323865" y="4331648"/>
            <a:ext cx="993058" cy="96847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 этап</a:t>
            </a:r>
          </a:p>
        </p:txBody>
      </p:sp>
    </p:spTree>
    <p:extLst>
      <p:ext uri="{BB962C8B-B14F-4D97-AF65-F5344CB8AC3E}">
        <p14:creationId xmlns:p14="http://schemas.microsoft.com/office/powerpoint/2010/main" val="22353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45AC3-92ED-4692-9B79-B1CB5C6F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 проведения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673"/>
          <a:stretch/>
        </p:blipFill>
        <p:spPr bwMode="auto">
          <a:xfrm>
            <a:off x="941638" y="1355069"/>
            <a:ext cx="10552670" cy="53898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2617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D00D4-780B-4441-BCAD-BF07191C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Отслеживание прогресса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40F3ED-4BB2-433F-9A41-2A5DF7BB9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8" r="19477"/>
          <a:stretch/>
        </p:blipFill>
        <p:spPr>
          <a:xfrm>
            <a:off x="1349338" y="1258528"/>
            <a:ext cx="7175230" cy="5206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C08736-5ECD-4D44-BDA6-996F930EC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23" b="6125"/>
          <a:stretch/>
        </p:blipFill>
        <p:spPr>
          <a:xfrm>
            <a:off x="6283582" y="6464709"/>
            <a:ext cx="1856364" cy="39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03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2F518-F671-47E1-ACCC-2C9337A2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 экспертизы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2211786-1B94-466C-A8D6-C048AFC234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5" y="1519749"/>
            <a:ext cx="8041633" cy="444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680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6C813-5D80-4E10-A201-B59D2470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Назначение критериев на экспертов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755D548-944A-47E0-AAB1-5ABE20A56A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7160"/>
            <a:ext cx="796898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1C6122-1927-497D-9E40-EFC8479601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82301"/>
            <a:ext cx="7968980" cy="2578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73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45A8F-B5CB-4C70-AEC5-9A9D5BFA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Назначение критериев экспертам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A47A14-559B-4462-AD7B-200F2ABF2C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37" y="1693842"/>
            <a:ext cx="8673296" cy="4638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420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8AE1A-CBD1-49DB-86C9-F826E475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938382" y="1433384"/>
            <a:ext cx="10628140" cy="4800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9495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>
            <a:extLst>
              <a:ext uri="{FF2B5EF4-FFF2-40B4-BE49-F238E27FC236}">
                <a16:creationId xmlns:a16="http://schemas.microsoft.com/office/drawing/2014/main" id="{ECF80195-36E7-4F12-8A0B-1635576141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15" y="2878393"/>
            <a:ext cx="6015038" cy="1101214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Прохождение работы обучающимися</a:t>
            </a:r>
          </a:p>
        </p:txBody>
      </p:sp>
    </p:spTree>
    <p:extLst>
      <p:ext uri="{BB962C8B-B14F-4D97-AF65-F5344CB8AC3E}">
        <p14:creationId xmlns:p14="http://schemas.microsoft.com/office/powerpoint/2010/main" val="486152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F1650-72CE-451E-9F5E-9266E586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Вход в личный кабинет обучающегося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1100DD-CEC2-44DF-914D-EDC9FDF1AF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337" y="2257028"/>
            <a:ext cx="7827676" cy="38658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Raleway" panose="020B0604020202020204"/>
              </a:rPr>
              <a:t>Для входа в Личный кабинет платформы: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C97532-76FE-4327-B946-40B5C0B19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8337" y="3091576"/>
            <a:ext cx="7414351" cy="3865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Перейдите в браузере по адресу: </a:t>
            </a:r>
            <a:r>
              <a:rPr lang="en-US" dirty="0">
                <a:hlinkClick r:id="rId2"/>
              </a:rPr>
              <a:t>https://oko.ixora.ru/login</a:t>
            </a:r>
            <a:r>
              <a:rPr lang="ru-RU" dirty="0"/>
              <a:t>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AA6AF-8096-4B82-A884-0E037FC103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8336" y="4234052"/>
            <a:ext cx="5556425" cy="1763625"/>
          </a:xfrm>
        </p:spPr>
        <p:txBody>
          <a:bodyPr>
            <a:normAutofit fontScale="25000" lnSpcReduction="20000"/>
          </a:bodyPr>
          <a:lstStyle/>
          <a:p>
            <a:pPr marL="0" indent="0"/>
            <a:r>
              <a:rPr lang="ru-RU" sz="8600" dirty="0"/>
              <a:t>На открывшейся странице в окне авторизации введите логин и пароль от личного кабинета. </a:t>
            </a:r>
          </a:p>
          <a:p>
            <a:pPr marL="0" indent="0"/>
            <a:r>
              <a:rPr lang="ru-RU" sz="8600" dirty="0"/>
              <a:t>После чего нажмите кнопку «Войти».</a:t>
            </a:r>
          </a:p>
          <a:p>
            <a:r>
              <a:rPr lang="ru-RU" dirty="0"/>
              <a:t>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E62059-BF53-4B0E-B2D5-9F36D2F74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8" t="40791" r="28035"/>
          <a:stretch/>
        </p:blipFill>
        <p:spPr>
          <a:xfrm>
            <a:off x="7454050" y="3929681"/>
            <a:ext cx="3340508" cy="21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6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B0392-2DD2-47EF-85E7-1A39AB15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5" y="262192"/>
            <a:ext cx="10206312" cy="526906"/>
          </a:xfrm>
        </p:spPr>
        <p:txBody>
          <a:bodyPr>
            <a:noAutofit/>
          </a:bodyPr>
          <a:lstStyle/>
          <a:p>
            <a:r>
              <a:rPr lang="ru-RU" dirty="0"/>
              <a:t>Расписание проведения мероприятий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E124DDA-316D-4929-BDD3-A3956EC12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66949"/>
              </p:ext>
            </p:extLst>
          </p:nvPr>
        </p:nvGraphicFramePr>
        <p:xfrm>
          <a:off x="226142" y="807699"/>
          <a:ext cx="11867536" cy="5973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021">
                  <a:extLst>
                    <a:ext uri="{9D8B030D-6E8A-4147-A177-3AD203B41FA5}">
                      <a16:colId xmlns:a16="http://schemas.microsoft.com/office/drawing/2014/main" val="3953009464"/>
                    </a:ext>
                  </a:extLst>
                </a:gridCol>
                <a:gridCol w="7045363">
                  <a:extLst>
                    <a:ext uri="{9D8B030D-6E8A-4147-A177-3AD203B41FA5}">
                      <a16:colId xmlns:a16="http://schemas.microsoft.com/office/drawing/2014/main" val="482075159"/>
                    </a:ext>
                  </a:extLst>
                </a:gridCol>
                <a:gridCol w="2705152">
                  <a:extLst>
                    <a:ext uri="{9D8B030D-6E8A-4147-A177-3AD203B41FA5}">
                      <a16:colId xmlns:a16="http://schemas.microsoft.com/office/drawing/2014/main" val="2426098177"/>
                    </a:ext>
                  </a:extLst>
                </a:gridCol>
              </a:tblGrid>
              <a:tr h="50463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Raleway" panose="020B0604020202020204"/>
                        </a:rPr>
                        <a:t>Дата</a:t>
                      </a:r>
                    </a:p>
                  </a:txBody>
                  <a:tcPr>
                    <a:solidFill>
                      <a:srgbClr val="27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Raleway" panose="020B0604020202020204"/>
                        </a:rPr>
                        <a:t>Мероприятие </a:t>
                      </a:r>
                    </a:p>
                  </a:txBody>
                  <a:tcPr>
                    <a:solidFill>
                      <a:srgbClr val="27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Raleway" panose="020B0604020202020204"/>
                        </a:rPr>
                        <a:t>Время </a:t>
                      </a:r>
                      <a:br>
                        <a:rPr lang="ru-RU" sz="1800" dirty="0">
                          <a:latin typeface="Raleway" panose="020B0604020202020204"/>
                        </a:rPr>
                      </a:br>
                      <a:r>
                        <a:rPr lang="ru-RU" sz="1800" dirty="0">
                          <a:latin typeface="Raleway" panose="020B0604020202020204"/>
                        </a:rPr>
                        <a:t>(Калининград)</a:t>
                      </a:r>
                    </a:p>
                  </a:txBody>
                  <a:tcPr>
                    <a:solidFill>
                      <a:srgbClr val="27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44256"/>
                  </a:ext>
                </a:extLst>
              </a:tr>
              <a:tr h="4562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12-16 ноября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Работы по добавлению и назначению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обучающихся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 на Тренировочное мероприятие на платформе</a:t>
                      </a:r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с 08:00 12 ноября</a:t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по 08:00 16 ноября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575050"/>
                  </a:ext>
                </a:extLst>
              </a:tr>
              <a:tr h="440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12-17 ноября</a:t>
                      </a:r>
                    </a:p>
                  </a:txBody>
                  <a:tcPr anchor="ctr">
                    <a:solidFill>
                      <a:srgbClr val="E0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Работы по добавлению и назначению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экспертов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на платформе в работу по Мониторинговому исследованию Функциональной грамотности</a:t>
                      </a:r>
                      <a:endParaRPr lang="ru-RU" dirty="0"/>
                    </a:p>
                  </a:txBody>
                  <a:tcPr anchor="ctr">
                    <a:solidFill>
                      <a:srgbClr val="E0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с 08:00 12 ноября</a:t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по 08:00 17 ноября</a:t>
                      </a:r>
                    </a:p>
                  </a:txBody>
                  <a:tcPr anchor="ctr">
                    <a:solidFill>
                      <a:srgbClr val="E0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369691"/>
                  </a:ext>
                </a:extLst>
              </a:tr>
              <a:tr h="4400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Raleway" panose="020B0604020202020204"/>
                        </a:rPr>
                        <a:t>16 ноября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Raleway" panose="020B0604020202020204"/>
                        </a:rPr>
                        <a:t>Тренировочная работа для обучающихся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08:00-18:00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90025"/>
                  </a:ext>
                </a:extLst>
              </a:tr>
              <a:tr h="5046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Raleway" panose="020B0604020202020204"/>
                        </a:rPr>
                        <a:t>12-17 ноября</a:t>
                      </a:r>
                    </a:p>
                  </a:txBody>
                  <a:tcPr anchor="ctr">
                    <a:solidFill>
                      <a:srgbClr val="E0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Работы по добавлению и назначению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обучающихся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 на Мониторинговое исследование на платформе</a:t>
                      </a:r>
                    </a:p>
                  </a:txBody>
                  <a:tcPr anchor="ctr">
                    <a:solidFill>
                      <a:srgbClr val="E0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с 08:00 12 ноября </a:t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по 08:00 17 ноября</a:t>
                      </a:r>
                    </a:p>
                  </a:txBody>
                  <a:tcPr anchor="ctr">
                    <a:solidFill>
                      <a:srgbClr val="E0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49273"/>
                  </a:ext>
                </a:extLst>
              </a:tr>
              <a:tr h="50463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Raleway" panose="020B0604020202020204"/>
                        </a:rPr>
                        <a:t>17-18 ноября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Raleway" panose="020B0604020202020204"/>
                        </a:rPr>
                        <a:t>Мониторинговое исследование по Функциональной грамотности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08:00-18:00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398133"/>
                  </a:ext>
                </a:extLst>
              </a:tr>
              <a:tr h="50463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Raleway" panose="020B0604020202020204"/>
                        </a:rPr>
                        <a:t>19 ноября</a:t>
                      </a:r>
                    </a:p>
                  </a:txBody>
                  <a:tcPr anchor="ctr">
                    <a:solidFill>
                      <a:srgbClr val="E0F2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Raleway" panose="020B0604020202020204"/>
                        </a:rPr>
                        <a:t>Мониторинговое исследование по Функциональной грамотности (резервный день)</a:t>
                      </a:r>
                    </a:p>
                  </a:txBody>
                  <a:tcPr anchor="ctr">
                    <a:solidFill>
                      <a:srgbClr val="E0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08:00-18:00</a:t>
                      </a:r>
                    </a:p>
                  </a:txBody>
                  <a:tcPr anchor="ctr">
                    <a:solidFill>
                      <a:srgbClr val="E0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292238"/>
                  </a:ext>
                </a:extLst>
              </a:tr>
              <a:tr h="50463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Raleway" panose="020B0604020202020204"/>
                        </a:rPr>
                        <a:t>29 ноября-</a:t>
                      </a:r>
                      <a:br>
                        <a:rPr lang="ru-RU" sz="1800" dirty="0">
                          <a:latin typeface="Raleway" panose="020B0604020202020204"/>
                        </a:rPr>
                      </a:br>
                      <a:r>
                        <a:rPr lang="ru-RU" sz="1800" dirty="0">
                          <a:latin typeface="Raleway" panose="020B0604020202020204"/>
                        </a:rPr>
                        <a:t>12 декабря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Raleway" panose="020B0604020202020204"/>
                        </a:rPr>
                        <a:t>Проверка развернутых ответов экспертами образовательных организаций. </a:t>
                      </a:r>
                      <a:br>
                        <a:rPr lang="ru-RU" sz="1800" dirty="0">
                          <a:latin typeface="Raleway" panose="020B0604020202020204"/>
                        </a:rPr>
                      </a:br>
                      <a:r>
                        <a:rPr lang="ru-RU" sz="1800" dirty="0">
                          <a:latin typeface="Raleway" panose="020B0604020202020204"/>
                        </a:rPr>
                        <a:t>Анкетирование.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aleway" panose="020B0604020202020204"/>
                          <a:ea typeface="+mn-ea"/>
                          <a:cs typeface="+mn-cs"/>
                        </a:rPr>
                        <a:t>с 08:00 29 ноября          по 20:00 12 декабря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680083"/>
                  </a:ext>
                </a:extLst>
              </a:tr>
              <a:tr h="5046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Raleway" panose="020B0604020202020204"/>
                        </a:rPr>
                        <a:t>28 декабря</a:t>
                      </a:r>
                    </a:p>
                  </a:txBody>
                  <a:tcPr anchor="ctr">
                    <a:solidFill>
                      <a:srgbClr val="E0F2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Raleway" panose="020B0604020202020204"/>
                        </a:rPr>
                        <a:t>Подведение итогов Мониторингового исследования по Функциональной грамотности</a:t>
                      </a:r>
                    </a:p>
                  </a:txBody>
                  <a:tcPr anchor="ctr">
                    <a:solidFill>
                      <a:srgbClr val="E0F2F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Raleway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0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69713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BB882-82A5-4ED7-A6DE-896527F63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87" y="-161704"/>
            <a:ext cx="1089355" cy="10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16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C40EC-7760-487B-8B52-36719D80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Выбор работы обучающимся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45C83C-30FF-467F-A1FC-6AE1D559B4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6" y="1462074"/>
            <a:ext cx="6899830" cy="52435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8084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EFC02-E72A-4F36-A9BA-53BF46CE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Выбор работы обучающимся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98DD68-E9FD-45C7-87A8-F42D60728F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19" y="2189480"/>
            <a:ext cx="10978315" cy="18515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3017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CA169-A784-49DC-B5DB-6A45263F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Пароль доступа к диагностической работе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F28014-E894-4B92-999A-7E977C47A4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5625"/>
            <a:ext cx="10999838" cy="4427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610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DAC33-52CF-4BE2-8853-CCF236FE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Страница диагностической работы</a:t>
            </a:r>
            <a:endParaRPr lang="ru-RU" sz="3200" dirty="0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FD8E87-BE6D-4977-B1B7-5813D18B93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0957" y="1616443"/>
            <a:ext cx="8405317" cy="436129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6552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9BAA9-9D5B-4E14-8E2F-10A3812E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Завершение тестирования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2BC2D5-065B-417A-BCE6-DB4BF05DF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9386" y="2264383"/>
            <a:ext cx="9573979" cy="17198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0725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858CFAA-0F9F-4A37-8022-4777FD243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233" y="2155721"/>
            <a:ext cx="6014514" cy="3291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Организация и проведение работы пользователя Эксперт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634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2B891-068D-4C10-BCBD-9CCD32C3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Проверка работ экспертом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ED83B0B-4E88-418E-AE7F-D4F27D922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4065" y="2289361"/>
            <a:ext cx="10166555" cy="22792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2343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86ADB-6A9E-431E-AAA4-0F71CD3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Проверка работ экспертом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1CC7BE9-B467-4AC2-B119-956E193C87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8379" y="1796704"/>
            <a:ext cx="9827944" cy="47515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2489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23624-A7F0-4BF4-8BAB-E8BBE80F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Проверка работ экспертом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842CB8-5030-4DCC-97C9-8EFBC75D9F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0726" y="1685689"/>
            <a:ext cx="7555183" cy="39192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23078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E2652-AEDC-4389-869D-445A67AF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Проверка работ экспертом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ACD88F-37E0-43F5-BC04-706D86C76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3784" y="1663430"/>
            <a:ext cx="8005896" cy="10136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3BCEA-609D-4D2C-ACC8-690C6ECEE9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784" y="3429000"/>
            <a:ext cx="8005897" cy="16214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615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0AEBB21-4457-4148-AFAB-6544CADE36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07" y="3170454"/>
            <a:ext cx="5948363" cy="1185236"/>
          </a:xfrm>
        </p:spPr>
        <p:txBody>
          <a:bodyPr/>
          <a:lstStyle/>
          <a:p>
            <a:pPr marL="0" indent="0"/>
            <a:r>
              <a:rPr lang="ru-RU" dirty="0">
                <a:solidFill>
                  <a:schemeClr val="tx1"/>
                </a:solidFill>
              </a:rPr>
              <a:t>Инструктивные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469343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1865BEB-1AC1-40D1-B00E-089771EED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6558" y="2890684"/>
            <a:ext cx="5948363" cy="3028335"/>
          </a:xfrm>
        </p:spPr>
        <p:txBody>
          <a:bodyPr/>
          <a:lstStyle/>
          <a:p>
            <a:pPr marL="0" indent="0"/>
            <a:r>
              <a:rPr lang="ru-RU" dirty="0">
                <a:solidFill>
                  <a:schemeClr val="tx1"/>
                </a:solidFill>
              </a:rPr>
              <a:t>Анкетирование Педагогов-экспертов</a:t>
            </a:r>
          </a:p>
        </p:txBody>
      </p:sp>
    </p:spTree>
    <p:extLst>
      <p:ext uri="{BB962C8B-B14F-4D97-AF65-F5344CB8AC3E}">
        <p14:creationId xmlns:p14="http://schemas.microsoft.com/office/powerpoint/2010/main" val="3634690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60826-B982-4565-A649-3418B21A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Анкетирование педагогов-экспертов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5CAA2-3D18-4DD6-BDD2-8D0D134318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39" y="1955661"/>
            <a:ext cx="10812242" cy="18887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54868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>
            <a:extLst>
              <a:ext uri="{FF2B5EF4-FFF2-40B4-BE49-F238E27FC236}">
                <a16:creationId xmlns:a16="http://schemas.microsoft.com/office/drawing/2014/main" id="{FA0B674E-C7DC-4BCF-940E-EF444D55D906}"/>
              </a:ext>
            </a:extLst>
          </p:cNvPr>
          <p:cNvSpPr txBox="1">
            <a:spLocks/>
          </p:cNvSpPr>
          <p:nvPr/>
        </p:nvSpPr>
        <p:spPr>
          <a:xfrm>
            <a:off x="822940" y="3170454"/>
            <a:ext cx="5948363" cy="517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Raleway" panose="020B0604020202020204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tx1"/>
                </a:solidFill>
              </a:rPr>
              <a:t>Техническая поддержка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96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23D0-3554-492E-8195-D3A74928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Портал Технической поддержки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0D487E-8D08-4913-A26B-86779DEB1A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82" y="1502553"/>
            <a:ext cx="1489435" cy="50056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09172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13E39-2F72-4B3F-AA52-64074AFF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Запрос на портале Техническая поддержка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FE295572-768E-44FE-A950-F1777C976AF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12" y="1479472"/>
            <a:ext cx="8026569" cy="50983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7924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0"/>
          <p:cNvSpPr/>
          <p:nvPr/>
        </p:nvSpPr>
        <p:spPr>
          <a:xfrm>
            <a:off x="0" y="181"/>
            <a:ext cx="12191839" cy="6857819"/>
          </a:xfrm>
          <a:prstGeom prst="rect">
            <a:avLst/>
          </a:prstGeom>
          <a:solidFill>
            <a:srgbClr val="263A8E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7" tIns="41457" rIns="82937" bIns="41457" anchor="ctr" anchorCtr="0">
            <a:noAutofit/>
          </a:bodyPr>
          <a:lstStyle/>
          <a:p>
            <a:pPr algn="ctr">
              <a:buClr>
                <a:srgbClr val="000000"/>
              </a:buClr>
              <a:buSzPts val="1543"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F24B4-DE1C-45C4-B6C0-2DBA863DF157}"/>
              </a:ext>
            </a:extLst>
          </p:cNvPr>
          <p:cNvSpPr txBox="1"/>
          <p:nvPr/>
        </p:nvSpPr>
        <p:spPr>
          <a:xfrm>
            <a:off x="2989007" y="2900516"/>
            <a:ext cx="638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Raleway" panose="020B0604020202020204"/>
              </a:rPr>
              <a:t>Благодарим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D56BDA-924C-4C60-BDFC-DD1B4D3CF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354991"/>
            <a:ext cx="12192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6B171-89D7-4411-BBFB-52A33D36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5" y="433419"/>
            <a:ext cx="10515600" cy="1012172"/>
          </a:xfrm>
        </p:spPr>
        <p:txBody>
          <a:bodyPr>
            <a:normAutofit fontScale="90000"/>
          </a:bodyPr>
          <a:lstStyle/>
          <a:p>
            <a:r>
              <a:rPr lang="ru-RU" dirty="0"/>
              <a:t>Инструктивные материалы по работе с платформой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1F8026-5DC2-44E1-B919-22E959A9D2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1874" y="4255497"/>
            <a:ext cx="2626861" cy="2133600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000" b="1" dirty="0"/>
              <a:t>Инструкция</a:t>
            </a:r>
          </a:p>
          <a:p>
            <a:pPr marL="0" indent="0" algn="ctr"/>
            <a:r>
              <a:rPr lang="ru-RU" sz="2000" b="1" dirty="0"/>
              <a:t> Эксперта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18EDF0-9B46-4888-B457-47D698F006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209" y="4255496"/>
            <a:ext cx="2625243" cy="2062753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000" b="1" dirty="0"/>
              <a:t>Инструкция  </a:t>
            </a:r>
          </a:p>
          <a:p>
            <a:pPr marL="0" indent="0" algn="ctr"/>
            <a:r>
              <a:rPr lang="ru-RU" sz="2000" b="1" dirty="0"/>
              <a:t>Администратора образовательной организации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FA83BCF-B61B-499A-9534-527F1421A1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874" y="4255497"/>
            <a:ext cx="2626862" cy="2371481"/>
          </a:xfrm>
        </p:spPr>
        <p:txBody>
          <a:bodyPr/>
          <a:lstStyle/>
          <a:p>
            <a:pPr marL="0" indent="0" algn="ctr"/>
            <a:r>
              <a:rPr lang="ru-RU" sz="2000" b="1" dirty="0"/>
              <a:t>Инструкция  </a:t>
            </a:r>
          </a:p>
          <a:p>
            <a:pPr marL="0" indent="0" algn="ctr"/>
            <a:r>
              <a:rPr lang="ru-RU" sz="2000" b="1" dirty="0"/>
              <a:t>для обучающихся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1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7ED6326-33DB-40D6-9FA8-286533399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3275" y="2890533"/>
            <a:ext cx="5948363" cy="1209520"/>
          </a:xfrm>
        </p:spPr>
        <p:txBody>
          <a:bodyPr/>
          <a:lstStyle/>
          <a:p>
            <a:pPr marL="0" indent="0"/>
            <a:r>
              <a:rPr lang="ru-RU" dirty="0"/>
              <a:t>Практическая часть работы с платформой</a:t>
            </a:r>
          </a:p>
        </p:txBody>
      </p:sp>
    </p:spTree>
    <p:extLst>
      <p:ext uri="{BB962C8B-B14F-4D97-AF65-F5344CB8AC3E}">
        <p14:creationId xmlns:p14="http://schemas.microsoft.com/office/powerpoint/2010/main" val="273936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031A7-1FF8-4942-92BB-223B1A1D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рабочему месту пользователя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5E0F1-E234-4F90-884D-2538DEBCFA24}"/>
              </a:ext>
            </a:extLst>
          </p:cNvPr>
          <p:cNvSpPr txBox="1"/>
          <p:nvPr/>
        </p:nvSpPr>
        <p:spPr>
          <a:xfrm>
            <a:off x="928548" y="1573272"/>
            <a:ext cx="107238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aleway" panose="020B0604020202020204"/>
              </a:rPr>
              <a:t>Постоянное подключение к Интернет (рекомендуется: скорость 2.5 Мбит/с, безлимитный тариф, минимальная скорость – 512 Кбит/с);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aleway" panose="020B0604020202020204"/>
              </a:rPr>
              <a:t>Операционная система: не ниже </a:t>
            </a:r>
            <a:r>
              <a:rPr lang="ru-RU" sz="2400" dirty="0" err="1">
                <a:latin typeface="Raleway" panose="020B0604020202020204"/>
              </a:rPr>
              <a:t>Windows</a:t>
            </a:r>
            <a:r>
              <a:rPr lang="ru-RU" sz="2400" dirty="0">
                <a:latin typeface="Raleway" panose="020B0604020202020204"/>
              </a:rPr>
              <a:t> XP SP3 (рекомендуется </a:t>
            </a:r>
            <a:r>
              <a:rPr lang="ru-RU" sz="2400" dirty="0" err="1">
                <a:latin typeface="Raleway" panose="020B0604020202020204"/>
              </a:rPr>
              <a:t>Windows</a:t>
            </a:r>
            <a:r>
              <a:rPr lang="ru-RU" sz="2400" dirty="0">
                <a:latin typeface="Raleway" panose="020B0604020202020204"/>
              </a:rPr>
              <a:t> 7, 8 или 10);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aleway" panose="020B0604020202020204"/>
              </a:rPr>
              <a:t>Процессор: выше Core2Duo (рекомендуется </a:t>
            </a:r>
            <a:r>
              <a:rPr lang="ru-RU" sz="2400" dirty="0" err="1">
                <a:latin typeface="Raleway" panose="020B0604020202020204"/>
              </a:rPr>
              <a:t>Core</a:t>
            </a:r>
            <a:r>
              <a:rPr lang="ru-RU" sz="2400" dirty="0">
                <a:latin typeface="Raleway" panose="020B0604020202020204"/>
              </a:rPr>
              <a:t> i5, двухъядерный);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aleway" panose="020B0604020202020204"/>
              </a:rPr>
              <a:t>Оперативная память: не менее 2 </a:t>
            </a:r>
            <a:r>
              <a:rPr lang="ru-RU" sz="2400" dirty="0" err="1">
                <a:latin typeface="Raleway" panose="020B0604020202020204"/>
              </a:rPr>
              <a:t>Gb</a:t>
            </a:r>
            <a:r>
              <a:rPr lang="ru-RU" sz="2400" dirty="0">
                <a:latin typeface="Raleway" panose="020B0604020202020204"/>
              </a:rPr>
              <a:t> (рекомендуется 4 </a:t>
            </a:r>
            <a:r>
              <a:rPr lang="ru-RU" sz="2400" dirty="0" err="1">
                <a:latin typeface="Raleway" panose="020B0604020202020204"/>
              </a:rPr>
              <a:t>Gb</a:t>
            </a:r>
            <a:r>
              <a:rPr lang="ru-RU" sz="2400" dirty="0">
                <a:latin typeface="Raleway" panose="020B0604020202020204"/>
              </a:rPr>
              <a:t>);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aleway" panose="020B0604020202020204"/>
              </a:rPr>
              <a:t>Разрешение экрана: 1440x900 или выше;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aleway" panose="020B0604020202020204"/>
              </a:rPr>
              <a:t>Браузер: </a:t>
            </a:r>
            <a:r>
              <a:rPr lang="ru-RU" sz="2400" dirty="0" err="1">
                <a:latin typeface="Raleway" panose="020B0604020202020204"/>
              </a:rPr>
              <a:t>Google</a:t>
            </a:r>
            <a:r>
              <a:rPr lang="ru-RU" sz="2400" dirty="0">
                <a:latin typeface="Raleway" panose="020B0604020202020204"/>
              </a:rPr>
              <a:t> </a:t>
            </a:r>
            <a:r>
              <a:rPr lang="ru-RU" sz="2400" dirty="0" err="1">
                <a:latin typeface="Raleway" panose="020B0604020202020204"/>
              </a:rPr>
              <a:t>Chrome</a:t>
            </a:r>
            <a:r>
              <a:rPr lang="ru-RU" sz="2400" dirty="0">
                <a:latin typeface="Raleway" panose="020B0604020202020204"/>
              </a:rPr>
              <a:t> не ниже 84 версии.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aleway" panose="020B0604020202020204"/>
              </a:rPr>
              <a:t>Доступ к сайту: </a:t>
            </a:r>
            <a:r>
              <a:rPr lang="ru-RU" sz="2400" dirty="0">
                <a:latin typeface="Raleway" panose="020B0604020202020204"/>
                <a:hlinkClick r:id="rId2"/>
              </a:rPr>
              <a:t>http://oko.ixora.ru/login</a:t>
            </a:r>
            <a:r>
              <a:rPr lang="ru-RU" sz="2400" dirty="0">
                <a:latin typeface="Raleway" panose="020B06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60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AE36973-2894-4D67-B39A-E36505CAC1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39" y="2664389"/>
            <a:ext cx="5948363" cy="1878113"/>
          </a:xfrm>
        </p:spPr>
        <p:txBody>
          <a:bodyPr/>
          <a:lstStyle/>
          <a:p>
            <a:pPr marL="0" indent="0"/>
            <a:r>
              <a:rPr lang="ru-RU" sz="3600" b="1" dirty="0">
                <a:solidFill>
                  <a:schemeClr val="tx1"/>
                </a:solidFill>
              </a:rPr>
              <a:t>Организация и проведение работы пользователя Администратор уровня ОО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225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582</Words>
  <Application>Microsoft Office PowerPoint</Application>
  <PresentationFormat>Широкоэкранный</PresentationFormat>
  <Paragraphs>122</Paragraphs>
  <Slides>55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Raleway</vt:lpstr>
      <vt:lpstr>Wingdings</vt:lpstr>
      <vt:lpstr>Тема Office</vt:lpstr>
      <vt:lpstr>1_Тема Office</vt:lpstr>
      <vt:lpstr>Практическая часть работы с платформой</vt:lpstr>
      <vt:lpstr>Оглавление</vt:lpstr>
      <vt:lpstr>Презентация PowerPoint</vt:lpstr>
      <vt:lpstr>Расписание проведения мероприятий</vt:lpstr>
      <vt:lpstr>Презентация PowerPoint</vt:lpstr>
      <vt:lpstr>Инструктивные материалы по работе с платформой</vt:lpstr>
      <vt:lpstr>Презентация PowerPoint</vt:lpstr>
      <vt:lpstr>Требования к рабочему месту пользователя</vt:lpstr>
      <vt:lpstr>Презентация PowerPoint</vt:lpstr>
      <vt:lpstr>Вход в личный кабинет Администратора ОО</vt:lpstr>
      <vt:lpstr>Создание Администратором ОО педагогов (экспертов)</vt:lpstr>
      <vt:lpstr>Создание педагога (эксперта)</vt:lpstr>
      <vt:lpstr>Создание педагога (эксперта)</vt:lpstr>
      <vt:lpstr>Добавление роли</vt:lpstr>
      <vt:lpstr>Создание Администратором ОО классов и обучающихся</vt:lpstr>
      <vt:lpstr>Создание класса</vt:lpstr>
      <vt:lpstr>Создание пользователей класса</vt:lpstr>
      <vt:lpstr>Список обучающихся в классе</vt:lpstr>
      <vt:lpstr>Список с логинами и паролями</vt:lpstr>
      <vt:lpstr>Презентация PowerPoint</vt:lpstr>
      <vt:lpstr>Выбор раздела</vt:lpstr>
      <vt:lpstr>Этап планирования</vt:lpstr>
      <vt:lpstr>Этап планирования</vt:lpstr>
      <vt:lpstr>Назначение участников</vt:lpstr>
      <vt:lpstr>Тренировочная работа</vt:lpstr>
      <vt:lpstr>Отслеживание прогресса</vt:lpstr>
      <vt:lpstr>Презентация PowerPoint</vt:lpstr>
      <vt:lpstr>Выбор раздела</vt:lpstr>
      <vt:lpstr>Этап планирования</vt:lpstr>
      <vt:lpstr>Назначение участников</vt:lpstr>
      <vt:lpstr>Важно!</vt:lpstr>
      <vt:lpstr>Этап проведения</vt:lpstr>
      <vt:lpstr>Отслеживание прогресса</vt:lpstr>
      <vt:lpstr>Этап экспертизы</vt:lpstr>
      <vt:lpstr>Назначение критериев на экспертов</vt:lpstr>
      <vt:lpstr>Назначение критериев экспертам</vt:lpstr>
      <vt:lpstr>Результаты</vt:lpstr>
      <vt:lpstr>Презентация PowerPoint</vt:lpstr>
      <vt:lpstr>Вход в личный кабинет обучающегося</vt:lpstr>
      <vt:lpstr>Выбор работы обучающимся</vt:lpstr>
      <vt:lpstr>Выбор работы обучающимся</vt:lpstr>
      <vt:lpstr>Пароль доступа к диагностической работе</vt:lpstr>
      <vt:lpstr>Страница диагностической работы</vt:lpstr>
      <vt:lpstr>Завершение тестирования</vt:lpstr>
      <vt:lpstr>Презентация PowerPoint</vt:lpstr>
      <vt:lpstr>Проверка работ экспертом</vt:lpstr>
      <vt:lpstr>Проверка работ экспертом</vt:lpstr>
      <vt:lpstr>Проверка работ экспертом</vt:lpstr>
      <vt:lpstr>Проверка работ экспертом</vt:lpstr>
      <vt:lpstr>Презентация PowerPoint</vt:lpstr>
      <vt:lpstr>Анкетирование педагогов-экспертов</vt:lpstr>
      <vt:lpstr>Презентация PowerPoint</vt:lpstr>
      <vt:lpstr>Портал Технической поддержки</vt:lpstr>
      <vt:lpstr>Запрос на портале Техническая поддержка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часть работы с платформой</dc:title>
  <dc:creator>Учетная запись Майкрософт</dc:creator>
  <cp:lastModifiedBy>Людмила Анатольевна</cp:lastModifiedBy>
  <cp:revision>102</cp:revision>
  <dcterms:created xsi:type="dcterms:W3CDTF">2021-03-09T10:14:36Z</dcterms:created>
  <dcterms:modified xsi:type="dcterms:W3CDTF">2021-11-11T13:58:41Z</dcterms:modified>
</cp:coreProperties>
</file>