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
  </p:notesMasterIdLst>
  <p:sldIdLst>
    <p:sldId id="271" r:id="rId2"/>
    <p:sldId id="285" r:id="rId3"/>
    <p:sldId id="283" r:id="rId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13" autoAdjust="0"/>
    <p:restoredTop sz="89238" autoAdjust="0"/>
  </p:normalViewPr>
  <p:slideViewPr>
    <p:cSldViewPr snapToGrid="0">
      <p:cViewPr varScale="1">
        <p:scale>
          <a:sx n="69" d="100"/>
          <a:sy n="69" d="100"/>
        </p:scale>
        <p:origin x="786" y="78"/>
      </p:cViewPr>
      <p:guideLst>
        <p:guide orient="horz" pos="2160"/>
        <p:guide pos="3840"/>
      </p:guideLst>
    </p:cSldViewPr>
  </p:slideViewPr>
  <p:outlineViewPr>
    <p:cViewPr>
      <p:scale>
        <a:sx n="33" d="100"/>
        <a:sy n="33" d="100"/>
      </p:scale>
      <p:origin x="0" y="-1848"/>
    </p:cViewPr>
  </p:outlineViewPr>
  <p:notesTextViewPr>
    <p:cViewPr>
      <p:scale>
        <a:sx n="1" d="1"/>
        <a:sy n="1" d="1"/>
      </p:scale>
      <p:origin x="0" y="0"/>
    </p:cViewPr>
  </p:notesTextViewPr>
  <p:sorterViewPr>
    <p:cViewPr>
      <p:scale>
        <a:sx n="100" d="100"/>
        <a:sy n="100" d="100"/>
      </p:scale>
      <p:origin x="0" y="-12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97226-256F-434E-969A-09C964CED62C}" type="datetimeFigureOut">
              <a:rPr lang="ru-RU" smtClean="0"/>
              <a:t>11.11.2021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131EB5-80BC-4FCE-B8BF-B38DF812DF3B}" type="slidenum">
              <a:rPr lang="ru-RU" smtClean="0"/>
              <a:t>‹#›</a:t>
            </a:fld>
            <a:endParaRPr lang="ru-RU"/>
          </a:p>
        </p:txBody>
      </p:sp>
    </p:spTree>
    <p:extLst>
      <p:ext uri="{BB962C8B-B14F-4D97-AF65-F5344CB8AC3E}">
        <p14:creationId xmlns:p14="http://schemas.microsoft.com/office/powerpoint/2010/main" val="2749917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ipi.ru/oge-i-gve-9"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fipi.ru/ege"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resh.edu.ru/"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resh.edu.ru/"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Подготовка выпускников к ОГЭ и ЕГЭ, конечно, не может быть остановлена карантинными</a:t>
            </a:r>
            <a:r>
              <a:rPr lang="ru-RU" baseline="0" dirty="0" smtClean="0"/>
              <a:t> мероприятиями. Уверены: каждый учитель, каждый девяти- и одиннадцатиклассник усилил ее. Позволим себе </a:t>
            </a:r>
            <a:r>
              <a:rPr lang="ru-RU" dirty="0" smtClean="0"/>
              <a:t>напомнить, что основной и самый надежный ресурс-помощник учителей, готовящих выпускников к экзаменам, – это сайт ФИПИ: </a:t>
            </a:r>
            <a:r>
              <a:rPr lang="en-US" sz="1200" b="0" dirty="0" smtClean="0">
                <a:solidFill>
                  <a:srgbClr val="FFFFFF"/>
                </a:solidFill>
                <a:latin typeface="+mn-lt"/>
                <a:hlinkClick r:id="rId3"/>
              </a:rPr>
              <a:t>http://www.fipi.ru/oge</a:t>
            </a:r>
            <a:r>
              <a:rPr lang="ru-RU" sz="1200" b="0" dirty="0" smtClean="0">
                <a:solidFill>
                  <a:schemeClr val="tx1"/>
                </a:solidFill>
                <a:latin typeface="+mn-lt"/>
              </a:rPr>
              <a:t>, </a:t>
            </a:r>
            <a:r>
              <a:rPr lang="en-US" sz="1200" b="0" dirty="0" smtClean="0">
                <a:solidFill>
                  <a:srgbClr val="FFFFFF"/>
                </a:solidFill>
                <a:latin typeface="+mn-lt"/>
                <a:hlinkClick r:id="rId4"/>
              </a:rPr>
              <a:t>http</a:t>
            </a:r>
            <a:r>
              <a:rPr lang="en-US" sz="1200" b="0" smtClean="0">
                <a:solidFill>
                  <a:srgbClr val="FFFFFF"/>
                </a:solidFill>
                <a:latin typeface="+mn-lt"/>
                <a:hlinkClick r:id="rId4"/>
              </a:rPr>
              <a:t>://www.fipi.ru/ege</a:t>
            </a:r>
            <a:r>
              <a:rPr lang="ru-RU" smtClean="0"/>
              <a:t>. </a:t>
            </a:r>
            <a:endParaRPr lang="ru-RU" dirty="0" smtClean="0"/>
          </a:p>
          <a:p>
            <a:r>
              <a:rPr lang="ru-RU" dirty="0" smtClean="0"/>
              <a:t>Напомним также, что подготовку к выполнению конкретных заданий КИМ (по темам,</a:t>
            </a:r>
            <a:r>
              <a:rPr lang="ru-RU" baseline="0" dirty="0" smtClean="0"/>
              <a:t> качество усвоения которых контролирует ОГЭ и ЕГЭ) можно и нужно интегрировать с темами разделов «Повторение», «Текст», «Стилистика», «Культура речи» учебного плана в 9 и 11 классах. </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a:t>
            </a:r>
            <a:r>
              <a:rPr lang="ru-RU" i="1" dirty="0" smtClean="0"/>
              <a:t>Все приведенные ссылки прямые</a:t>
            </a:r>
            <a:r>
              <a:rPr lang="ru-RU" i="1" baseline="0" dirty="0" smtClean="0"/>
              <a:t> и</a:t>
            </a:r>
            <a:r>
              <a:rPr lang="ru-RU" i="1" dirty="0" smtClean="0"/>
              <a:t> активные.</a:t>
            </a:r>
          </a:p>
        </p:txBody>
      </p:sp>
      <p:sp>
        <p:nvSpPr>
          <p:cNvPr id="4" name="Номер слайда 3"/>
          <p:cNvSpPr>
            <a:spLocks noGrp="1"/>
          </p:cNvSpPr>
          <p:nvPr>
            <p:ph type="sldNum" sz="quarter" idx="10"/>
          </p:nvPr>
        </p:nvSpPr>
        <p:spPr/>
        <p:txBody>
          <a:bodyPr/>
          <a:lstStyle/>
          <a:p>
            <a:fld id="{52131EB5-80BC-4FCE-B8BF-B38DF812DF3B}" type="slidenum">
              <a:rPr lang="ru-RU" smtClean="0"/>
              <a:t>1</a:t>
            </a:fld>
            <a:endParaRPr lang="ru-RU"/>
          </a:p>
        </p:txBody>
      </p:sp>
    </p:spTree>
    <p:extLst>
      <p:ext uri="{BB962C8B-B14F-4D97-AF65-F5344CB8AC3E}">
        <p14:creationId xmlns:p14="http://schemas.microsoft.com/office/powerpoint/2010/main" val="493506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На слайде представлена карта-план по организации уроков английского языка с 6 по 10 классы во </a:t>
            </a:r>
            <a:r>
              <a:rPr lang="en-US" sz="1200" kern="1200" dirty="0" smtClean="0">
                <a:solidFill>
                  <a:schemeClr val="tx1"/>
                </a:solidFill>
                <a:effectLst/>
                <a:latin typeface="+mn-lt"/>
                <a:ea typeface="+mn-ea"/>
                <a:cs typeface="+mn-cs"/>
              </a:rPr>
              <a:t>II </a:t>
            </a:r>
            <a:r>
              <a:rPr lang="ru-RU" sz="1200" kern="1200" dirty="0" smtClean="0">
                <a:solidFill>
                  <a:schemeClr val="tx1"/>
                </a:solidFill>
                <a:effectLst/>
                <a:latin typeface="+mn-lt"/>
                <a:ea typeface="+mn-ea"/>
                <a:cs typeface="+mn-cs"/>
              </a:rPr>
              <a:t>четверти в условиях дистанционного обучения.</a:t>
            </a:r>
          </a:p>
          <a:p>
            <a:r>
              <a:rPr lang="ru-RU" sz="1200" kern="1200" dirty="0" smtClean="0">
                <a:solidFill>
                  <a:schemeClr val="tx1"/>
                </a:solidFill>
                <a:effectLst/>
                <a:latin typeface="+mn-lt"/>
                <a:ea typeface="+mn-ea"/>
                <a:cs typeface="+mn-cs"/>
              </a:rPr>
              <a:t>Предоставлена подборка заданий, а также учебных материалов в форме </a:t>
            </a:r>
            <a:r>
              <a:rPr lang="ru-RU" sz="1200" kern="1200" dirty="0" err="1" smtClean="0">
                <a:solidFill>
                  <a:schemeClr val="tx1"/>
                </a:solidFill>
                <a:effectLst/>
                <a:latin typeface="+mn-lt"/>
                <a:ea typeface="+mn-ea"/>
                <a:cs typeface="+mn-cs"/>
              </a:rPr>
              <a:t>видеоуроков</a:t>
            </a:r>
            <a:r>
              <a:rPr lang="ru-RU" sz="1200" kern="1200" dirty="0" smtClean="0">
                <a:solidFill>
                  <a:schemeClr val="tx1"/>
                </a:solidFill>
                <a:effectLst/>
                <a:latin typeface="+mn-lt"/>
                <a:ea typeface="+mn-ea"/>
                <a:cs typeface="+mn-cs"/>
              </a:rPr>
              <a:t> по темам школьной программы по английскому языку от образовательного портала </a:t>
            </a:r>
            <a:r>
              <a:rPr lang="en-US" sz="1200" u="sng" kern="1200" dirty="0" smtClean="0">
                <a:solidFill>
                  <a:schemeClr val="tx1"/>
                </a:solidFill>
                <a:effectLst/>
                <a:latin typeface="+mn-lt"/>
                <a:ea typeface="+mn-ea"/>
                <a:cs typeface="+mn-cs"/>
                <a:hlinkClick r:id="rId3"/>
              </a:rPr>
              <a:t>https</a:t>
            </a:r>
            <a:r>
              <a:rPr lang="ru-RU" sz="1200" u="sng" kern="1200" dirty="0" smtClean="0">
                <a:solidFill>
                  <a:schemeClr val="tx1"/>
                </a:solidFill>
                <a:effectLst/>
                <a:latin typeface="+mn-lt"/>
                <a:ea typeface="+mn-ea"/>
                <a:cs typeface="+mn-cs"/>
                <a:hlinkClick r:id="rId3"/>
              </a:rPr>
              <a:t>://</a:t>
            </a:r>
            <a:r>
              <a:rPr lang="en-US" sz="1200" u="sng" kern="1200" dirty="0" err="1" smtClean="0">
                <a:solidFill>
                  <a:schemeClr val="tx1"/>
                </a:solidFill>
                <a:effectLst/>
                <a:latin typeface="+mn-lt"/>
                <a:ea typeface="+mn-ea"/>
                <a:cs typeface="+mn-cs"/>
                <a:hlinkClick r:id="rId3"/>
              </a:rPr>
              <a:t>resh</a:t>
            </a:r>
            <a:r>
              <a:rPr lang="ru-RU" sz="1200" u="sng" kern="1200" dirty="0" smtClean="0">
                <a:solidFill>
                  <a:schemeClr val="tx1"/>
                </a:solidFill>
                <a:effectLst/>
                <a:latin typeface="+mn-lt"/>
                <a:ea typeface="+mn-ea"/>
                <a:cs typeface="+mn-cs"/>
                <a:hlinkClick r:id="rId3"/>
              </a:rPr>
              <a:t>.</a:t>
            </a:r>
            <a:r>
              <a:rPr lang="en-US" sz="1200" u="sng" kern="1200" dirty="0" err="1" smtClean="0">
                <a:solidFill>
                  <a:schemeClr val="tx1"/>
                </a:solidFill>
                <a:effectLst/>
                <a:latin typeface="+mn-lt"/>
                <a:ea typeface="+mn-ea"/>
                <a:cs typeface="+mn-cs"/>
                <a:hlinkClick r:id="rId3"/>
              </a:rPr>
              <a:t>edu</a:t>
            </a:r>
            <a:r>
              <a:rPr lang="ru-RU" sz="1200" u="sng" kern="1200" dirty="0" smtClean="0">
                <a:solidFill>
                  <a:schemeClr val="tx1"/>
                </a:solidFill>
                <a:effectLst/>
                <a:latin typeface="+mn-lt"/>
                <a:ea typeface="+mn-ea"/>
                <a:cs typeface="+mn-cs"/>
                <a:hlinkClick r:id="rId3"/>
              </a:rPr>
              <a:t>.</a:t>
            </a:r>
            <a:r>
              <a:rPr lang="en-US" sz="1200" u="sng" kern="1200" dirty="0" err="1" smtClean="0">
                <a:solidFill>
                  <a:schemeClr val="tx1"/>
                </a:solidFill>
                <a:effectLst/>
                <a:latin typeface="+mn-lt"/>
                <a:ea typeface="+mn-ea"/>
                <a:cs typeface="+mn-cs"/>
                <a:hlinkClick r:id="rId3"/>
              </a:rPr>
              <a:t>ru</a:t>
            </a:r>
            <a:r>
              <a:rPr lang="ru-RU" sz="1200" u="sng" kern="1200" dirty="0" smtClean="0">
                <a:solidFill>
                  <a:schemeClr val="tx1"/>
                </a:solidFill>
                <a:effectLst/>
                <a:latin typeface="+mn-lt"/>
                <a:ea typeface="+mn-ea"/>
                <a:cs typeface="+mn-cs"/>
                <a:hlinkClick r:id="rId3"/>
              </a:rPr>
              <a:t>/</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Изучив материал (в </a:t>
            </a:r>
            <a:r>
              <a:rPr lang="ru-RU" sz="1200" kern="1200" dirty="0" err="1" smtClean="0">
                <a:solidFill>
                  <a:schemeClr val="tx1"/>
                </a:solidFill>
                <a:effectLst/>
                <a:latin typeface="+mn-lt"/>
                <a:ea typeface="+mn-ea"/>
                <a:cs typeface="+mn-cs"/>
              </a:rPr>
              <a:t>т.ч</a:t>
            </a:r>
            <a:r>
              <a:rPr lang="ru-RU" sz="1200" kern="1200" dirty="0" smtClean="0">
                <a:solidFill>
                  <a:schemeClr val="tx1"/>
                </a:solidFill>
                <a:effectLst/>
                <a:latin typeface="+mn-lt"/>
                <a:ea typeface="+mn-ea"/>
                <a:cs typeface="+mn-cs"/>
              </a:rPr>
              <a:t>. материал учебника, а также тот, что был дан учителем), обучающийся приступает к выполнению задания,</a:t>
            </a:r>
            <a:r>
              <a:rPr lang="ru-RU" sz="1200" b="1"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обозначенного символом </a:t>
            </a:r>
            <a:r>
              <a:rPr lang="ru-RU" sz="1200" kern="1200" dirty="0" smtClean="0">
                <a:solidFill>
                  <a:schemeClr val="tx1"/>
                </a:solidFill>
                <a:effectLst/>
                <a:latin typeface="+mn-lt"/>
                <a:ea typeface="+mn-ea"/>
                <a:cs typeface="+mn-cs"/>
                <a:sym typeface="Wingdings" panose="05000000000000000000" pitchFamily="2" charset="2"/>
              </a:rPr>
              <a:t></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Учебный материал семи блоков каждой главы учебника сжат и сгруппирован в 4-5 уроков по превалирующему на уроке виду речевой деятельности. </a:t>
            </a:r>
          </a:p>
          <a:p>
            <a:r>
              <a:rPr lang="ru-RU" sz="1200" kern="1200" dirty="0" smtClean="0">
                <a:solidFill>
                  <a:schemeClr val="tx1"/>
                </a:solidFill>
                <a:effectLst/>
                <a:latin typeface="+mn-lt"/>
                <a:ea typeface="+mn-ea"/>
                <a:cs typeface="+mn-cs"/>
              </a:rPr>
              <a:t>Представленная группировка материала является примерной. Учитывая тот факт, что методическая концепция УМК по английскому языку всегда позволяла учителю самостоятельно группировать материал, предлагаемый для изучения, исходя из потребностей его класса, педагоги не должны испытывать особых проблем из-за необходимости группировать учебный материал самостоятельно при переходе на дистанционное обучение.</a:t>
            </a:r>
          </a:p>
          <a:p>
            <a:r>
              <a:rPr lang="ru-RU" sz="1200" kern="1200" dirty="0" smtClean="0">
                <a:solidFill>
                  <a:schemeClr val="tx1"/>
                </a:solidFill>
                <a:effectLst/>
                <a:latin typeface="+mn-lt"/>
                <a:ea typeface="+mn-ea"/>
                <a:cs typeface="+mn-cs"/>
              </a:rPr>
              <a:t>*</a:t>
            </a:r>
            <a:r>
              <a:rPr lang="ru-RU" sz="1200" i="1" kern="1200" dirty="0" smtClean="0">
                <a:solidFill>
                  <a:schemeClr val="tx1"/>
                </a:solidFill>
                <a:effectLst/>
                <a:latin typeface="+mn-lt"/>
                <a:ea typeface="+mn-ea"/>
                <a:cs typeface="+mn-cs"/>
              </a:rPr>
              <a:t>Все приведенные ссылки прямые и активные.</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52131EB5-80BC-4FCE-B8BF-B38DF812DF3B}" type="slidenum">
              <a:rPr lang="ru-RU" smtClean="0"/>
              <a:t>2</a:t>
            </a:fld>
            <a:endParaRPr lang="ru-RU"/>
          </a:p>
        </p:txBody>
      </p:sp>
    </p:spTree>
    <p:extLst>
      <p:ext uri="{BB962C8B-B14F-4D97-AF65-F5344CB8AC3E}">
        <p14:creationId xmlns:p14="http://schemas.microsoft.com/office/powerpoint/2010/main" val="962144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На слайде представлена карта-план по организации уроков немецкого языка с 6 по 10 классы во </a:t>
            </a:r>
            <a:r>
              <a:rPr lang="en-US" sz="1200" kern="1200" dirty="0" smtClean="0">
                <a:solidFill>
                  <a:schemeClr val="tx1"/>
                </a:solidFill>
                <a:effectLst/>
                <a:latin typeface="+mn-lt"/>
                <a:ea typeface="+mn-ea"/>
                <a:cs typeface="+mn-cs"/>
              </a:rPr>
              <a:t>II</a:t>
            </a:r>
            <a:r>
              <a:rPr lang="ru-RU" sz="1200" kern="1200" dirty="0" smtClean="0">
                <a:solidFill>
                  <a:schemeClr val="tx1"/>
                </a:solidFill>
                <a:effectLst/>
                <a:latin typeface="+mn-lt"/>
                <a:ea typeface="+mn-ea"/>
                <a:cs typeface="+mn-cs"/>
              </a:rPr>
              <a:t> четверти в условиях дистанционного обучения.</a:t>
            </a:r>
          </a:p>
          <a:p>
            <a:r>
              <a:rPr lang="ru-RU" sz="1200" kern="1200" dirty="0" smtClean="0">
                <a:solidFill>
                  <a:schemeClr val="tx1"/>
                </a:solidFill>
                <a:effectLst/>
                <a:latin typeface="+mn-lt"/>
                <a:ea typeface="+mn-ea"/>
                <a:cs typeface="+mn-cs"/>
              </a:rPr>
              <a:t>Предоставлена подборка заданий, а также учебных материалов в форме </a:t>
            </a:r>
            <a:r>
              <a:rPr lang="ru-RU" sz="1200" kern="1200" dirty="0" err="1" smtClean="0">
                <a:solidFill>
                  <a:schemeClr val="tx1"/>
                </a:solidFill>
                <a:effectLst/>
                <a:latin typeface="+mn-lt"/>
                <a:ea typeface="+mn-ea"/>
                <a:cs typeface="+mn-cs"/>
              </a:rPr>
              <a:t>видеоуроков</a:t>
            </a:r>
            <a:r>
              <a:rPr lang="ru-RU" sz="1200" kern="1200" dirty="0" smtClean="0">
                <a:solidFill>
                  <a:schemeClr val="tx1"/>
                </a:solidFill>
                <a:effectLst/>
                <a:latin typeface="+mn-lt"/>
                <a:ea typeface="+mn-ea"/>
                <a:cs typeface="+mn-cs"/>
              </a:rPr>
              <a:t> по темам школьной программы по немецкому языку от образовательного портала </a:t>
            </a:r>
            <a:r>
              <a:rPr lang="en-US" sz="1200" u="sng" kern="1200" dirty="0" smtClean="0">
                <a:solidFill>
                  <a:schemeClr val="tx1"/>
                </a:solidFill>
                <a:effectLst/>
                <a:latin typeface="+mn-lt"/>
                <a:ea typeface="+mn-ea"/>
                <a:cs typeface="+mn-cs"/>
                <a:hlinkClick r:id="rId3"/>
              </a:rPr>
              <a:t>https</a:t>
            </a:r>
            <a:r>
              <a:rPr lang="ru-RU" sz="1200" u="sng" kern="1200" dirty="0" smtClean="0">
                <a:solidFill>
                  <a:schemeClr val="tx1"/>
                </a:solidFill>
                <a:effectLst/>
                <a:latin typeface="+mn-lt"/>
                <a:ea typeface="+mn-ea"/>
                <a:cs typeface="+mn-cs"/>
                <a:hlinkClick r:id="rId3"/>
              </a:rPr>
              <a:t>://</a:t>
            </a:r>
            <a:r>
              <a:rPr lang="en-US" sz="1200" u="sng" kern="1200" dirty="0" err="1" smtClean="0">
                <a:solidFill>
                  <a:schemeClr val="tx1"/>
                </a:solidFill>
                <a:effectLst/>
                <a:latin typeface="+mn-lt"/>
                <a:ea typeface="+mn-ea"/>
                <a:cs typeface="+mn-cs"/>
                <a:hlinkClick r:id="rId3"/>
              </a:rPr>
              <a:t>resh</a:t>
            </a:r>
            <a:r>
              <a:rPr lang="ru-RU" sz="1200" u="sng" kern="1200" dirty="0" smtClean="0">
                <a:solidFill>
                  <a:schemeClr val="tx1"/>
                </a:solidFill>
                <a:effectLst/>
                <a:latin typeface="+mn-lt"/>
                <a:ea typeface="+mn-ea"/>
                <a:cs typeface="+mn-cs"/>
                <a:hlinkClick r:id="rId3"/>
              </a:rPr>
              <a:t>.</a:t>
            </a:r>
            <a:r>
              <a:rPr lang="en-US" sz="1200" u="sng" kern="1200" dirty="0" err="1" smtClean="0">
                <a:solidFill>
                  <a:schemeClr val="tx1"/>
                </a:solidFill>
                <a:effectLst/>
                <a:latin typeface="+mn-lt"/>
                <a:ea typeface="+mn-ea"/>
                <a:cs typeface="+mn-cs"/>
                <a:hlinkClick r:id="rId3"/>
              </a:rPr>
              <a:t>edu</a:t>
            </a:r>
            <a:r>
              <a:rPr lang="ru-RU" sz="1200" u="sng" kern="1200" dirty="0" smtClean="0">
                <a:solidFill>
                  <a:schemeClr val="tx1"/>
                </a:solidFill>
                <a:effectLst/>
                <a:latin typeface="+mn-lt"/>
                <a:ea typeface="+mn-ea"/>
                <a:cs typeface="+mn-cs"/>
                <a:hlinkClick r:id="rId3"/>
              </a:rPr>
              <a:t>.</a:t>
            </a:r>
            <a:r>
              <a:rPr lang="en-US" sz="1200" u="sng" kern="1200" dirty="0" err="1" smtClean="0">
                <a:solidFill>
                  <a:schemeClr val="tx1"/>
                </a:solidFill>
                <a:effectLst/>
                <a:latin typeface="+mn-lt"/>
                <a:ea typeface="+mn-ea"/>
                <a:cs typeface="+mn-cs"/>
                <a:hlinkClick r:id="rId3"/>
              </a:rPr>
              <a:t>ru</a:t>
            </a:r>
            <a:r>
              <a:rPr lang="ru-RU" sz="1200" u="sng" kern="1200" dirty="0" smtClean="0">
                <a:solidFill>
                  <a:schemeClr val="tx1"/>
                </a:solidFill>
                <a:effectLst/>
                <a:latin typeface="+mn-lt"/>
                <a:ea typeface="+mn-ea"/>
                <a:cs typeface="+mn-cs"/>
                <a:hlinkClick r:id="rId3"/>
              </a:rPr>
              <a:t>/</a:t>
            </a:r>
            <a:r>
              <a:rPr lang="en-US" sz="1200"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Изучив материал (в </a:t>
            </a:r>
            <a:r>
              <a:rPr lang="ru-RU" sz="1200" kern="1200" dirty="0" err="1" smtClean="0">
                <a:solidFill>
                  <a:schemeClr val="tx1"/>
                </a:solidFill>
                <a:effectLst/>
                <a:latin typeface="+mn-lt"/>
                <a:ea typeface="+mn-ea"/>
                <a:cs typeface="+mn-cs"/>
              </a:rPr>
              <a:t>т.ч</a:t>
            </a:r>
            <a:r>
              <a:rPr lang="ru-RU" sz="1200" kern="1200" dirty="0" smtClean="0">
                <a:solidFill>
                  <a:schemeClr val="tx1"/>
                </a:solidFill>
                <a:effectLst/>
                <a:latin typeface="+mn-lt"/>
                <a:ea typeface="+mn-ea"/>
                <a:cs typeface="+mn-cs"/>
              </a:rPr>
              <a:t>. материал учебника, а также тот, что был дан учителем), обучающийся приступает к выполнению задания,</a:t>
            </a:r>
            <a:r>
              <a:rPr lang="ru-RU" sz="1200" b="1"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обозначенного символом </a:t>
            </a:r>
            <a:r>
              <a:rPr lang="ru-RU" sz="1200" kern="1200" dirty="0" smtClean="0">
                <a:solidFill>
                  <a:schemeClr val="tx1"/>
                </a:solidFill>
                <a:effectLst/>
                <a:latin typeface="+mn-lt"/>
                <a:ea typeface="+mn-ea"/>
                <a:cs typeface="+mn-cs"/>
                <a:sym typeface="Wingdings" panose="05000000000000000000" pitchFamily="2" charset="2"/>
              </a:rPr>
              <a:t>.</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Учебный материал семи блоков каждой главы учебника сжат и сгруппирован в 4-5 уроков по превалирующему на уроке виду речевой деятельности. </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Представленная группировка материала является примерной. Учитывая тот факт, что методическая концепция УМК по немецкому языку всегда позволяла учителю самостоятельно группировать материал, предлагаемый для изучения, исходя из потребностей его класса, педагоги не должны испытывать особых проблем из-за необходимости группировать учебный материал самостоятельно при переходе на дистанционное обучение.</a:t>
            </a:r>
          </a:p>
          <a:p>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a:t>
            </a:r>
            <a:r>
              <a:rPr lang="ru-RU" i="1" dirty="0" smtClean="0"/>
              <a:t>Все приведенные ссылки прямые</a:t>
            </a:r>
            <a:r>
              <a:rPr lang="ru-RU" i="1" baseline="0" dirty="0" smtClean="0"/>
              <a:t> и</a:t>
            </a:r>
            <a:r>
              <a:rPr lang="ru-RU" i="1" dirty="0" smtClean="0"/>
              <a:t> активные.</a:t>
            </a:r>
          </a:p>
          <a:p>
            <a:endParaRPr lang="ru-RU" dirty="0"/>
          </a:p>
        </p:txBody>
      </p:sp>
      <p:sp>
        <p:nvSpPr>
          <p:cNvPr id="4" name="Номер слайда 3"/>
          <p:cNvSpPr>
            <a:spLocks noGrp="1"/>
          </p:cNvSpPr>
          <p:nvPr>
            <p:ph type="sldNum" sz="quarter" idx="10"/>
          </p:nvPr>
        </p:nvSpPr>
        <p:spPr/>
        <p:txBody>
          <a:bodyPr/>
          <a:lstStyle/>
          <a:p>
            <a:fld id="{52131EB5-80BC-4FCE-B8BF-B38DF812DF3B}" type="slidenum">
              <a:rPr lang="ru-RU" smtClean="0"/>
              <a:t>3</a:t>
            </a:fld>
            <a:endParaRPr lang="ru-RU"/>
          </a:p>
        </p:txBody>
      </p:sp>
    </p:spTree>
    <p:extLst>
      <p:ext uri="{BB962C8B-B14F-4D97-AF65-F5344CB8AC3E}">
        <p14:creationId xmlns:p14="http://schemas.microsoft.com/office/powerpoint/2010/main" val="1731113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0DB614A8-F2C8-492A-8DA9-09E03BD5B50E}" type="datetime1">
              <a:rPr lang="ru-RU" smtClean="0"/>
              <a:t>11.11.2021</a:t>
            </a:fld>
            <a:endParaRPr lang="ru-RU"/>
          </a:p>
        </p:txBody>
      </p:sp>
      <p:sp>
        <p:nvSpPr>
          <p:cNvPr id="5" name="Footer Placeholder 4"/>
          <p:cNvSpPr>
            <a:spLocks noGrp="1"/>
          </p:cNvSpPr>
          <p:nvPr>
            <p:ph type="ftr" sz="quarter" idx="11"/>
          </p:nvPr>
        </p:nvSpPr>
        <p:spPr/>
        <p:txBody>
          <a:bodyPr/>
          <a:lstStyle>
            <a:lvl1pPr>
              <a:defRPr>
                <a:solidFill>
                  <a:schemeClr val="accent1"/>
                </a:solidFill>
              </a:defRPr>
            </a:lvl1pPr>
          </a:lstStyle>
          <a:p>
            <a:r>
              <a:rPr lang="ru-RU" smtClean="0"/>
              <a:t>ВЕБИНАР 25.03.2020 МО КО. КОИРО</a:t>
            </a:r>
            <a:endParaRPr lang="ru-RU"/>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D1347FE7-1A7C-4270-96DE-303F41E13C66}"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46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ADCB50B-0F33-4949-AD3F-7A5C7D657CD1}" type="datetime1">
              <a:rPr lang="ru-RU" smtClean="0"/>
              <a:t>11.11.2021</a:t>
            </a:fld>
            <a:endParaRPr lang="ru-RU"/>
          </a:p>
        </p:txBody>
      </p:sp>
      <p:sp>
        <p:nvSpPr>
          <p:cNvPr id="5" name="Footer Placeholder 4"/>
          <p:cNvSpPr>
            <a:spLocks noGrp="1"/>
          </p:cNvSpPr>
          <p:nvPr>
            <p:ph type="ftr" sz="quarter" idx="11"/>
          </p:nvPr>
        </p:nvSpPr>
        <p:spPr/>
        <p:txBody>
          <a:bodyPr/>
          <a:lstStyle/>
          <a:p>
            <a:r>
              <a:rPr lang="ru-RU" smtClean="0"/>
              <a:t>ВЕБИНАР 25.03.2020 МО КО. КОИРО</a:t>
            </a:r>
            <a:endParaRPr lang="ru-RU"/>
          </a:p>
        </p:txBody>
      </p:sp>
      <p:sp>
        <p:nvSpPr>
          <p:cNvPr id="6" name="Slide Number Placeholder 5"/>
          <p:cNvSpPr>
            <a:spLocks noGrp="1"/>
          </p:cNvSpPr>
          <p:nvPr>
            <p:ph type="sldNum" sz="quarter" idx="12"/>
          </p:nvPr>
        </p:nvSpPr>
        <p:spPr/>
        <p:txBody>
          <a:bodyPr/>
          <a:lstStyle/>
          <a:p>
            <a:fld id="{D1347FE7-1A7C-4270-96DE-303F41E13C66}" type="slidenum">
              <a:rPr lang="ru-RU" smtClean="0"/>
              <a:t>‹#›</a:t>
            </a:fld>
            <a:endParaRPr lang="ru-RU"/>
          </a:p>
        </p:txBody>
      </p:sp>
    </p:spTree>
    <p:extLst>
      <p:ext uri="{BB962C8B-B14F-4D97-AF65-F5344CB8AC3E}">
        <p14:creationId xmlns:p14="http://schemas.microsoft.com/office/powerpoint/2010/main" val="103833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A7A5873-E7A4-4809-8642-9A75DC2213D8}" type="datetime1">
              <a:rPr lang="ru-RU" smtClean="0"/>
              <a:t>11.11.2021</a:t>
            </a:fld>
            <a:endParaRPr lang="ru-RU"/>
          </a:p>
        </p:txBody>
      </p:sp>
      <p:sp>
        <p:nvSpPr>
          <p:cNvPr id="5" name="Footer Placeholder 4"/>
          <p:cNvSpPr>
            <a:spLocks noGrp="1"/>
          </p:cNvSpPr>
          <p:nvPr>
            <p:ph type="ftr" sz="quarter" idx="11"/>
          </p:nvPr>
        </p:nvSpPr>
        <p:spPr/>
        <p:txBody>
          <a:bodyPr/>
          <a:lstStyle/>
          <a:p>
            <a:r>
              <a:rPr lang="ru-RU" smtClean="0"/>
              <a:t>ВЕБИНАР 25.03.2020 МО КО. КОИРО</a:t>
            </a:r>
            <a:endParaRPr lang="ru-RU"/>
          </a:p>
        </p:txBody>
      </p:sp>
      <p:sp>
        <p:nvSpPr>
          <p:cNvPr id="6" name="Slide Number Placeholder 5"/>
          <p:cNvSpPr>
            <a:spLocks noGrp="1"/>
          </p:cNvSpPr>
          <p:nvPr>
            <p:ph type="sldNum" sz="quarter" idx="12"/>
          </p:nvPr>
        </p:nvSpPr>
        <p:spPr/>
        <p:txBody>
          <a:bodyPr/>
          <a:lstStyle/>
          <a:p>
            <a:fld id="{D1347FE7-1A7C-4270-96DE-303F41E13C66}" type="slidenum">
              <a:rPr lang="ru-RU" smtClean="0"/>
              <a:t>‹#›</a:t>
            </a:fld>
            <a:endParaRPr lang="ru-RU"/>
          </a:p>
        </p:txBody>
      </p:sp>
    </p:spTree>
    <p:extLst>
      <p:ext uri="{BB962C8B-B14F-4D97-AF65-F5344CB8AC3E}">
        <p14:creationId xmlns:p14="http://schemas.microsoft.com/office/powerpoint/2010/main" val="499186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A42DF70-66B3-4C54-9B17-C9B37333512B}" type="datetime1">
              <a:rPr lang="ru-RU" smtClean="0"/>
              <a:t>11.11.2021</a:t>
            </a:fld>
            <a:endParaRPr lang="ru-RU"/>
          </a:p>
        </p:txBody>
      </p:sp>
      <p:sp>
        <p:nvSpPr>
          <p:cNvPr id="5" name="Footer Placeholder 4"/>
          <p:cNvSpPr>
            <a:spLocks noGrp="1"/>
          </p:cNvSpPr>
          <p:nvPr>
            <p:ph type="ftr" sz="quarter" idx="11"/>
          </p:nvPr>
        </p:nvSpPr>
        <p:spPr/>
        <p:txBody>
          <a:bodyPr/>
          <a:lstStyle/>
          <a:p>
            <a:r>
              <a:rPr lang="ru-RU" smtClean="0"/>
              <a:t>ВЕБИНАР 25.03.2020 МО КО. КОИРО</a:t>
            </a:r>
            <a:endParaRPr lang="ru-RU"/>
          </a:p>
        </p:txBody>
      </p:sp>
      <p:sp>
        <p:nvSpPr>
          <p:cNvPr id="6" name="Slide Number Placeholder 5"/>
          <p:cNvSpPr>
            <a:spLocks noGrp="1"/>
          </p:cNvSpPr>
          <p:nvPr>
            <p:ph type="sldNum" sz="quarter" idx="12"/>
          </p:nvPr>
        </p:nvSpPr>
        <p:spPr/>
        <p:txBody>
          <a:bodyPr/>
          <a:lstStyle/>
          <a:p>
            <a:fld id="{D1347FE7-1A7C-4270-96DE-303F41E13C66}" type="slidenum">
              <a:rPr lang="ru-RU" smtClean="0"/>
              <a:t>‹#›</a:t>
            </a:fld>
            <a:endParaRPr lang="ru-RU"/>
          </a:p>
        </p:txBody>
      </p:sp>
    </p:spTree>
    <p:extLst>
      <p:ext uri="{BB962C8B-B14F-4D97-AF65-F5344CB8AC3E}">
        <p14:creationId xmlns:p14="http://schemas.microsoft.com/office/powerpoint/2010/main" val="207184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386A81A-1E15-411B-9DA1-14BC1687C814}" type="datetime1">
              <a:rPr lang="ru-RU" smtClean="0"/>
              <a:t>11.11.2021</a:t>
            </a:fld>
            <a:endParaRPr lang="ru-RU"/>
          </a:p>
        </p:txBody>
      </p:sp>
      <p:sp>
        <p:nvSpPr>
          <p:cNvPr id="5" name="Footer Placeholder 4"/>
          <p:cNvSpPr>
            <a:spLocks noGrp="1"/>
          </p:cNvSpPr>
          <p:nvPr>
            <p:ph type="ftr" sz="quarter" idx="11"/>
          </p:nvPr>
        </p:nvSpPr>
        <p:spPr/>
        <p:txBody>
          <a:bodyPr/>
          <a:lstStyle/>
          <a:p>
            <a:r>
              <a:rPr lang="ru-RU" smtClean="0"/>
              <a:t>ВЕБИНАР 25.03.2020 МО КО. КОИРО</a:t>
            </a:r>
            <a:endParaRPr lang="ru-RU"/>
          </a:p>
        </p:txBody>
      </p:sp>
      <p:sp>
        <p:nvSpPr>
          <p:cNvPr id="6" name="Slide Number Placeholder 5"/>
          <p:cNvSpPr>
            <a:spLocks noGrp="1"/>
          </p:cNvSpPr>
          <p:nvPr>
            <p:ph type="sldNum" sz="quarter" idx="12"/>
          </p:nvPr>
        </p:nvSpPr>
        <p:spPr/>
        <p:txBody>
          <a:bodyPr/>
          <a:lstStyle/>
          <a:p>
            <a:fld id="{D1347FE7-1A7C-4270-96DE-303F41E13C66}"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04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A6D59F3-D4A0-4006-86D4-CF8A5656D838}" type="datetime1">
              <a:rPr lang="ru-RU" smtClean="0"/>
              <a:t>11.11.2021</a:t>
            </a:fld>
            <a:endParaRPr lang="ru-RU"/>
          </a:p>
        </p:txBody>
      </p:sp>
      <p:sp>
        <p:nvSpPr>
          <p:cNvPr id="6" name="Footer Placeholder 5"/>
          <p:cNvSpPr>
            <a:spLocks noGrp="1"/>
          </p:cNvSpPr>
          <p:nvPr>
            <p:ph type="ftr" sz="quarter" idx="11"/>
          </p:nvPr>
        </p:nvSpPr>
        <p:spPr/>
        <p:txBody>
          <a:bodyPr/>
          <a:lstStyle/>
          <a:p>
            <a:r>
              <a:rPr lang="ru-RU" smtClean="0"/>
              <a:t>ВЕБИНАР 25.03.2020 МО КО. КОИРО</a:t>
            </a:r>
            <a:endParaRPr lang="ru-RU"/>
          </a:p>
        </p:txBody>
      </p:sp>
      <p:sp>
        <p:nvSpPr>
          <p:cNvPr id="7" name="Slide Number Placeholder 6"/>
          <p:cNvSpPr>
            <a:spLocks noGrp="1"/>
          </p:cNvSpPr>
          <p:nvPr>
            <p:ph type="sldNum" sz="quarter" idx="12"/>
          </p:nvPr>
        </p:nvSpPr>
        <p:spPr/>
        <p:txBody>
          <a:bodyPr/>
          <a:lstStyle/>
          <a:p>
            <a:fld id="{D1347FE7-1A7C-4270-96DE-303F41E13C66}" type="slidenum">
              <a:rPr lang="ru-RU" smtClean="0"/>
              <a:t>‹#›</a:t>
            </a:fld>
            <a:endParaRPr lang="ru-RU"/>
          </a:p>
        </p:txBody>
      </p:sp>
    </p:spTree>
    <p:extLst>
      <p:ext uri="{BB962C8B-B14F-4D97-AF65-F5344CB8AC3E}">
        <p14:creationId xmlns:p14="http://schemas.microsoft.com/office/powerpoint/2010/main" val="424297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06F049E-862B-4F09-9B5D-41DAB8C7E6B4}" type="datetime1">
              <a:rPr lang="ru-RU" smtClean="0"/>
              <a:t>11.11.2021</a:t>
            </a:fld>
            <a:endParaRPr lang="ru-RU"/>
          </a:p>
        </p:txBody>
      </p:sp>
      <p:sp>
        <p:nvSpPr>
          <p:cNvPr id="8" name="Footer Placeholder 7"/>
          <p:cNvSpPr>
            <a:spLocks noGrp="1"/>
          </p:cNvSpPr>
          <p:nvPr>
            <p:ph type="ftr" sz="quarter" idx="11"/>
          </p:nvPr>
        </p:nvSpPr>
        <p:spPr/>
        <p:txBody>
          <a:bodyPr/>
          <a:lstStyle/>
          <a:p>
            <a:r>
              <a:rPr lang="ru-RU" smtClean="0"/>
              <a:t>ВЕБИНАР 25.03.2020 МО КО. КОИРО</a:t>
            </a:r>
            <a:endParaRPr lang="ru-RU"/>
          </a:p>
        </p:txBody>
      </p:sp>
      <p:sp>
        <p:nvSpPr>
          <p:cNvPr id="9" name="Slide Number Placeholder 8"/>
          <p:cNvSpPr>
            <a:spLocks noGrp="1"/>
          </p:cNvSpPr>
          <p:nvPr>
            <p:ph type="sldNum" sz="quarter" idx="12"/>
          </p:nvPr>
        </p:nvSpPr>
        <p:spPr/>
        <p:txBody>
          <a:bodyPr/>
          <a:lstStyle/>
          <a:p>
            <a:fld id="{D1347FE7-1A7C-4270-96DE-303F41E13C66}" type="slidenum">
              <a:rPr lang="ru-RU" smtClean="0"/>
              <a:t>‹#›</a:t>
            </a:fld>
            <a:endParaRPr lang="ru-RU"/>
          </a:p>
        </p:txBody>
      </p:sp>
    </p:spTree>
    <p:extLst>
      <p:ext uri="{BB962C8B-B14F-4D97-AF65-F5344CB8AC3E}">
        <p14:creationId xmlns:p14="http://schemas.microsoft.com/office/powerpoint/2010/main" val="6102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6370D56-EAF2-4667-8183-98D67A4E6862}" type="datetime1">
              <a:rPr lang="ru-RU" smtClean="0"/>
              <a:t>11.11.2021</a:t>
            </a:fld>
            <a:endParaRPr lang="ru-RU"/>
          </a:p>
        </p:txBody>
      </p:sp>
      <p:sp>
        <p:nvSpPr>
          <p:cNvPr id="4" name="Footer Placeholder 3"/>
          <p:cNvSpPr>
            <a:spLocks noGrp="1"/>
          </p:cNvSpPr>
          <p:nvPr>
            <p:ph type="ftr" sz="quarter" idx="11"/>
          </p:nvPr>
        </p:nvSpPr>
        <p:spPr/>
        <p:txBody>
          <a:bodyPr/>
          <a:lstStyle/>
          <a:p>
            <a:r>
              <a:rPr lang="ru-RU" smtClean="0"/>
              <a:t>ВЕБИНАР 25.03.2020 МО КО. КОИРО</a:t>
            </a:r>
            <a:endParaRPr lang="ru-RU"/>
          </a:p>
        </p:txBody>
      </p:sp>
      <p:sp>
        <p:nvSpPr>
          <p:cNvPr id="5" name="Slide Number Placeholder 4"/>
          <p:cNvSpPr>
            <a:spLocks noGrp="1"/>
          </p:cNvSpPr>
          <p:nvPr>
            <p:ph type="sldNum" sz="quarter" idx="12"/>
          </p:nvPr>
        </p:nvSpPr>
        <p:spPr/>
        <p:txBody>
          <a:bodyPr/>
          <a:lstStyle/>
          <a:p>
            <a:fld id="{D1347FE7-1A7C-4270-96DE-303F41E13C66}" type="slidenum">
              <a:rPr lang="ru-RU" smtClean="0"/>
              <a:t>‹#›</a:t>
            </a:fld>
            <a:endParaRPr lang="ru-RU"/>
          </a:p>
        </p:txBody>
      </p:sp>
    </p:spTree>
    <p:extLst>
      <p:ext uri="{BB962C8B-B14F-4D97-AF65-F5344CB8AC3E}">
        <p14:creationId xmlns:p14="http://schemas.microsoft.com/office/powerpoint/2010/main" val="219267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FCEDF-781D-4C91-9DFC-9B2200A60CEF}" type="datetime1">
              <a:rPr lang="ru-RU" smtClean="0"/>
              <a:t>11.11.2021</a:t>
            </a:fld>
            <a:endParaRPr lang="ru-RU"/>
          </a:p>
        </p:txBody>
      </p:sp>
      <p:sp>
        <p:nvSpPr>
          <p:cNvPr id="3" name="Footer Placeholder 2"/>
          <p:cNvSpPr>
            <a:spLocks noGrp="1"/>
          </p:cNvSpPr>
          <p:nvPr>
            <p:ph type="ftr" sz="quarter" idx="11"/>
          </p:nvPr>
        </p:nvSpPr>
        <p:spPr/>
        <p:txBody>
          <a:bodyPr/>
          <a:lstStyle/>
          <a:p>
            <a:r>
              <a:rPr lang="ru-RU" smtClean="0"/>
              <a:t>ВЕБИНАР 25.03.2020 МО КО. КОИРО</a:t>
            </a:r>
            <a:endParaRPr lang="ru-RU"/>
          </a:p>
        </p:txBody>
      </p:sp>
      <p:sp>
        <p:nvSpPr>
          <p:cNvPr id="4" name="Slide Number Placeholder 3"/>
          <p:cNvSpPr>
            <a:spLocks noGrp="1"/>
          </p:cNvSpPr>
          <p:nvPr>
            <p:ph type="sldNum" sz="quarter" idx="12"/>
          </p:nvPr>
        </p:nvSpPr>
        <p:spPr/>
        <p:txBody>
          <a:bodyPr/>
          <a:lstStyle/>
          <a:p>
            <a:fld id="{D1347FE7-1A7C-4270-96DE-303F41E13C66}" type="slidenum">
              <a:rPr lang="ru-RU" smtClean="0"/>
              <a:t>‹#›</a:t>
            </a:fld>
            <a:endParaRPr lang="ru-RU"/>
          </a:p>
        </p:txBody>
      </p:sp>
    </p:spTree>
    <p:extLst>
      <p:ext uri="{BB962C8B-B14F-4D97-AF65-F5344CB8AC3E}">
        <p14:creationId xmlns:p14="http://schemas.microsoft.com/office/powerpoint/2010/main" val="362401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3DB1BC2-A367-4671-A7DF-587716F9D8A5}" type="datetime1">
              <a:rPr lang="ru-RU" smtClean="0"/>
              <a:t>11.11.2021</a:t>
            </a:fld>
            <a:endParaRPr lang="ru-RU"/>
          </a:p>
        </p:txBody>
      </p:sp>
      <p:sp>
        <p:nvSpPr>
          <p:cNvPr id="6" name="Footer Placeholder 5"/>
          <p:cNvSpPr>
            <a:spLocks noGrp="1"/>
          </p:cNvSpPr>
          <p:nvPr>
            <p:ph type="ftr" sz="quarter" idx="11"/>
          </p:nvPr>
        </p:nvSpPr>
        <p:spPr/>
        <p:txBody>
          <a:bodyPr/>
          <a:lstStyle/>
          <a:p>
            <a:r>
              <a:rPr lang="ru-RU" smtClean="0"/>
              <a:t>ВЕБИНАР 25.03.2020 МО КО. КОИРО</a:t>
            </a:r>
            <a:endParaRPr lang="ru-RU"/>
          </a:p>
        </p:txBody>
      </p:sp>
      <p:sp>
        <p:nvSpPr>
          <p:cNvPr id="7" name="Slide Number Placeholder 6"/>
          <p:cNvSpPr>
            <a:spLocks noGrp="1"/>
          </p:cNvSpPr>
          <p:nvPr>
            <p:ph type="sldNum" sz="quarter" idx="12"/>
          </p:nvPr>
        </p:nvSpPr>
        <p:spPr/>
        <p:txBody>
          <a:bodyPr/>
          <a:lstStyle/>
          <a:p>
            <a:fld id="{D1347FE7-1A7C-4270-96DE-303F41E13C66}" type="slidenum">
              <a:rPr lang="ru-RU" smtClean="0"/>
              <a:t>‹#›</a:t>
            </a:fld>
            <a:endParaRPr lang="ru-RU"/>
          </a:p>
        </p:txBody>
      </p:sp>
    </p:spTree>
    <p:extLst>
      <p:ext uri="{BB962C8B-B14F-4D97-AF65-F5344CB8AC3E}">
        <p14:creationId xmlns:p14="http://schemas.microsoft.com/office/powerpoint/2010/main" val="123426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7BA3D3-0E23-44F7-8D18-4B5EA7E816CD}" type="datetime1">
              <a:rPr lang="ru-RU" smtClean="0"/>
              <a:t>11.11.2021</a:t>
            </a:fld>
            <a:endParaRPr lang="ru-RU"/>
          </a:p>
        </p:txBody>
      </p:sp>
      <p:sp>
        <p:nvSpPr>
          <p:cNvPr id="6" name="Footer Placeholder 5"/>
          <p:cNvSpPr>
            <a:spLocks noGrp="1"/>
          </p:cNvSpPr>
          <p:nvPr>
            <p:ph type="ftr" sz="quarter" idx="11"/>
          </p:nvPr>
        </p:nvSpPr>
        <p:spPr/>
        <p:txBody>
          <a:bodyPr/>
          <a:lstStyle/>
          <a:p>
            <a:r>
              <a:rPr lang="ru-RU" smtClean="0"/>
              <a:t>ВЕБИНАР 25.03.2020 МО КО. КОИРО</a:t>
            </a:r>
            <a:endParaRPr lang="ru-RU"/>
          </a:p>
        </p:txBody>
      </p:sp>
      <p:sp>
        <p:nvSpPr>
          <p:cNvPr id="7" name="Slide Number Placeholder 6"/>
          <p:cNvSpPr>
            <a:spLocks noGrp="1"/>
          </p:cNvSpPr>
          <p:nvPr>
            <p:ph type="sldNum" sz="quarter" idx="12"/>
          </p:nvPr>
        </p:nvSpPr>
        <p:spPr/>
        <p:txBody>
          <a:bodyPr/>
          <a:lstStyle/>
          <a:p>
            <a:fld id="{D1347FE7-1A7C-4270-96DE-303F41E13C66}" type="slidenum">
              <a:rPr lang="ru-RU" smtClean="0"/>
              <a:t>‹#›</a:t>
            </a:fld>
            <a:endParaRPr lang="ru-RU"/>
          </a:p>
        </p:txBody>
      </p:sp>
    </p:spTree>
    <p:extLst>
      <p:ext uri="{BB962C8B-B14F-4D97-AF65-F5344CB8AC3E}">
        <p14:creationId xmlns:p14="http://schemas.microsoft.com/office/powerpoint/2010/main" val="3151649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EE57FA0-7CBF-4881-BDF8-72C9D831FF5F}" type="datetime1">
              <a:rPr lang="ru-RU" smtClean="0"/>
              <a:t>11.11.2021</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lang="ru-RU" smtClean="0"/>
              <a:t>ВЕБИНАР 25.03.2020 МО КО. КОИРО</a:t>
            </a:r>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1347FE7-1A7C-4270-96DE-303F41E13C66}" type="slidenum">
              <a:rPr lang="ru-RU" smtClean="0"/>
              <a:t>‹#›</a:t>
            </a:fld>
            <a:endParaRPr lang="ru-RU"/>
          </a:p>
        </p:txBody>
      </p:sp>
    </p:spTree>
    <p:extLst>
      <p:ext uri="{BB962C8B-B14F-4D97-AF65-F5344CB8AC3E}">
        <p14:creationId xmlns:p14="http://schemas.microsoft.com/office/powerpoint/2010/main" val="207860228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rus-ege.sdamgia.ru/" TargetMode="External"/><Relationship Id="rId5" Type="http://schemas.openxmlformats.org/officeDocument/2006/relationships/hyperlink" Target="https://fipi.ru/ege" TargetMode="External"/><Relationship Id="rId4" Type="http://schemas.openxmlformats.org/officeDocument/2006/relationships/hyperlink" Target="https://fipi.ru/oge"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resh.edu.ru/subject/lesson/6717/start/230312/" TargetMode="External"/><Relationship Id="rId13" Type="http://schemas.openxmlformats.org/officeDocument/2006/relationships/hyperlink" Target="https://resh.edu.ru/subject/lesson/1570/start/" TargetMode="External"/><Relationship Id="rId18" Type="http://schemas.openxmlformats.org/officeDocument/2006/relationships/hyperlink" Target="https://resh.edu.ru/subject/lesson/2861/start/" TargetMode="External"/><Relationship Id="rId3" Type="http://schemas.openxmlformats.org/officeDocument/2006/relationships/hyperlink" Target="https://resh.edu.ru/subject/lesson/6714/start/305322/" TargetMode="External"/><Relationship Id="rId21" Type="http://schemas.openxmlformats.org/officeDocument/2006/relationships/hyperlink" Target="https://resh.edu.ru/subject/lesson/2858/start/" TargetMode="External"/><Relationship Id="rId7" Type="http://schemas.openxmlformats.org/officeDocument/2006/relationships/hyperlink" Target="https://resh.edu.ru/subject/lesson/6718/start/288138/" TargetMode="External"/><Relationship Id="rId12" Type="http://schemas.openxmlformats.org/officeDocument/2006/relationships/hyperlink" Target="https://resh.edu.ru/subject/lesson/2893/start/" TargetMode="External"/><Relationship Id="rId17" Type="http://schemas.openxmlformats.org/officeDocument/2006/relationships/hyperlink" Target="https://resh.edu.ru/subject/lesson/2862/start/" TargetMode="External"/><Relationship Id="rId25" Type="http://schemas.openxmlformats.org/officeDocument/2006/relationships/hyperlink" Target="https://resh.edu.ru/subject/lesson/5429/start/134699/" TargetMode="External"/><Relationship Id="rId2" Type="http://schemas.openxmlformats.org/officeDocument/2006/relationships/notesSlide" Target="../notesSlides/notesSlide2.xml"/><Relationship Id="rId16" Type="http://schemas.openxmlformats.org/officeDocument/2006/relationships/hyperlink" Target="https://resh.edu.ru/subject/lesson/2785/start/" TargetMode="External"/><Relationship Id="rId20" Type="http://schemas.openxmlformats.org/officeDocument/2006/relationships/hyperlink" Target="https://resh.edu.ru/subject/lesson/2859/start/" TargetMode="External"/><Relationship Id="rId1" Type="http://schemas.openxmlformats.org/officeDocument/2006/relationships/slideLayout" Target="../slideLayouts/slideLayout2.xml"/><Relationship Id="rId6" Type="http://schemas.openxmlformats.org/officeDocument/2006/relationships/hyperlink" Target="https://resh.edu.ru/subject/lesson/6719/start/231242/" TargetMode="External"/><Relationship Id="rId11" Type="http://schemas.openxmlformats.org/officeDocument/2006/relationships/hyperlink" Target="https://resh.edu.ru/subject/lesson/1527/start/" TargetMode="External"/><Relationship Id="rId24" Type="http://schemas.openxmlformats.org/officeDocument/2006/relationships/hyperlink" Target="https://resh.edu.ru/subject/lesson/5427/start/134730/" TargetMode="External"/><Relationship Id="rId5" Type="http://schemas.openxmlformats.org/officeDocument/2006/relationships/hyperlink" Target="https://resh.edu.ru/subject/lesson/6721/start/231490/" TargetMode="External"/><Relationship Id="rId15" Type="http://schemas.openxmlformats.org/officeDocument/2006/relationships/hyperlink" Target="https://resh.edu.ru/subject/lesson/2863/start/" TargetMode="External"/><Relationship Id="rId23" Type="http://schemas.openxmlformats.org/officeDocument/2006/relationships/hyperlink" Target="https://resh.edu.ru/subject/lesson/4644/start/136591/" TargetMode="External"/><Relationship Id="rId10" Type="http://schemas.openxmlformats.org/officeDocument/2006/relationships/hyperlink" Target="https://resh.edu.ru/subject/lesson/3027/start/" TargetMode="External"/><Relationship Id="rId19" Type="http://schemas.openxmlformats.org/officeDocument/2006/relationships/hyperlink" Target="https://resh.edu.ru/subject/lesson/2860/start/" TargetMode="External"/><Relationship Id="rId4" Type="http://schemas.openxmlformats.org/officeDocument/2006/relationships/hyperlink" Target="https://resh.edu.ru/subject/lesson/6713/start/230374/" TargetMode="External"/><Relationship Id="rId9" Type="http://schemas.openxmlformats.org/officeDocument/2006/relationships/hyperlink" Target="https://resh.edu.ru/subject/lesson/2894/start/" TargetMode="External"/><Relationship Id="rId14" Type="http://schemas.openxmlformats.org/officeDocument/2006/relationships/hyperlink" Target="https://resh.edu.ru/subject/lesson/1529/start/" TargetMode="External"/><Relationship Id="rId22" Type="http://schemas.openxmlformats.org/officeDocument/2006/relationships/hyperlink" Target="https://www.youtube.com/channel/UC5g4zCXoYcdgWXAW81ADBVg"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resh.edu.ru/subject/lesson/6814/start/242446/" TargetMode="External"/><Relationship Id="rId13" Type="http://schemas.openxmlformats.org/officeDocument/2006/relationships/hyperlink" Target="https://resh.edu.ru/subject/lesson/3990/start/287543/" TargetMode="External"/><Relationship Id="rId3" Type="http://schemas.openxmlformats.org/officeDocument/2006/relationships/hyperlink" Target="https://resh.edu.ru/subject/lesson/3559/start/118635/" TargetMode="External"/><Relationship Id="rId7" Type="http://schemas.openxmlformats.org/officeDocument/2006/relationships/hyperlink" Target="https://resh.edu.ru/subject/lesson/3435/start/" TargetMode="External"/><Relationship Id="rId12" Type="http://schemas.openxmlformats.org/officeDocument/2006/relationships/hyperlink" Target="https://resh.edu.ru/subject/lesson/3979/start/28751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resh.edu.ru/subject/lesson/6805/start/242229/" TargetMode="External"/><Relationship Id="rId11" Type="http://schemas.openxmlformats.org/officeDocument/2006/relationships/hyperlink" Target="https://www.youtube.com/channel/UC5g4zCXoYcdgWXAW81ADBVg" TargetMode="External"/><Relationship Id="rId5" Type="http://schemas.openxmlformats.org/officeDocument/2006/relationships/hyperlink" Target="https://resh.edu.ru/subject/lesson/6806/start/242384/" TargetMode="External"/><Relationship Id="rId15" Type="http://schemas.openxmlformats.org/officeDocument/2006/relationships/hyperlink" Target="https://resh.edu.ru/subject/lesson/4660/start/209496/" TargetMode="External"/><Relationship Id="rId10" Type="http://schemas.openxmlformats.org/officeDocument/2006/relationships/hyperlink" Target="https://resh.edu.ru/subject/lesson/3399/start/" TargetMode="External"/><Relationship Id="rId4" Type="http://schemas.openxmlformats.org/officeDocument/2006/relationships/hyperlink" Target="https://resh.edu.ru/subject/lesson/3431/start/" TargetMode="External"/><Relationship Id="rId9" Type="http://schemas.openxmlformats.org/officeDocument/2006/relationships/hyperlink" Target="https://resh.edu.ru/subject/lesson/5524/start/287481/" TargetMode="External"/><Relationship Id="rId14" Type="http://schemas.openxmlformats.org/officeDocument/2006/relationships/hyperlink" Target="https://resh.edu.ru/subject/lesson/4662/start/29753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1041" y="2091006"/>
            <a:ext cx="3312273" cy="1487935"/>
          </a:xfrm>
          <a:prstGeom prst="rect">
            <a:avLst/>
          </a:prstGeom>
        </p:spPr>
      </p:pic>
      <p:sp>
        <p:nvSpPr>
          <p:cNvPr id="2" name="Заголовок 1"/>
          <p:cNvSpPr>
            <a:spLocks noGrp="1"/>
          </p:cNvSpPr>
          <p:nvPr>
            <p:ph type="title"/>
          </p:nvPr>
        </p:nvSpPr>
        <p:spPr>
          <a:xfrm>
            <a:off x="1005840" y="609600"/>
            <a:ext cx="10012680" cy="1706880"/>
          </a:xfrm>
        </p:spPr>
        <p:txBody>
          <a:bodyPr>
            <a:normAutofit fontScale="90000"/>
          </a:bodyPr>
          <a:lstStyle/>
          <a:p>
            <a:r>
              <a:rPr lang="ru-RU" b="1" dirty="0" smtClean="0"/>
              <a:t>Подготовка к ГИА </a:t>
            </a:r>
            <a:r>
              <a:rPr lang="ru-RU" dirty="0" smtClean="0"/>
              <a:t>по </a:t>
            </a:r>
            <a:r>
              <a:rPr lang="ru-RU" b="1" dirty="0" smtClean="0"/>
              <a:t>иностранным языкам </a:t>
            </a:r>
            <a:r>
              <a:rPr lang="ru-RU" dirty="0" smtClean="0"/>
              <a:t>в </a:t>
            </a:r>
            <a:r>
              <a:rPr lang="ru-RU" dirty="0" smtClean="0"/>
              <a:t>условиях</a:t>
            </a:r>
            <a:r>
              <a:rPr lang="en-US" dirty="0" smtClean="0"/>
              <a:t> </a:t>
            </a:r>
            <a:r>
              <a:rPr lang="ru-RU" dirty="0" smtClean="0"/>
              <a:t>временного перехода </a:t>
            </a:r>
            <a:r>
              <a:rPr lang="en-US" dirty="0" smtClean="0"/>
              <a:t>5</a:t>
            </a:r>
            <a:r>
              <a:rPr lang="ru-RU" dirty="0" smtClean="0"/>
              <a:t>-11-х </a:t>
            </a:r>
            <a:r>
              <a:rPr lang="ru-RU" dirty="0" smtClean="0"/>
              <a:t>классов на дистанционное обучение</a:t>
            </a:r>
            <a:endParaRPr lang="ru-RU" dirty="0"/>
          </a:p>
        </p:txBody>
      </p:sp>
      <p:sp>
        <p:nvSpPr>
          <p:cNvPr id="3" name="Объект 2"/>
          <p:cNvSpPr>
            <a:spLocks noGrp="1"/>
          </p:cNvSpPr>
          <p:nvPr>
            <p:ph idx="1"/>
          </p:nvPr>
        </p:nvSpPr>
        <p:spPr>
          <a:xfrm>
            <a:off x="1145649" y="2316480"/>
            <a:ext cx="9715391" cy="3789680"/>
          </a:xfrm>
        </p:spPr>
        <p:txBody>
          <a:bodyPr>
            <a:normAutofit/>
          </a:bodyPr>
          <a:lstStyle/>
          <a:p>
            <a:pPr marL="45720" indent="0">
              <a:buNone/>
            </a:pPr>
            <a:r>
              <a:rPr lang="ru-RU" b="1" dirty="0" smtClean="0"/>
              <a:t>Электронные ресурсы, в </a:t>
            </a:r>
            <a:r>
              <a:rPr lang="ru-RU" b="1" dirty="0" err="1" smtClean="0"/>
              <a:t>т.ч</a:t>
            </a:r>
            <a:r>
              <a:rPr lang="ru-RU" b="1" dirty="0" smtClean="0"/>
              <a:t>. для выпускников с ОВЗ:</a:t>
            </a:r>
          </a:p>
          <a:p>
            <a:pPr marL="45720" indent="0">
              <a:buNone/>
            </a:pPr>
            <a:r>
              <a:rPr lang="ru-RU" sz="2000" b="1" dirty="0"/>
              <a:t>«ФИПИ» (</a:t>
            </a:r>
            <a:r>
              <a:rPr lang="ru-RU" sz="2000" dirty="0"/>
              <a:t>рекомендации, демоверсии, открытый банк заданий): </a:t>
            </a:r>
            <a:endParaRPr lang="ru-RU" sz="2000" dirty="0" smtClean="0"/>
          </a:p>
          <a:p>
            <a:pPr marL="45720" indent="0">
              <a:buNone/>
            </a:pPr>
            <a:r>
              <a:rPr lang="en-US" dirty="0">
                <a:hlinkClick r:id="rId4"/>
              </a:rPr>
              <a:t>https://</a:t>
            </a:r>
            <a:r>
              <a:rPr lang="en-US" dirty="0" smtClean="0">
                <a:hlinkClick r:id="rId4"/>
              </a:rPr>
              <a:t>fipi.ru/oge</a:t>
            </a:r>
            <a:r>
              <a:rPr lang="ru-RU" dirty="0" smtClean="0"/>
              <a:t>,      </a:t>
            </a:r>
          </a:p>
          <a:p>
            <a:pPr marL="45720" indent="0">
              <a:buNone/>
            </a:pPr>
            <a:r>
              <a:rPr lang="en-US" dirty="0">
                <a:hlinkClick r:id="rId5"/>
              </a:rPr>
              <a:t>https://</a:t>
            </a:r>
            <a:r>
              <a:rPr lang="en-US" dirty="0" smtClean="0">
                <a:hlinkClick r:id="rId5"/>
              </a:rPr>
              <a:t>fipi.ru/ege</a:t>
            </a:r>
            <a:r>
              <a:rPr lang="ru-RU" dirty="0" smtClean="0"/>
              <a:t>, в том числе </a:t>
            </a:r>
            <a:r>
              <a:rPr lang="ru-RU" sz="2000" dirty="0"/>
              <a:t>тренировочные сборники для участников  ГИА с </a:t>
            </a:r>
            <a:r>
              <a:rPr lang="ru-RU" sz="2000" b="1" dirty="0" smtClean="0"/>
              <a:t>ОВЗ; </a:t>
            </a:r>
            <a:r>
              <a:rPr lang="ru-RU" dirty="0" smtClean="0"/>
              <a:t>                                </a:t>
            </a:r>
          </a:p>
          <a:p>
            <a:pPr marL="45720" indent="0">
              <a:buNone/>
            </a:pPr>
            <a:r>
              <a:rPr lang="ru-RU" sz="2400" dirty="0"/>
              <a:t>«</a:t>
            </a:r>
            <a:r>
              <a:rPr lang="ru-RU" sz="2400" b="1" dirty="0"/>
              <a:t>Сдам ГИА</a:t>
            </a:r>
            <a:r>
              <a:rPr lang="ru-RU" sz="2400" dirty="0"/>
              <a:t>» (аутентичные варианты, ответы к заданиям, подробные комментарии к каждому виду заданий в </a:t>
            </a:r>
            <a:r>
              <a:rPr lang="ru-RU" sz="2400" dirty="0" err="1"/>
              <a:t>КИМах</a:t>
            </a:r>
            <a:r>
              <a:rPr lang="ru-RU" sz="2400" dirty="0"/>
              <a:t> по предметам, опция для учителя «Создать вариант КИМ» (сообщить номер ученикам – получить выполненное задание): </a:t>
            </a:r>
            <a:r>
              <a:rPr lang="ru-RU" sz="2400" u="sng" dirty="0" smtClean="0">
                <a:hlinkClick r:id="rId6"/>
              </a:rPr>
              <a:t>https</a:t>
            </a:r>
            <a:r>
              <a:rPr lang="ru-RU" sz="2400" u="sng" dirty="0">
                <a:hlinkClick r:id="rId6"/>
              </a:rPr>
              <a:t>://rus-ege.sdamgia.ru/</a:t>
            </a:r>
            <a:r>
              <a:rPr lang="ru-RU" sz="2400" dirty="0"/>
              <a:t> </a:t>
            </a:r>
            <a:endParaRPr lang="ru-RU" sz="2400" dirty="0" smtClean="0"/>
          </a:p>
        </p:txBody>
      </p:sp>
      <p:sp>
        <p:nvSpPr>
          <p:cNvPr id="5" name="Номер слайда 4"/>
          <p:cNvSpPr>
            <a:spLocks noGrp="1"/>
          </p:cNvSpPr>
          <p:nvPr>
            <p:ph type="sldNum" sz="quarter" idx="12"/>
          </p:nvPr>
        </p:nvSpPr>
        <p:spPr/>
        <p:txBody>
          <a:bodyPr/>
          <a:lstStyle/>
          <a:p>
            <a:fld id="{D1347FE7-1A7C-4270-96DE-303F41E13C66}" type="slidenum">
              <a:rPr lang="ru-RU" smtClean="0"/>
              <a:t>1</a:t>
            </a:fld>
            <a:endParaRPr lang="ru-RU"/>
          </a:p>
        </p:txBody>
      </p:sp>
    </p:spTree>
    <p:extLst>
      <p:ext uri="{BB962C8B-B14F-4D97-AF65-F5344CB8AC3E}">
        <p14:creationId xmlns:p14="http://schemas.microsoft.com/office/powerpoint/2010/main" val="2654633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1347FE7-1A7C-4270-96DE-303F41E13C66}" type="slidenum">
              <a:rPr lang="ru-RU" smtClean="0"/>
              <a:t>2</a:t>
            </a:fld>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1366165745"/>
              </p:ext>
            </p:extLst>
          </p:nvPr>
        </p:nvGraphicFramePr>
        <p:xfrm>
          <a:off x="213360" y="56983"/>
          <a:ext cx="11840095" cy="6723353"/>
        </p:xfrm>
        <a:graphic>
          <a:graphicData uri="http://schemas.openxmlformats.org/drawingml/2006/table">
            <a:tbl>
              <a:tblPr firstRow="1" bandRow="1">
                <a:tableStyleId>{5C22544A-7EE6-4342-B048-85BDC9FD1C3A}</a:tableStyleId>
              </a:tblPr>
              <a:tblGrid>
                <a:gridCol w="2696095">
                  <a:extLst>
                    <a:ext uri="{9D8B030D-6E8A-4147-A177-3AD203B41FA5}">
                      <a16:colId xmlns="" xmlns:a16="http://schemas.microsoft.com/office/drawing/2014/main" val="20000"/>
                    </a:ext>
                  </a:extLst>
                </a:gridCol>
                <a:gridCol w="2632363"/>
                <a:gridCol w="2673927"/>
                <a:gridCol w="1870364"/>
                <a:gridCol w="1967346"/>
              </a:tblGrid>
              <a:tr h="260824">
                <a:tc gridSpan="5">
                  <a:txBody>
                    <a:bodyPr/>
                    <a:lstStyle/>
                    <a:p>
                      <a:pPr algn="ctr">
                        <a:lnSpc>
                          <a:spcPct val="107000"/>
                        </a:lnSpc>
                        <a:spcAft>
                          <a:spcPts val="800"/>
                        </a:spcAft>
                      </a:pPr>
                      <a:r>
                        <a:rPr lang="ru-RU" sz="1300" dirty="0">
                          <a:effectLst/>
                        </a:rPr>
                        <a:t>Уроки </a:t>
                      </a:r>
                      <a:r>
                        <a:rPr lang="en-US" sz="1300" baseline="0" dirty="0" smtClean="0">
                          <a:effectLst>
                            <a:outerShdw blurRad="38100" dist="38100" dir="2700000" algn="tl">
                              <a:srgbClr val="000000">
                                <a:alpha val="43137"/>
                              </a:srgbClr>
                            </a:outerShdw>
                          </a:effectLst>
                        </a:rPr>
                        <a:t> </a:t>
                      </a:r>
                      <a:r>
                        <a:rPr lang="ru-RU" sz="1300" baseline="0" dirty="0" smtClean="0">
                          <a:solidFill>
                            <a:schemeClr val="accent3">
                              <a:lumMod val="60000"/>
                              <a:lumOff val="40000"/>
                            </a:schemeClr>
                          </a:solidFill>
                          <a:effectLst>
                            <a:outerShdw blurRad="38100" dist="38100" dir="2700000" algn="tl">
                              <a:srgbClr val="000000">
                                <a:alpha val="43137"/>
                              </a:srgbClr>
                            </a:outerShdw>
                          </a:effectLst>
                        </a:rPr>
                        <a:t>английского языка</a:t>
                      </a:r>
                      <a:r>
                        <a:rPr lang="ru-RU" sz="1300" dirty="0" smtClean="0">
                          <a:solidFill>
                            <a:schemeClr val="accent3">
                              <a:lumMod val="60000"/>
                              <a:lumOff val="40000"/>
                            </a:schemeClr>
                          </a:solidFill>
                          <a:effectLst/>
                        </a:rPr>
                        <a:t> </a:t>
                      </a:r>
                      <a:r>
                        <a:rPr lang="ru-RU" sz="1300" dirty="0" smtClean="0">
                          <a:effectLst/>
                        </a:rPr>
                        <a:t>во </a:t>
                      </a:r>
                      <a:r>
                        <a:rPr lang="en-US" sz="1300" dirty="0" smtClean="0">
                          <a:effectLst/>
                        </a:rPr>
                        <a:t>II </a:t>
                      </a:r>
                      <a:r>
                        <a:rPr lang="ru-RU" sz="1300" dirty="0" smtClean="0">
                          <a:effectLst/>
                        </a:rPr>
                        <a:t>четверти в </a:t>
                      </a:r>
                      <a:r>
                        <a:rPr lang="ru-RU" sz="1300" dirty="0">
                          <a:effectLst/>
                        </a:rPr>
                        <a:t>условиях перехода </a:t>
                      </a:r>
                      <a:r>
                        <a:rPr lang="ru-RU" sz="1300" dirty="0" smtClean="0">
                          <a:effectLst/>
                        </a:rPr>
                        <a:t>5-</a:t>
                      </a:r>
                      <a:r>
                        <a:rPr lang="en-US" sz="1300" dirty="0" smtClean="0">
                          <a:effectLst/>
                        </a:rPr>
                        <a:t>1</a:t>
                      </a:r>
                      <a:r>
                        <a:rPr lang="ru-RU" sz="1300" dirty="0" smtClean="0">
                          <a:effectLst/>
                        </a:rPr>
                        <a:t>1</a:t>
                      </a:r>
                      <a:r>
                        <a:rPr lang="en-US" sz="1300" dirty="0" smtClean="0">
                          <a:effectLst/>
                        </a:rPr>
                        <a:t>-</a:t>
                      </a:r>
                      <a:r>
                        <a:rPr lang="ru-RU" sz="1300" dirty="0" smtClean="0">
                          <a:effectLst/>
                        </a:rPr>
                        <a:t>х</a:t>
                      </a:r>
                      <a:r>
                        <a:rPr lang="ru-RU" sz="1300" baseline="0" dirty="0" smtClean="0">
                          <a:effectLst/>
                        </a:rPr>
                        <a:t> классов </a:t>
                      </a:r>
                      <a:r>
                        <a:rPr lang="ru-RU" sz="1300" dirty="0" smtClean="0">
                          <a:effectLst/>
                        </a:rPr>
                        <a:t>на </a:t>
                      </a:r>
                      <a:r>
                        <a:rPr lang="ru-RU" sz="1300" dirty="0">
                          <a:effectLst/>
                        </a:rPr>
                        <a:t>дистанционное обучение</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0"/>
                  </a:ext>
                </a:extLst>
              </a:tr>
              <a:tr h="276920">
                <a:tc>
                  <a:txBody>
                    <a:bodyPr/>
                    <a:lstStyle/>
                    <a:p>
                      <a:pPr algn="l">
                        <a:lnSpc>
                          <a:spcPct val="107000"/>
                        </a:lnSpc>
                        <a:spcAft>
                          <a:spcPts val="800"/>
                        </a:spcAft>
                      </a:pPr>
                      <a:r>
                        <a:rPr lang="ru-RU" sz="1400" b="1" dirty="0">
                          <a:effectLst/>
                        </a:rPr>
                        <a:t>6 класс</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algn="l">
                        <a:lnSpc>
                          <a:spcPct val="107000"/>
                        </a:lnSpc>
                        <a:spcAft>
                          <a:spcPts val="800"/>
                        </a:spcAft>
                      </a:pPr>
                      <a:r>
                        <a:rPr lang="ru-RU" sz="1400" b="1" dirty="0">
                          <a:effectLst/>
                        </a:rPr>
                        <a:t>7 класс</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algn="l">
                        <a:lnSpc>
                          <a:spcPct val="107000"/>
                        </a:lnSpc>
                        <a:spcAft>
                          <a:spcPts val="800"/>
                        </a:spcAft>
                      </a:pPr>
                      <a:r>
                        <a:rPr lang="ru-RU" sz="1400" b="1" dirty="0">
                          <a:effectLst/>
                        </a:rPr>
                        <a:t>8 класс</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algn="l">
                        <a:lnSpc>
                          <a:spcPct val="107000"/>
                        </a:lnSpc>
                        <a:spcAft>
                          <a:spcPts val="800"/>
                        </a:spcAft>
                      </a:pPr>
                      <a:r>
                        <a:rPr lang="ru-RU" sz="1400" b="1" dirty="0">
                          <a:effectLst/>
                        </a:rPr>
                        <a:t>9 класс</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algn="l">
                        <a:lnSpc>
                          <a:spcPct val="107000"/>
                        </a:lnSpc>
                        <a:spcAft>
                          <a:spcPts val="800"/>
                        </a:spcAft>
                      </a:pPr>
                      <a:r>
                        <a:rPr lang="ru-RU" sz="1400" b="1" dirty="0">
                          <a:effectLst/>
                        </a:rPr>
                        <a:t>10 класс</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extLst>
                  <a:ext uri="{0D108BD9-81ED-4DB2-BD59-A6C34878D82A}">
                    <a16:rowId xmlns="" xmlns:a16="http://schemas.microsoft.com/office/drawing/2014/main" val="10001"/>
                  </a:ext>
                </a:extLst>
              </a:tr>
              <a:tr h="6097018">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ru-RU" sz="900" b="1" dirty="0" smtClean="0">
                          <a:effectLst/>
                          <a:latin typeface="Calibri" panose="020F0502020204030204" pitchFamily="34" charset="0"/>
                        </a:rPr>
                        <a:t>1. УМК </a:t>
                      </a:r>
                      <a:r>
                        <a:rPr lang="en-US" sz="900" b="1" dirty="0" smtClean="0">
                          <a:effectLst/>
                          <a:latin typeface="Calibri" panose="020F0502020204030204" pitchFamily="34" charset="0"/>
                        </a:rPr>
                        <a:t>“Spotlight”  Module 3  “</a:t>
                      </a:r>
                      <a:r>
                        <a:rPr lang="ru-RU" sz="900" b="1" dirty="0" smtClean="0">
                          <a:effectLst/>
                          <a:latin typeface="Calibri" panose="020F0502020204030204" pitchFamily="34" charset="0"/>
                        </a:rPr>
                        <a:t>Виды</a:t>
                      </a:r>
                      <a:r>
                        <a:rPr lang="ru-RU" sz="900" b="1" baseline="0" dirty="0" smtClean="0">
                          <a:effectLst/>
                          <a:latin typeface="Calibri" panose="020F0502020204030204" pitchFamily="34" charset="0"/>
                        </a:rPr>
                        <a:t> транспорта в Лондоне</a:t>
                      </a:r>
                      <a:r>
                        <a:rPr lang="en-US" sz="900" b="1" baseline="0" dirty="0" smtClean="0">
                          <a:effectLst/>
                          <a:latin typeface="Calibri" panose="020F0502020204030204" pitchFamily="34" charset="0"/>
                        </a:rPr>
                        <a:t>. </a:t>
                      </a:r>
                      <a:r>
                        <a:rPr lang="ru-RU" sz="900" b="1" baseline="0" dirty="0" smtClean="0">
                          <a:effectLst/>
                          <a:latin typeface="Calibri" panose="020F0502020204030204" pitchFamily="34" charset="0"/>
                        </a:rPr>
                        <a:t>Метро</a:t>
                      </a:r>
                      <a:r>
                        <a:rPr lang="en-US" sz="900" b="1" baseline="0" dirty="0" smtClean="0">
                          <a:effectLst/>
                          <a:latin typeface="Calibri" panose="020F0502020204030204" pitchFamily="34" charset="0"/>
                        </a:rPr>
                        <a:t>”  </a:t>
                      </a:r>
                      <a:r>
                        <a:rPr lang="ru-RU" sz="900" b="1" baseline="0" dirty="0" smtClean="0">
                          <a:effectLst/>
                          <a:latin typeface="Calibri" panose="020F0502020204030204" pitchFamily="34" charset="0"/>
                        </a:rPr>
                        <a:t>Поисковое чтение, изучающее чтение</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a:t>
                      </a:r>
                      <a:r>
                        <a:rPr lang="en-US" sz="900" baseline="0" dirty="0" smtClean="0">
                          <a:effectLst/>
                        </a:rPr>
                        <a:t> </a:t>
                      </a:r>
                      <a:r>
                        <a:rPr lang="en-US" sz="900" b="1" baseline="0" dirty="0" smtClean="0">
                          <a:effectLst/>
                          <a:hlinkClick r:id="rId3"/>
                        </a:rPr>
                        <a:t>https://resh.edu.ru/subject/lesson/6714/start/305322</a:t>
                      </a:r>
                      <a:r>
                        <a:rPr lang="en-US" sz="900" baseline="0" dirty="0" smtClean="0">
                          <a:effectLst/>
                          <a:hlinkClick r:id="rId3"/>
                        </a:rPr>
                        <a:t>/</a:t>
                      </a:r>
                      <a:r>
                        <a:rPr lang="ru-RU" sz="900" baseline="0" dirty="0" smtClean="0">
                          <a:effectLst/>
                        </a:rPr>
                        <a:t> </a:t>
                      </a:r>
                      <a:endParaRPr lang="ru-RU" sz="900" b="1" baseline="0" dirty="0" smtClean="0">
                        <a:effectLst/>
                        <a:latin typeface="Calibri" panose="020F0502020204030204" pitchFamily="34" charset="0"/>
                      </a:endParaRPr>
                    </a:p>
                    <a:p>
                      <a:pPr marL="0" marR="0" indent="0" algn="l" defTabSz="914400" rtl="0" eaLnBrk="1" fontAlgn="auto" latinLnBrk="0" hangingPunct="1">
                        <a:lnSpc>
                          <a:spcPct val="107000"/>
                        </a:lnSpc>
                        <a:spcBef>
                          <a:spcPts val="0"/>
                        </a:spcBef>
                        <a:spcAft>
                          <a:spcPts val="800"/>
                        </a:spcAft>
                        <a:buClrTx/>
                        <a:buSzTx/>
                        <a:buFontTx/>
                        <a:buNone/>
                        <a:tabLst/>
                        <a:defRPr/>
                      </a:pPr>
                      <a:r>
                        <a:rPr lang="ru-RU" sz="900" b="1" baseline="0" dirty="0" smtClean="0">
                          <a:effectLst/>
                          <a:latin typeface="Calibri" panose="020F0502020204030204" pitchFamily="34" charset="0"/>
                        </a:rPr>
                        <a:t>2. </a:t>
                      </a:r>
                      <a:r>
                        <a:rPr lang="ru-RU" sz="900" b="1" dirty="0" smtClean="0">
                          <a:effectLst/>
                          <a:latin typeface="Calibri" panose="020F0502020204030204" pitchFamily="34" charset="0"/>
                        </a:rPr>
                        <a:t>УМК </a:t>
                      </a:r>
                      <a:r>
                        <a:rPr lang="en-US" sz="900" b="1" dirty="0" smtClean="0">
                          <a:effectLst/>
                          <a:latin typeface="Calibri" panose="020F0502020204030204" pitchFamily="34" charset="0"/>
                        </a:rPr>
                        <a:t>“Spotlight”  Module</a:t>
                      </a:r>
                      <a:r>
                        <a:rPr lang="en-US" sz="900" b="1" baseline="0" dirty="0" smtClean="0">
                          <a:effectLst/>
                          <a:latin typeface="Calibri" panose="020F0502020204030204" pitchFamily="34" charset="0"/>
                        </a:rPr>
                        <a:t> </a:t>
                      </a:r>
                      <a:r>
                        <a:rPr lang="en-US" sz="900" b="1" dirty="0" smtClean="0">
                          <a:effectLst/>
                          <a:latin typeface="Calibri" panose="020F0502020204030204" pitchFamily="34" charset="0"/>
                        </a:rPr>
                        <a:t>3  “</a:t>
                      </a:r>
                      <a:r>
                        <a:rPr lang="ru-RU" sz="900" b="1" dirty="0" smtClean="0">
                          <a:effectLst/>
                          <a:latin typeface="Calibri" panose="020F0502020204030204" pitchFamily="34" charset="0"/>
                        </a:rPr>
                        <a:t>Как пройти…? Что означает красный цвет?</a:t>
                      </a:r>
                      <a:r>
                        <a:rPr lang="de-DE" sz="900" b="1" dirty="0" smtClean="0">
                          <a:effectLst/>
                          <a:latin typeface="Calibri" panose="020F0502020204030204" pitchFamily="34" charset="0"/>
                        </a:rPr>
                        <a:t>“</a:t>
                      </a:r>
                      <a:r>
                        <a:rPr lang="ru-RU" sz="900" b="1" dirty="0" smtClean="0">
                          <a:effectLst/>
                          <a:latin typeface="Calibri" panose="020F0502020204030204" pitchFamily="34" charset="0"/>
                        </a:rPr>
                        <a:t> Речевые клише в ситуации «Как пройти?»</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a:t>
                      </a:r>
                      <a:r>
                        <a:rPr lang="en-US" sz="900" baseline="0" dirty="0" smtClean="0">
                          <a:effectLst/>
                        </a:rPr>
                        <a:t> </a:t>
                      </a:r>
                      <a:r>
                        <a:rPr lang="de-DE" sz="900" b="1" baseline="0" dirty="0" smtClean="0">
                          <a:effectLst/>
                          <a:hlinkClick r:id="rId4"/>
                        </a:rPr>
                        <a:t>https://resh.edu.ru/subject/lesson/6713/start/230374/</a:t>
                      </a:r>
                      <a:r>
                        <a:rPr lang="de-DE" sz="900" b="1" baseline="0" dirty="0" smtClean="0">
                          <a:effectLst/>
                        </a:rPr>
                        <a:t> </a:t>
                      </a:r>
                      <a:endParaRPr lang="de-DE" sz="900" b="1" baseline="0" dirty="0" smtClean="0">
                        <a:effectLst/>
                        <a:latin typeface="Calibri" panose="020F0502020204030204" pitchFamily="34" charset="0"/>
                      </a:endParaRPr>
                    </a:p>
                    <a:p>
                      <a:pPr marL="0" marR="0" indent="0" algn="l" defTabSz="914400" rtl="0" eaLnBrk="1" fontAlgn="auto" latinLnBrk="0" hangingPunct="1">
                        <a:lnSpc>
                          <a:spcPct val="107000"/>
                        </a:lnSpc>
                        <a:spcBef>
                          <a:spcPts val="0"/>
                        </a:spcBef>
                        <a:spcAft>
                          <a:spcPts val="800"/>
                        </a:spcAft>
                        <a:buClrTx/>
                        <a:buSzTx/>
                        <a:buFontTx/>
                        <a:buNone/>
                        <a:tabLst/>
                        <a:defRPr/>
                      </a:pPr>
                      <a:r>
                        <a:rPr lang="de-DE" sz="900" b="1" baseline="0" dirty="0" smtClean="0">
                          <a:effectLst/>
                          <a:latin typeface="Calibri" panose="020F0502020204030204" pitchFamily="34" charset="0"/>
                        </a:rPr>
                        <a:t>3-</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 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4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«День за днём». День и ночь – сутки прочь. Мой любимый день. Любимые ТВ-программы</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материалы </a:t>
                      </a:r>
                      <a:r>
                        <a:rPr lang="ru-RU" sz="900" baseline="0" dirty="0" err="1" smtClean="0">
                          <a:effectLst/>
                        </a:rPr>
                        <a:t>видеоуроков</a:t>
                      </a:r>
                      <a:r>
                        <a:rPr lang="ru-RU" sz="900" baseline="0" dirty="0" smtClean="0">
                          <a:effectLst/>
                        </a:rPr>
                        <a:t> и выполните предлагаемые в них  упражнения:</a:t>
                      </a:r>
                      <a:r>
                        <a:rPr lang="en-US" sz="900" baseline="0" dirty="0" smtClean="0">
                          <a:effectLst/>
                        </a:rPr>
                        <a:t> </a:t>
                      </a:r>
                      <a:r>
                        <a:rPr lang="en-US" sz="900" b="1" baseline="0" dirty="0" smtClean="0">
                          <a:effectLst/>
                          <a:hlinkClick r:id="rId5"/>
                        </a:rPr>
                        <a:t>https://resh.edu.ru/subject/lesson/6721/start/231490/</a:t>
                      </a:r>
                      <a:r>
                        <a:rPr lang="ru-RU" sz="900" b="1" baseline="0" dirty="0" smtClean="0">
                          <a:effectLst/>
                        </a:rPr>
                        <a:t> и </a:t>
                      </a:r>
                      <a:r>
                        <a:rPr lang="de-DE" sz="900" b="1" i="0" dirty="0" smtClean="0">
                          <a:effectLst/>
                          <a:latin typeface="Calibri" panose="020F0502020204030204" pitchFamily="34" charset="0"/>
                          <a:hlinkClick r:id="rId6"/>
                        </a:rPr>
                        <a:t>https://resh.edu.ru/subject/lesson/6719/start/231242/</a:t>
                      </a:r>
                      <a:r>
                        <a:rPr lang="ru-RU" sz="900" b="1" i="0" dirty="0" smtClean="0">
                          <a:effectLst/>
                          <a:latin typeface="Calibri" panose="020F0502020204030204" pitchFamily="34" charset="0"/>
                        </a:rPr>
                        <a:t> </a:t>
                      </a:r>
                    </a:p>
                    <a:p>
                      <a:pPr marL="0" marR="0" indent="0" algn="l" defTabSz="914400" rtl="0" eaLnBrk="1" fontAlgn="auto" latinLnBrk="0" hangingPunct="1">
                        <a:lnSpc>
                          <a:spcPct val="107000"/>
                        </a:lnSpc>
                        <a:spcBef>
                          <a:spcPts val="0"/>
                        </a:spcBef>
                        <a:spcAft>
                          <a:spcPts val="800"/>
                        </a:spcAft>
                        <a:buClrTx/>
                        <a:buSzTx/>
                        <a:buFontTx/>
                        <a:buNone/>
                        <a:tabLst/>
                        <a:defRPr/>
                      </a:pPr>
                      <a:r>
                        <a:rPr kumimoji="0" lang="ru-RU" sz="900" b="1" i="0" u="none" strike="noStrike" kern="1200" cap="none" spc="0" normalizeH="0" baseline="0" noProof="0" dirty="0" smtClean="0">
                          <a:ln>
                            <a:noFill/>
                          </a:ln>
                          <a:solidFill>
                            <a:schemeClr val="dk1"/>
                          </a:solidFill>
                          <a:effectLst/>
                          <a:uLnTx/>
                          <a:uFillTx/>
                          <a:latin typeface="Calibri" panose="020F0502020204030204" pitchFamily="34" charset="0"/>
                        </a:rPr>
                        <a:t>4</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 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4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«День за днём». Жизнь подростков в Великобритании </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a:t>
                      </a:r>
                      <a:r>
                        <a:rPr lang="en-US" sz="900" baseline="0" dirty="0" smtClean="0">
                          <a:effectLst/>
                        </a:rPr>
                        <a:t> </a:t>
                      </a:r>
                      <a:r>
                        <a:rPr lang="en-US" sz="900" b="1" baseline="0" dirty="0" smtClean="0">
                          <a:effectLst/>
                          <a:hlinkClick r:id="rId7"/>
                        </a:rPr>
                        <a:t>https://resh.edu.ru/subject/lesson/6718/start/288138/</a:t>
                      </a:r>
                      <a:r>
                        <a:rPr lang="ru-RU" sz="900" b="1" baseline="0" dirty="0" smtClean="0">
                          <a:effectLst/>
                        </a:rPr>
                        <a:t> </a:t>
                      </a:r>
                      <a:endPar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ndParaRPr>
                    </a:p>
                    <a:p>
                      <a:pPr marL="0" indent="0">
                        <a:lnSpc>
                          <a:spcPct val="107000"/>
                        </a:lnSpc>
                        <a:spcAft>
                          <a:spcPts val="800"/>
                        </a:spcAft>
                        <a:buFont typeface="Wingdings" panose="05000000000000000000" pitchFamily="2" charset="2"/>
                        <a:buNone/>
                      </a:pP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5. 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4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«День за днём».  Назначение и отмена встречи</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a:t>
                      </a:r>
                      <a:r>
                        <a:rPr lang="en-US" sz="900" baseline="0" dirty="0" smtClean="0">
                          <a:effectLst/>
                        </a:rPr>
                        <a:t> </a:t>
                      </a:r>
                      <a:r>
                        <a:rPr lang="en-US" sz="900" b="1" baseline="0" dirty="0" smtClean="0">
                          <a:effectLst/>
                          <a:hlinkClick r:id="rId8"/>
                        </a:rPr>
                        <a:t>https://resh.edu.ru/subject/lesson/6717/start/230312/</a:t>
                      </a:r>
                      <a:r>
                        <a:rPr lang="ru-RU" sz="900" b="1" baseline="0" dirty="0" smtClean="0">
                          <a:effectLst/>
                        </a:rPr>
                        <a:t> </a:t>
                      </a:r>
                      <a:endParaRPr lang="ru-RU" sz="900" b="1" i="0" dirty="0" smtClean="0">
                        <a:effectLst/>
                        <a:latin typeface="Calibri" panose="020F0502020204030204" pitchFamily="34" charset="0"/>
                      </a:endParaRPr>
                    </a:p>
                  </a:txBody>
                  <a:tcPr marL="52487" marR="52487" marT="26243" marB="26243"/>
                </a:tc>
                <a:tc>
                  <a:txBody>
                    <a:bodyPr/>
                    <a:lstStyle/>
                    <a:p>
                      <a:pPr marL="0" indent="0">
                        <a:lnSpc>
                          <a:spcPct val="107000"/>
                        </a:lnSpc>
                        <a:spcAft>
                          <a:spcPts val="800"/>
                        </a:spcAft>
                        <a:buNone/>
                      </a:pPr>
                      <a:r>
                        <a:rPr lang="ru-RU" sz="900" b="1" dirty="0" smtClean="0">
                          <a:effectLst/>
                          <a:latin typeface="Calibri" panose="020F0502020204030204" pitchFamily="34" charset="0"/>
                        </a:rPr>
                        <a:t>1.</a:t>
                      </a:r>
                      <a:r>
                        <a:rPr lang="ru-RU" sz="900" b="1" baseline="0" dirty="0" smtClean="0">
                          <a:effectLst/>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3</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«Внешность и характер».  На страже Тауэра.  Просмотровое, поисковое чтение. Написание письма другу о туристских достопримечательностях.</a:t>
                      </a:r>
                      <a:endParaRPr lang="ru-RU" sz="900" baseline="0" dirty="0" smtClean="0">
                        <a:effectLst/>
                        <a:latin typeface="Calibri" panose="020F0502020204030204" pitchFamily="34" charset="0"/>
                        <a:ea typeface="+mn-ea"/>
                        <a:cs typeface="+mn-cs"/>
                        <a:sym typeface="Wingdings" panose="05000000000000000000" pitchFamily="2" charset="2"/>
                      </a:endParaRPr>
                    </a:p>
                    <a:p>
                      <a:pPr marL="171450" indent="-171450">
                        <a:lnSpc>
                          <a:spcPct val="100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a:t>
                      </a:r>
                      <a:r>
                        <a:rPr lang="en-US" sz="900" baseline="0" dirty="0" smtClean="0">
                          <a:effectLst/>
                        </a:rPr>
                        <a:t> </a:t>
                      </a:r>
                      <a:r>
                        <a:rPr kumimoji="0" lang="de-DE" sz="900" b="1" i="0" u="none" strike="noStrike" kern="1200" cap="none" spc="0" normalizeH="0" baseline="0" noProof="0" dirty="0" smtClean="0">
                          <a:ln>
                            <a:noFill/>
                          </a:ln>
                          <a:solidFill>
                            <a:schemeClr val="dk1"/>
                          </a:solidFill>
                          <a:effectLst/>
                          <a:uLnTx/>
                          <a:uFillTx/>
                          <a:latin typeface="Calibri" panose="020F0502020204030204" pitchFamily="34" charset="0"/>
                          <a:hlinkClick r:id="rId9"/>
                        </a:rPr>
                        <a:t>https://resh.edu.ru/subject/lesson/2894/start/</a:t>
                      </a:r>
                      <a:r>
                        <a:rPr kumimoji="0" lang="ru-RU" sz="900" b="1" i="0" u="none" strike="noStrike" kern="1200" cap="none" spc="0" normalizeH="0" baseline="0" noProof="0" dirty="0" smtClean="0">
                          <a:ln>
                            <a:noFill/>
                          </a:ln>
                          <a:solidFill>
                            <a:schemeClr val="dk1"/>
                          </a:solidFill>
                          <a:effectLst/>
                          <a:uLnTx/>
                          <a:uFillTx/>
                          <a:latin typeface="Calibri" panose="020F0502020204030204" pitchFamily="34" charset="0"/>
                        </a:rPr>
                        <a:t> </a:t>
                      </a:r>
                    </a:p>
                    <a:p>
                      <a:pPr marL="0" indent="0">
                        <a:lnSpc>
                          <a:spcPct val="100000"/>
                        </a:lnSpc>
                        <a:spcAft>
                          <a:spcPts val="800"/>
                        </a:spcAft>
                        <a:buFont typeface="Wingdings" panose="05000000000000000000" pitchFamily="2" charset="2"/>
                        <a:buNone/>
                      </a:pPr>
                      <a:r>
                        <a:rPr lang="ru-RU" sz="900" b="1" dirty="0" smtClean="0">
                          <a:effectLst/>
                          <a:latin typeface="Calibri" panose="020F0502020204030204" pitchFamily="34" charset="0"/>
                        </a:rPr>
                        <a:t>2.</a:t>
                      </a:r>
                      <a:r>
                        <a:rPr lang="ru-RU" sz="900" b="1" baseline="0" dirty="0" smtClean="0">
                          <a:effectLst/>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3</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«Внешность и характер».  Разговоры об увлечениях и работе. Изучающее чтение. Развитие навыков диалогической речи.</a:t>
                      </a:r>
                      <a:endParaRPr lang="ru-RU" sz="900" baseline="0" dirty="0" smtClean="0">
                        <a:effectLst/>
                        <a:latin typeface="Calibri" panose="020F0502020204030204" pitchFamily="34" charset="0"/>
                        <a:ea typeface="+mn-ea"/>
                        <a:cs typeface="+mn-cs"/>
                        <a:sym typeface="Wingdings" panose="05000000000000000000" pitchFamily="2" charset="2"/>
                      </a:endParaRPr>
                    </a:p>
                    <a:p>
                      <a:pPr marL="171450" indent="-171450">
                        <a:lnSpc>
                          <a:spcPct val="100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a:t>
                      </a:r>
                      <a:r>
                        <a:rPr lang="en-US" sz="900" baseline="0" dirty="0" smtClean="0">
                          <a:effectLst/>
                        </a:rPr>
                        <a:t> </a:t>
                      </a:r>
                      <a:r>
                        <a:rPr lang="en-US" sz="900" b="1" baseline="0" dirty="0" smtClean="0">
                          <a:effectLst/>
                          <a:hlinkClick r:id="rId10"/>
                        </a:rPr>
                        <a:t>https://resh.edu.ru/subject/lesson/3027/start/</a:t>
                      </a:r>
                      <a:r>
                        <a:rPr lang="ru-RU" sz="900" b="1" baseline="0" dirty="0" smtClean="0">
                          <a:effectLst/>
                        </a:rPr>
                        <a:t> </a:t>
                      </a:r>
                      <a:endParaRPr lang="ru-RU" sz="900" b="1" baseline="0" dirty="0" smtClean="0">
                        <a:effectLst/>
                        <a:latin typeface="Calibri" panose="020F0502020204030204" pitchFamily="34" charset="0"/>
                        <a:ea typeface="+mn-ea"/>
                        <a:cs typeface="+mn-cs"/>
                        <a:sym typeface="Wingdings" panose="05000000000000000000" pitchFamily="2" charset="2"/>
                      </a:endParaRPr>
                    </a:p>
                    <a:p>
                      <a:pPr marL="0" indent="0">
                        <a:lnSpc>
                          <a:spcPct val="100000"/>
                        </a:lnSpc>
                        <a:spcAft>
                          <a:spcPts val="800"/>
                        </a:spcAft>
                        <a:buFont typeface="Wingdings" panose="05000000000000000000" pitchFamily="2" charset="2"/>
                        <a:buNone/>
                      </a:pPr>
                      <a:r>
                        <a:rPr lang="ru-RU" sz="900" b="1" dirty="0" smtClean="0">
                          <a:effectLst/>
                          <a:latin typeface="Calibri" panose="020F0502020204030204" pitchFamily="34" charset="0"/>
                        </a:rPr>
                        <a:t>3.</a:t>
                      </a:r>
                      <a:r>
                        <a:rPr lang="ru-RU" sz="900" b="1" baseline="0" dirty="0" smtClean="0">
                          <a:effectLst/>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4</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«Об этом говорят и пишут» Заметки в газету. А вы слышали?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Past Continuous. Past Simple</a:t>
                      </a:r>
                      <a:endParaRPr lang="ru-RU" sz="900" baseline="0" dirty="0" smtClean="0">
                        <a:effectLst/>
                        <a:latin typeface="Calibri" panose="020F0502020204030204" pitchFamily="34" charset="0"/>
                        <a:ea typeface="+mn-ea"/>
                        <a:cs typeface="+mn-cs"/>
                        <a:sym typeface="Wingdings" panose="05000000000000000000" pitchFamily="2" charset="2"/>
                      </a:endParaRPr>
                    </a:p>
                    <a:p>
                      <a:pPr marL="171450" indent="-171450">
                        <a:lnSpc>
                          <a:spcPct val="100000"/>
                        </a:lnSpc>
                        <a:spcAft>
                          <a:spcPts val="800"/>
                        </a:spcAft>
                        <a:buFont typeface="Wingdings" panose="05000000000000000000" pitchFamily="2" charset="2"/>
                        <a:buChar char="!"/>
                      </a:pPr>
                      <a:r>
                        <a:rPr lang="ru-RU" sz="900" baseline="0" dirty="0" smtClean="0">
                          <a:effectLst/>
                        </a:rPr>
                        <a:t>Изучите материалы </a:t>
                      </a:r>
                      <a:r>
                        <a:rPr lang="ru-RU" sz="900" baseline="0" dirty="0" err="1" smtClean="0">
                          <a:effectLst/>
                        </a:rPr>
                        <a:t>видеоуроков</a:t>
                      </a:r>
                      <a:r>
                        <a:rPr lang="ru-RU" sz="900" baseline="0" dirty="0" smtClean="0">
                          <a:effectLst/>
                        </a:rPr>
                        <a:t> и выполните предлагаемые в них  упражнения:</a:t>
                      </a:r>
                      <a:r>
                        <a:rPr lang="en-US" sz="900" baseline="0" dirty="0" smtClean="0">
                          <a:effectLst/>
                        </a:rPr>
                        <a:t> </a:t>
                      </a:r>
                      <a:r>
                        <a:rPr kumimoji="0" lang="de-DE" sz="900" b="1" i="0" u="none" strike="noStrike" kern="1200" cap="none" spc="0" normalizeH="0" baseline="0" noProof="0" dirty="0" smtClean="0">
                          <a:ln>
                            <a:noFill/>
                          </a:ln>
                          <a:solidFill>
                            <a:schemeClr val="dk1"/>
                          </a:solidFill>
                          <a:effectLst/>
                          <a:uLnTx/>
                          <a:uFillTx/>
                          <a:latin typeface="Calibri" panose="020F0502020204030204" pitchFamily="34" charset="0"/>
                          <a:ea typeface="+mn-ea"/>
                          <a:cs typeface="+mn-cs"/>
                          <a:sym typeface="Wingdings" panose="05000000000000000000" pitchFamily="2" charset="2"/>
                          <a:hlinkClick r:id="rId11"/>
                        </a:rPr>
                        <a:t>https://resh.edu.ru/subject/lesson/1527/start/</a:t>
                      </a:r>
                      <a:r>
                        <a:rPr kumimoji="0" lang="ru-RU" sz="900" b="1" i="0" u="none" strike="noStrike" kern="1200" cap="none" spc="0" normalizeH="0" baseline="0" noProof="0" dirty="0" smtClean="0">
                          <a:ln>
                            <a:noFill/>
                          </a:ln>
                          <a:solidFill>
                            <a:schemeClr val="dk1"/>
                          </a:solidFill>
                          <a:effectLst/>
                          <a:uLnTx/>
                          <a:uFillTx/>
                          <a:latin typeface="Calibri" panose="020F0502020204030204" pitchFamily="34" charset="0"/>
                          <a:ea typeface="+mn-ea"/>
                          <a:cs typeface="+mn-cs"/>
                          <a:sym typeface="Wingdings" panose="05000000000000000000" pitchFamily="2" charset="2"/>
                        </a:rPr>
                        <a:t>  и </a:t>
                      </a:r>
                      <a:r>
                        <a:rPr kumimoji="0" lang="de-DE" sz="900" b="1" i="0" u="none" strike="noStrike" kern="1200" cap="none" spc="0" normalizeH="0" baseline="0" noProof="0" dirty="0" smtClean="0">
                          <a:ln>
                            <a:noFill/>
                          </a:ln>
                          <a:solidFill>
                            <a:schemeClr val="dk1"/>
                          </a:solidFill>
                          <a:effectLst/>
                          <a:uLnTx/>
                          <a:uFillTx/>
                          <a:latin typeface="Calibri" panose="020F0502020204030204" pitchFamily="34" charset="0"/>
                          <a:ea typeface="+mn-ea"/>
                          <a:cs typeface="+mn-cs"/>
                          <a:sym typeface="Wingdings" panose="05000000000000000000" pitchFamily="2" charset="2"/>
                          <a:hlinkClick r:id="rId12"/>
                        </a:rPr>
                        <a:t>https://resh.edu.ru/subject/lesson/2893/start/</a:t>
                      </a:r>
                      <a:r>
                        <a:rPr kumimoji="0" lang="ru-RU" sz="900" b="1" i="0" u="none" strike="noStrike" kern="1200" cap="none" spc="0" normalizeH="0" baseline="0" noProof="0" dirty="0" smtClean="0">
                          <a:ln>
                            <a:noFill/>
                          </a:ln>
                          <a:solidFill>
                            <a:schemeClr val="dk1"/>
                          </a:solidFill>
                          <a:effectLst/>
                          <a:uLnTx/>
                          <a:uFillTx/>
                          <a:latin typeface="Calibri" panose="020F0502020204030204" pitchFamily="34" charset="0"/>
                          <a:ea typeface="+mn-ea"/>
                          <a:cs typeface="+mn-cs"/>
                          <a:sym typeface="Wingdings" panose="05000000000000000000" pitchFamily="2" charset="2"/>
                        </a:rPr>
                        <a:t> </a:t>
                      </a:r>
                    </a:p>
                    <a:p>
                      <a:pPr marL="0" indent="0">
                        <a:lnSpc>
                          <a:spcPct val="100000"/>
                        </a:lnSpc>
                        <a:spcAft>
                          <a:spcPts val="800"/>
                        </a:spcAft>
                        <a:buFont typeface="Wingdings" panose="05000000000000000000" pitchFamily="2" charset="2"/>
                        <a:buNone/>
                      </a:pP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4. 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4</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«Об этом говорят и пишут». Журналы для подростков в Великобритании и Рос</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Simple</a:t>
                      </a:r>
                      <a:endParaRPr lang="ru-RU" sz="900" baseline="0" dirty="0" smtClean="0">
                        <a:effectLst/>
                        <a:latin typeface="Calibri" panose="020F0502020204030204" pitchFamily="34" charset="0"/>
                        <a:ea typeface="+mn-ea"/>
                        <a:cs typeface="+mn-cs"/>
                        <a:sym typeface="Wingdings" panose="05000000000000000000" pitchFamily="2" charset="2"/>
                      </a:endParaRPr>
                    </a:p>
                    <a:p>
                      <a:pPr marL="171450" indent="-171450">
                        <a:lnSpc>
                          <a:spcPct val="100000"/>
                        </a:lnSpc>
                        <a:spcAft>
                          <a:spcPts val="800"/>
                        </a:spcAft>
                        <a:buFont typeface="Wingdings" panose="05000000000000000000" pitchFamily="2" charset="2"/>
                        <a:buChar char="!"/>
                      </a:pPr>
                      <a:r>
                        <a:rPr lang="ru-RU" sz="900" baseline="0" dirty="0" smtClean="0">
                          <a:effectLst/>
                        </a:rPr>
                        <a:t>Изучите материалы </a:t>
                      </a:r>
                      <a:r>
                        <a:rPr lang="ru-RU" sz="900" baseline="0" dirty="0" err="1" smtClean="0">
                          <a:effectLst/>
                        </a:rPr>
                        <a:t>видеоуроков</a:t>
                      </a:r>
                      <a:r>
                        <a:rPr lang="ru-RU" sz="900" baseline="0" dirty="0" smtClean="0">
                          <a:effectLst/>
                        </a:rPr>
                        <a:t> и выполните предлагаемые в них  упражнения:</a:t>
                      </a:r>
                      <a:r>
                        <a:rPr lang="en-US" sz="900" baseline="0" dirty="0" smtClean="0">
                          <a:effectLst/>
                        </a:rPr>
                        <a:t> </a:t>
                      </a:r>
                      <a:r>
                        <a:rPr kumimoji="0" lang="de-DE" sz="900" b="1" i="0" u="none" strike="noStrike" kern="1200" cap="none" spc="0" normalizeH="0" baseline="0" noProof="0" dirty="0" smtClean="0">
                          <a:ln>
                            <a:noFill/>
                          </a:ln>
                          <a:solidFill>
                            <a:schemeClr val="dk1"/>
                          </a:solidFill>
                          <a:effectLst/>
                          <a:uLnTx/>
                          <a:uFillTx/>
                          <a:latin typeface="Calibri" panose="020F0502020204030204" pitchFamily="34" charset="0"/>
                          <a:hlinkClick r:id="rId13"/>
                        </a:rPr>
                        <a:t>https://resh.edu.ru/subject/lesson/1570/start/</a:t>
                      </a:r>
                      <a:r>
                        <a:rPr kumimoji="0" lang="ru-RU" sz="900" b="1" i="0" u="none" strike="noStrike" kern="1200" cap="none" spc="0" normalizeH="0" baseline="0" noProof="0" dirty="0" smtClean="0">
                          <a:ln>
                            <a:noFill/>
                          </a:ln>
                          <a:solidFill>
                            <a:schemeClr val="dk1"/>
                          </a:solidFill>
                          <a:effectLst/>
                          <a:uLnTx/>
                          <a:uFillTx/>
                          <a:latin typeface="Calibri" panose="020F0502020204030204" pitchFamily="34" charset="0"/>
                        </a:rPr>
                        <a:t> и  </a:t>
                      </a:r>
                      <a:r>
                        <a:rPr kumimoji="0" lang="de-DE" sz="900" b="1" i="0" u="none" strike="noStrike" kern="1200" cap="none" spc="0" normalizeH="0" baseline="0" noProof="0" dirty="0" smtClean="0">
                          <a:ln>
                            <a:noFill/>
                          </a:ln>
                          <a:solidFill>
                            <a:schemeClr val="dk1"/>
                          </a:solidFill>
                          <a:effectLst/>
                          <a:uLnTx/>
                          <a:uFillTx/>
                          <a:latin typeface="Calibri" panose="020F0502020204030204" pitchFamily="34" charset="0"/>
                          <a:hlinkClick r:id="rId14"/>
                        </a:rPr>
                        <a:t>https://resh.edu.ru/subject/lesson/1529/start/</a:t>
                      </a:r>
                      <a:r>
                        <a:rPr kumimoji="0" lang="ru-RU" sz="900" b="1" i="0" u="none" strike="noStrike" kern="1200" cap="none" spc="0" normalizeH="0" baseline="0" noProof="0" dirty="0" smtClean="0">
                          <a:ln>
                            <a:noFill/>
                          </a:ln>
                          <a:solidFill>
                            <a:schemeClr val="dk1"/>
                          </a:solidFill>
                          <a:effectLst/>
                          <a:uLnTx/>
                          <a:uFillTx/>
                          <a:latin typeface="Calibri" panose="020F0502020204030204" pitchFamily="34" charset="0"/>
                        </a:rPr>
                        <a:t> </a:t>
                      </a:r>
                    </a:p>
                    <a:p>
                      <a:pPr marL="228600" indent="-228600">
                        <a:lnSpc>
                          <a:spcPct val="100000"/>
                        </a:lnSpc>
                        <a:spcAft>
                          <a:spcPts val="800"/>
                        </a:spcAft>
                        <a:buFont typeface="Wingdings" panose="05000000000000000000" pitchFamily="2" charset="2"/>
                        <a:buAutoNum type="arabicPeriod" startAt="5"/>
                      </a:pP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4</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«Об этом говорят и пишут». Телевидение и радио: что посмотреть, что послушать?</a:t>
                      </a:r>
                      <a:endParaRPr lang="ru-RU" sz="900" baseline="0" dirty="0" smtClean="0">
                        <a:effectLst/>
                        <a:latin typeface="Calibri" panose="020F0502020204030204" pitchFamily="34" charset="0"/>
                        <a:ea typeface="+mn-ea"/>
                        <a:cs typeface="+mn-cs"/>
                        <a:sym typeface="Wingdings" panose="05000000000000000000" pitchFamily="2" charset="2"/>
                      </a:endParaRPr>
                    </a:p>
                    <a:p>
                      <a:pPr marL="171450" indent="-171450">
                        <a:lnSpc>
                          <a:spcPct val="100000"/>
                        </a:lnSpc>
                        <a:spcAft>
                          <a:spcPts val="800"/>
                        </a:spcAft>
                        <a:buFont typeface="Wingdings" panose="05000000000000000000" pitchFamily="2" charset="2"/>
                        <a:buChar char="!"/>
                      </a:pPr>
                      <a:r>
                        <a:rPr kumimoji="0" lang="ru-RU" sz="900" b="0" i="0" u="none" strike="noStrike" kern="1200" cap="none" spc="0" normalizeH="0" baseline="0" noProof="0" dirty="0" smtClean="0">
                          <a:ln>
                            <a:noFill/>
                          </a:ln>
                          <a:solidFill>
                            <a:schemeClr val="dk1"/>
                          </a:solidFill>
                          <a:effectLst/>
                          <a:uLnTx/>
                          <a:uFillTx/>
                          <a:latin typeface="Calibri" panose="020F0502020204030204" pitchFamily="34" charset="0"/>
                        </a:rPr>
                        <a:t>Составьте  воображаемый диалог с английским другом, в котором вы выбираете программу для совместного просмотра.</a:t>
                      </a:r>
                    </a:p>
                    <a:p>
                      <a:pPr marL="0" indent="0">
                        <a:lnSpc>
                          <a:spcPct val="100000"/>
                        </a:lnSpc>
                        <a:spcAft>
                          <a:spcPts val="800"/>
                        </a:spcAft>
                        <a:buFont typeface="Wingdings" panose="05000000000000000000" pitchFamily="2" charset="2"/>
                        <a:buNone/>
                      </a:pPr>
                      <a:endPar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ndParaRPr>
                    </a:p>
                  </a:txBody>
                  <a:tcPr marL="52487" marR="52487" marT="26243" marB="26243"/>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ru-RU" sz="900" b="1" dirty="0" smtClean="0">
                          <a:effectLst/>
                          <a:latin typeface="Calibri" panose="020F0502020204030204" pitchFamily="34" charset="0"/>
                        </a:rPr>
                        <a:t>1.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3</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«Великие умы человечества». Изобретения, научные открытия.</a:t>
                      </a:r>
                      <a:endParaRPr lang="ru-RU" sz="900" baseline="0" dirty="0" smtClean="0">
                        <a:effectLst/>
                        <a:latin typeface="Calibri" panose="020F0502020204030204" pitchFamily="34" charset="0"/>
                        <a:ea typeface="+mn-ea"/>
                        <a:cs typeface="+mn-cs"/>
                        <a:sym typeface="Wingdings" panose="05000000000000000000" pitchFamily="2" charset="2"/>
                      </a:endParaRPr>
                    </a:p>
                    <a:p>
                      <a:pPr marL="171450" indent="-171450">
                        <a:lnSpc>
                          <a:spcPct val="100000"/>
                        </a:lnSpc>
                        <a:spcAft>
                          <a:spcPts val="800"/>
                        </a:spcAft>
                        <a:buFont typeface="Wingdings" panose="05000000000000000000" pitchFamily="2" charset="2"/>
                        <a:buChar char="!"/>
                      </a:pPr>
                      <a:r>
                        <a:rPr lang="ru-RU" sz="900" baseline="0" dirty="0" smtClean="0">
                          <a:effectLst/>
                        </a:rPr>
                        <a:t>Изучите материалы </a:t>
                      </a:r>
                      <a:r>
                        <a:rPr lang="ru-RU" sz="900" baseline="0" dirty="0" err="1" smtClean="0">
                          <a:effectLst/>
                        </a:rPr>
                        <a:t>видеоуроков</a:t>
                      </a:r>
                      <a:r>
                        <a:rPr lang="ru-RU" sz="900" baseline="0" dirty="0" smtClean="0">
                          <a:effectLst/>
                        </a:rPr>
                        <a:t> и выполните предлагаемые в них  упражнения: </a:t>
                      </a:r>
                      <a:r>
                        <a:rPr lang="de-DE" sz="900" b="1" dirty="0" smtClean="0">
                          <a:effectLst/>
                          <a:latin typeface="Calibri" panose="020F0502020204030204" pitchFamily="34" charset="0"/>
                          <a:hlinkClick r:id="rId15"/>
                        </a:rPr>
                        <a:t>https://resh.edu.ru/subject/lesson/2863/start/</a:t>
                      </a:r>
                      <a:r>
                        <a:rPr lang="ru-RU" sz="900" b="1" dirty="0" smtClean="0">
                          <a:effectLst/>
                          <a:latin typeface="Calibri" panose="020F0502020204030204" pitchFamily="34" charset="0"/>
                        </a:rPr>
                        <a:t> и </a:t>
                      </a:r>
                      <a:r>
                        <a:rPr lang="de-DE" sz="900" b="1" dirty="0" smtClean="0">
                          <a:effectLst/>
                          <a:latin typeface="Calibri" panose="020F0502020204030204" pitchFamily="34" charset="0"/>
                          <a:hlinkClick r:id="rId16"/>
                        </a:rPr>
                        <a:t>https://resh.edu.ru/subject/lesson/2785/start/</a:t>
                      </a:r>
                      <a:r>
                        <a:rPr lang="ru-RU" sz="900" b="1" dirty="0" smtClean="0">
                          <a:effectLst/>
                          <a:latin typeface="Calibri" panose="020F0502020204030204" pitchFamily="34" charset="0"/>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ru-RU" sz="900" b="1" dirty="0" smtClean="0">
                          <a:effectLst/>
                          <a:latin typeface="Calibri" panose="020F0502020204030204" pitchFamily="34" charset="0"/>
                        </a:rPr>
                        <a:t>2.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3 «Великие умы человечества». Биографии великих людей. Мария Кюри. Пионеры космоса. Железный пират неоткрытых морей.</a:t>
                      </a:r>
                      <a:endParaRPr lang="ru-RU" sz="900" baseline="0" dirty="0" smtClean="0">
                        <a:effectLst/>
                        <a:latin typeface="Calibri" panose="020F0502020204030204" pitchFamily="34" charset="0"/>
                        <a:ea typeface="+mn-ea"/>
                        <a:cs typeface="+mn-cs"/>
                        <a:sym typeface="Wingdings" panose="05000000000000000000" pitchFamily="2" charset="2"/>
                      </a:endParaRPr>
                    </a:p>
                    <a:p>
                      <a:pPr marL="171450" indent="-171450">
                        <a:lnSpc>
                          <a:spcPct val="100000"/>
                        </a:lnSpc>
                        <a:spcAft>
                          <a:spcPts val="800"/>
                        </a:spcAft>
                        <a:buFont typeface="Wingdings" panose="05000000000000000000" pitchFamily="2" charset="2"/>
                        <a:buChar char="!"/>
                      </a:pPr>
                      <a:r>
                        <a:rPr lang="ru-RU" sz="900" baseline="0" dirty="0" smtClean="0">
                          <a:effectLst/>
                        </a:rPr>
                        <a:t>Изучите материалы </a:t>
                      </a:r>
                      <a:r>
                        <a:rPr lang="ru-RU" sz="900" baseline="0" dirty="0" err="1" smtClean="0">
                          <a:effectLst/>
                        </a:rPr>
                        <a:t>видеоуроков</a:t>
                      </a:r>
                      <a:r>
                        <a:rPr lang="ru-RU" sz="900" baseline="0" dirty="0" smtClean="0">
                          <a:effectLst/>
                        </a:rPr>
                        <a:t> и выполните предлагаемые в них  упражнения:</a:t>
                      </a:r>
                      <a:r>
                        <a:rPr lang="en-US" sz="900" baseline="0" dirty="0" smtClean="0">
                          <a:effectLst/>
                        </a:rPr>
                        <a:t> </a:t>
                      </a:r>
                      <a:r>
                        <a:rPr lang="en-US" sz="900" b="1" baseline="0" dirty="0" smtClean="0">
                          <a:effectLst/>
                          <a:hlinkClick r:id="rId17"/>
                        </a:rPr>
                        <a:t>https://resh.edu.ru/subject/lesson/2862/start/</a:t>
                      </a:r>
                      <a:r>
                        <a:rPr lang="ru-RU" sz="900" b="1" baseline="0" dirty="0" smtClean="0">
                          <a:effectLst/>
                        </a:rPr>
                        <a:t>  и </a:t>
                      </a:r>
                      <a:r>
                        <a:rPr lang="de-DE" sz="900" b="1" baseline="0" dirty="0" smtClean="0">
                          <a:effectLst/>
                          <a:hlinkClick r:id="rId18"/>
                        </a:rPr>
                        <a:t>https://resh.edu.ru/subject/lesson/2861/start/</a:t>
                      </a:r>
                      <a:r>
                        <a:rPr lang="ru-RU" sz="900" b="1" baseline="0" dirty="0" smtClean="0">
                          <a:effectLst/>
                        </a:rPr>
                        <a:t>  и </a:t>
                      </a:r>
                      <a:r>
                        <a:rPr lang="de-DE" sz="900" b="1" baseline="0" dirty="0" smtClean="0">
                          <a:effectLst/>
                          <a:hlinkClick r:id="rId19"/>
                        </a:rPr>
                        <a:t>https://resh.edu.ru/subject/lesson/2860/start/</a:t>
                      </a:r>
                      <a:r>
                        <a:rPr lang="ru-RU" sz="900" b="1" baseline="0" dirty="0" smtClean="0">
                          <a:effectLst/>
                        </a:rPr>
                        <a:t> </a:t>
                      </a:r>
                      <a:endParaRPr lang="ru-RU" sz="900" b="1" baseline="0" dirty="0" smtClean="0">
                        <a:effectLst/>
                        <a:latin typeface="Calibri" panose="020F0502020204030204" pitchFamily="34" charset="0"/>
                        <a:ea typeface="+mn-ea"/>
                        <a:cs typeface="+mn-cs"/>
                        <a:sym typeface="Wingdings" panose="05000000000000000000" pitchFamily="2" charset="2"/>
                      </a:endParaRPr>
                    </a:p>
                    <a:p>
                      <a:pPr marL="0" marR="0" indent="0" algn="l" defTabSz="914400" rtl="0" eaLnBrk="1" fontAlgn="auto" latinLnBrk="0" hangingPunct="1">
                        <a:lnSpc>
                          <a:spcPct val="107000"/>
                        </a:lnSpc>
                        <a:spcBef>
                          <a:spcPts val="0"/>
                        </a:spcBef>
                        <a:spcAft>
                          <a:spcPts val="800"/>
                        </a:spcAft>
                        <a:buClrTx/>
                        <a:buSzTx/>
                        <a:buFontTx/>
                        <a:buNone/>
                        <a:tabLst/>
                        <a:defRPr/>
                      </a:pPr>
                      <a:r>
                        <a:rPr lang="ru-RU" sz="900" b="1" dirty="0" smtClean="0">
                          <a:effectLst/>
                          <a:latin typeface="Calibri" panose="020F0502020204030204" pitchFamily="34" charset="0"/>
                        </a:rPr>
                        <a:t>3.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3</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«Великие умы человечества». Грамматика: сложноподчинённые предложения с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when, while, as soon as, before.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Предлоги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dependent prepositions)</a:t>
                      </a:r>
                      <a:endParaRPr lang="ru-RU" sz="900" baseline="0" dirty="0" smtClean="0">
                        <a:effectLst/>
                        <a:latin typeface="Calibri" panose="020F0502020204030204" pitchFamily="34" charset="0"/>
                        <a:ea typeface="+mn-ea"/>
                        <a:cs typeface="+mn-cs"/>
                        <a:sym typeface="Wingdings" panose="05000000000000000000" pitchFamily="2" charset="2"/>
                      </a:endParaRPr>
                    </a:p>
                    <a:p>
                      <a:pPr marL="171450" indent="-171450">
                        <a:lnSpc>
                          <a:spcPct val="100000"/>
                        </a:lnSpc>
                        <a:spcAft>
                          <a:spcPts val="800"/>
                        </a:spcAft>
                        <a:buFont typeface="Wingdings" panose="05000000000000000000" pitchFamily="2" charset="2"/>
                        <a:buChar char="!"/>
                      </a:pPr>
                      <a:r>
                        <a:rPr kumimoji="0" lang="ru-RU" sz="900" b="0" i="0" u="none" strike="noStrike" kern="1200" cap="none" spc="0" normalizeH="0" baseline="0" noProof="0" dirty="0" smtClean="0">
                          <a:ln>
                            <a:noFill/>
                          </a:ln>
                          <a:solidFill>
                            <a:schemeClr val="dk1"/>
                          </a:solidFill>
                          <a:effectLst/>
                          <a:uLnTx/>
                          <a:uFillTx/>
                          <a:latin typeface="Calibri" panose="020F0502020204030204" pitchFamily="34" charset="0"/>
                        </a:rPr>
                        <a:t>Составьте 5 вопросов  для викторины о великих людях прошлого.</a:t>
                      </a:r>
                      <a:endParaRPr lang="ru-RU" sz="900" b="1" dirty="0" smtClean="0">
                        <a:effectLst/>
                        <a:latin typeface="Calibri" panose="020F0502020204030204" pitchFamily="34" charset="0"/>
                      </a:endParaRPr>
                    </a:p>
                    <a:p>
                      <a:pPr>
                        <a:lnSpc>
                          <a:spcPct val="107000"/>
                        </a:lnSpc>
                        <a:spcAft>
                          <a:spcPts val="800"/>
                        </a:spcAft>
                      </a:pPr>
                      <a:r>
                        <a:rPr lang="en-US" sz="900" b="1" dirty="0" smtClean="0">
                          <a:effectLst/>
                          <a:latin typeface="Calibri" panose="020F0502020204030204" pitchFamily="34" charset="0"/>
                        </a:rPr>
                        <a:t>4</a:t>
                      </a:r>
                      <a:r>
                        <a:rPr lang="ru-RU" sz="900" b="1" dirty="0" smtClean="0">
                          <a:effectLst/>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 3 «Великие умы человечества». Английские банкноты, российские банкноты, история денег.</a:t>
                      </a:r>
                      <a:endParaRPr lang="ru-RU" sz="900" baseline="0" dirty="0" smtClean="0">
                        <a:effectLst/>
                        <a:latin typeface="Calibri" panose="020F0502020204030204" pitchFamily="34" charset="0"/>
                        <a:ea typeface="+mn-ea"/>
                        <a:cs typeface="+mn-cs"/>
                        <a:sym typeface="Wingdings" panose="05000000000000000000" pitchFamily="2" charset="2"/>
                      </a:endParaRPr>
                    </a:p>
                    <a:p>
                      <a:pPr marL="0" indent="0">
                        <a:lnSpc>
                          <a:spcPct val="100000"/>
                        </a:lnSpc>
                        <a:spcAft>
                          <a:spcPts val="800"/>
                        </a:spcAft>
                        <a:buFont typeface="Wingdings" panose="05000000000000000000" pitchFamily="2" charset="2"/>
                        <a:buNone/>
                      </a:pPr>
                      <a:endParaRPr kumimoji="0" lang="ru-RU" sz="900" b="0" i="0" u="none" strike="noStrike" kern="1200" cap="none" spc="0" normalizeH="0" baseline="0" noProof="0" smtClean="0">
                        <a:ln>
                          <a:noFill/>
                        </a:ln>
                        <a:solidFill>
                          <a:schemeClr val="dk1"/>
                        </a:solidFill>
                        <a:effectLst/>
                        <a:uLnTx/>
                        <a:uFillTx/>
                        <a:latin typeface="Calibri" panose="020F0502020204030204" pitchFamily="34" charset="0"/>
                      </a:endParaRPr>
                    </a:p>
                    <a:p>
                      <a:pPr marL="0" indent="0">
                        <a:lnSpc>
                          <a:spcPct val="100000"/>
                        </a:lnSpc>
                        <a:spcAft>
                          <a:spcPts val="800"/>
                        </a:spcAft>
                        <a:buFont typeface="Wingdings" panose="05000000000000000000" pitchFamily="2" charset="2"/>
                        <a:buNone/>
                      </a:pPr>
                      <a:r>
                        <a:rPr lang="ru-RU" sz="900" b="1" smtClean="0">
                          <a:effectLst/>
                          <a:latin typeface="Calibri" panose="020F0502020204030204" pitchFamily="34" charset="0"/>
                        </a:rPr>
                        <a:t>5</a:t>
                      </a:r>
                      <a:r>
                        <a:rPr lang="ru-RU" sz="900" b="1" dirty="0" smtClean="0">
                          <a:effectLst/>
                          <a:latin typeface="Calibri" panose="020F0502020204030204" pitchFamily="34" charset="0"/>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rPr>
                        <a:t>“Spotlight” Module</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rPr>
                        <a:t> 4 «Будь самим собой». Внешность и самооценка. Одежда и мода.</a:t>
                      </a:r>
                      <a:endParaRPr lang="ru-RU" sz="900" baseline="0" dirty="0" smtClean="0">
                        <a:effectLst/>
                        <a:latin typeface="Calibri" panose="020F0502020204030204" pitchFamily="34" charset="0"/>
                        <a:ea typeface="+mn-ea"/>
                        <a:cs typeface="+mn-cs"/>
                        <a:sym typeface="Wingdings" panose="05000000000000000000" pitchFamily="2" charset="2"/>
                      </a:endParaRPr>
                    </a:p>
                    <a:p>
                      <a:pPr marL="171450" indent="-171450">
                        <a:lnSpc>
                          <a:spcPct val="100000"/>
                        </a:lnSpc>
                        <a:spcAft>
                          <a:spcPts val="800"/>
                        </a:spcAft>
                        <a:buFont typeface="Wingdings" panose="05000000000000000000" pitchFamily="2" charset="2"/>
                        <a:buChar char="!"/>
                      </a:pPr>
                      <a:r>
                        <a:rPr lang="ru-RU" sz="900" baseline="0" dirty="0" smtClean="0">
                          <a:effectLst/>
                        </a:rPr>
                        <a:t>Изучите материалы </a:t>
                      </a:r>
                      <a:r>
                        <a:rPr lang="ru-RU" sz="900" baseline="0" dirty="0" err="1" smtClean="0">
                          <a:effectLst/>
                        </a:rPr>
                        <a:t>видеоуроков</a:t>
                      </a:r>
                      <a:r>
                        <a:rPr lang="ru-RU" sz="900" baseline="0" dirty="0" smtClean="0">
                          <a:effectLst/>
                        </a:rPr>
                        <a:t> и выполните предлагаемые в них  упражнения:</a:t>
                      </a:r>
                      <a:r>
                        <a:rPr lang="en-US" sz="900" baseline="0" dirty="0" smtClean="0">
                          <a:effectLst/>
                        </a:rPr>
                        <a:t> </a:t>
                      </a:r>
                      <a:r>
                        <a:rPr kumimoji="0" lang="de-DE" sz="900" b="1" i="0" u="none" strike="noStrike" kern="1200" cap="none" spc="0" normalizeH="0" baseline="0" noProof="0" dirty="0" smtClean="0">
                          <a:ln>
                            <a:noFill/>
                          </a:ln>
                          <a:solidFill>
                            <a:schemeClr val="dk1"/>
                          </a:solidFill>
                          <a:effectLst/>
                          <a:uLnTx/>
                          <a:uFillTx/>
                          <a:latin typeface="Calibri" panose="020F0502020204030204" pitchFamily="34" charset="0"/>
                          <a:hlinkClick r:id="rId20"/>
                        </a:rPr>
                        <a:t>https://resh.edu.ru/subject/lesson/2859/start/</a:t>
                      </a:r>
                      <a:r>
                        <a:rPr kumimoji="0" lang="ru-RU" sz="900" b="1" i="0" u="none" strike="noStrike" kern="1200" cap="none" spc="0" normalizeH="0" baseline="0" noProof="0" dirty="0" smtClean="0">
                          <a:ln>
                            <a:noFill/>
                          </a:ln>
                          <a:solidFill>
                            <a:schemeClr val="dk1"/>
                          </a:solidFill>
                          <a:effectLst/>
                          <a:uLnTx/>
                          <a:uFillTx/>
                          <a:latin typeface="Calibri" panose="020F0502020204030204" pitchFamily="34" charset="0"/>
                        </a:rPr>
                        <a:t>  и </a:t>
                      </a:r>
                      <a:r>
                        <a:rPr kumimoji="0" lang="de-DE" sz="900" b="1" i="0" u="none" strike="noStrike" kern="1200" cap="none" spc="0" normalizeH="0" baseline="0" noProof="0" dirty="0" smtClean="0">
                          <a:ln>
                            <a:noFill/>
                          </a:ln>
                          <a:solidFill>
                            <a:schemeClr val="dk1"/>
                          </a:solidFill>
                          <a:effectLst/>
                          <a:uLnTx/>
                          <a:uFillTx/>
                          <a:latin typeface="Calibri" panose="020F0502020204030204" pitchFamily="34" charset="0"/>
                          <a:hlinkClick r:id="rId21"/>
                        </a:rPr>
                        <a:t>https://resh.edu.ru/subject/lesson/2858/start/</a:t>
                      </a:r>
                      <a:r>
                        <a:rPr kumimoji="0" lang="ru-RU" sz="900" b="1" i="0" u="none" strike="noStrike" kern="1200" cap="none" spc="0" normalizeH="0" baseline="0" noProof="0" dirty="0" smtClean="0">
                          <a:ln>
                            <a:noFill/>
                          </a:ln>
                          <a:solidFill>
                            <a:schemeClr val="dk1"/>
                          </a:solidFill>
                          <a:effectLst/>
                          <a:uLnTx/>
                          <a:uFillTx/>
                          <a:latin typeface="Calibri" panose="020F0502020204030204" pitchFamily="34" charset="0"/>
                        </a:rPr>
                        <a:t> </a:t>
                      </a:r>
                      <a:endParaRPr lang="ru-RU" sz="900" b="1" i="0" dirty="0" smtClean="0">
                        <a:effectLst/>
                        <a:latin typeface="Calibri" panose="020F0502020204030204" pitchFamily="34" charset="0"/>
                      </a:endParaRPr>
                    </a:p>
                  </a:txBody>
                  <a:tcPr marL="52487" marR="52487" marT="26243" marB="26243"/>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Специальный</a:t>
                      </a:r>
                      <a:r>
                        <a:rPr lang="ru-RU" sz="900" baseline="0" dirty="0" smtClean="0">
                          <a:effectLst/>
                          <a:latin typeface="Calibri" panose="020F0502020204030204" pitchFamily="34" charset="0"/>
                          <a:ea typeface="Calibri" panose="020F0502020204030204" pitchFamily="34" charset="0"/>
                          <a:cs typeface="Times New Roman" panose="02020603050405020304" pitchFamily="18" charset="0"/>
                        </a:rPr>
                        <a:t> проект на </a:t>
                      </a:r>
                      <a:r>
                        <a:rPr lang="en-US" sz="900" baseline="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900" baseline="0" dirty="0" smtClean="0">
                          <a:effectLst/>
                          <a:latin typeface="Calibri" panose="020F0502020204030204" pitchFamily="34" charset="0"/>
                          <a:ea typeface="Calibri" panose="020F0502020204030204" pitchFamily="34" charset="0"/>
                          <a:cs typeface="Times New Roman" panose="02020603050405020304" pitchFamily="18" charset="0"/>
                        </a:rPr>
                        <a:t>-канале КОИРО </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r>
                        <a:rPr lang="ru-RU" sz="900" b="1" kern="1200" dirty="0" err="1"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Времяучиться</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Школьные уроки на </a:t>
                      </a:r>
                      <a:r>
                        <a:rPr lang="ru-RU" sz="900" b="1" kern="1200" dirty="0" err="1"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youtube</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r>
                        <a:rPr lang="ru-RU" sz="900" b="1" i="0" kern="1200" baseline="0" dirty="0" smtClean="0">
                          <a:solidFill>
                            <a:schemeClr val="dk1"/>
                          </a:solidFill>
                          <a:effectLst/>
                          <a:latin typeface="Calibri" panose="020F0502020204030204" pitchFamily="34" charset="0"/>
                          <a:ea typeface="+mn-ea"/>
                          <a:cs typeface="+mn-cs"/>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en-US"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hlinkClick r:id="rId22"/>
                        </a:rPr>
                        <a:t>https://www.youtube.com/channel/UC5g4zCXoYcdgWXAW81ADBVg</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a:t>
                      </a:r>
                      <a:r>
                        <a:rPr lang="en-US"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5</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.11.2020</a:t>
                      </a:r>
                      <a:r>
                        <a:rPr lang="en-US"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r>
                        <a:rPr lang="ru-RU"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b="1" kern="1200" dirty="0" smtClean="0">
                          <a:solidFill>
                            <a:schemeClr val="dk1"/>
                          </a:solidFill>
                          <a:effectLst/>
                          <a:latin typeface="Calibri" panose="020F0502020204030204" pitchFamily="34" charset="0"/>
                          <a:ea typeface="+mn-ea"/>
                          <a:cs typeface="+mn-cs"/>
                        </a:rPr>
                        <a:t>Module 3 "See it to believe it" (</a:t>
                      </a:r>
                      <a:r>
                        <a:rPr lang="ru-RU" sz="900" b="1" kern="1200" dirty="0" smtClean="0">
                          <a:solidFill>
                            <a:schemeClr val="dk1"/>
                          </a:solidFill>
                          <a:effectLst/>
                          <a:latin typeface="Calibri" panose="020F0502020204030204" pitchFamily="34" charset="0"/>
                          <a:ea typeface="+mn-ea"/>
                          <a:cs typeface="+mn-cs"/>
                        </a:rPr>
                        <a:t>УМК</a:t>
                      </a:r>
                      <a:r>
                        <a:rPr lang="en-US" sz="900" b="1" kern="1200" dirty="0" smtClean="0">
                          <a:solidFill>
                            <a:schemeClr val="dk1"/>
                          </a:solidFill>
                          <a:effectLst/>
                          <a:latin typeface="Calibri" panose="020F0502020204030204" pitchFamily="34" charset="0"/>
                          <a:ea typeface="+mn-ea"/>
                          <a:cs typeface="+mn-cs"/>
                        </a:rPr>
                        <a:t> "Spotlight"). </a:t>
                      </a:r>
                      <a:r>
                        <a:rPr lang="ru-RU" sz="900" b="1" kern="1200" dirty="0" smtClean="0">
                          <a:solidFill>
                            <a:schemeClr val="dk1"/>
                          </a:solidFill>
                          <a:effectLst/>
                          <a:latin typeface="Calibri" panose="020F0502020204030204" pitchFamily="34" charset="0"/>
                          <a:ea typeface="+mn-ea"/>
                          <a:cs typeface="+mn-cs"/>
                        </a:rPr>
                        <a:t>Загадочные существа и чудовища. </a:t>
                      </a:r>
                      <a:r>
                        <a:rPr lang="ru-RU" sz="900" kern="1200" dirty="0" smtClean="0">
                          <a:solidFill>
                            <a:schemeClr val="dk1"/>
                          </a:solidFill>
                          <a:effectLst/>
                          <a:latin typeface="Calibri" panose="020F0502020204030204" pitchFamily="34" charset="0"/>
                          <a:ea typeface="+mn-ea"/>
                          <a:cs typeface="+mn-cs"/>
                        </a:rPr>
                        <a:t>Развитие навыков чтения с пониманием выборочной информации и полным пониманием содержания текста. Стратегии выполнения заданий раздела "Чтение" основного государственного экзамена</a:t>
                      </a:r>
                      <a:r>
                        <a:rPr lang="ru-RU" sz="900" kern="1200" baseline="0" dirty="0" smtClean="0">
                          <a:solidFill>
                            <a:schemeClr val="dk1"/>
                          </a:solidFill>
                          <a:effectLst/>
                          <a:latin typeface="Calibri" panose="020F0502020204030204" pitchFamily="34" charset="0"/>
                          <a:ea typeface="+mn-ea"/>
                          <a:cs typeface="+mn-cs"/>
                        </a:rPr>
                        <a:t> </a:t>
                      </a:r>
                      <a:r>
                        <a:rPr lang="ru-RU" sz="900" b="1" kern="1200" baseline="0" dirty="0" smtClean="0">
                          <a:solidFill>
                            <a:schemeClr val="dk1"/>
                          </a:solidFill>
                          <a:effectLst/>
                          <a:latin typeface="Calibri" panose="020F0502020204030204" pitchFamily="34" charset="0"/>
                          <a:ea typeface="+mn-ea"/>
                          <a:cs typeface="Times New Roman" panose="02020603050405020304" pitchFamily="18" charset="0"/>
                        </a:rPr>
                        <a:t>02</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.12.2020</a:t>
                      </a:r>
                      <a:r>
                        <a:rPr lang="ru-RU" sz="900" b="0" kern="1200" baseline="0" dirty="0" smtClean="0">
                          <a:solidFill>
                            <a:schemeClr val="dk1"/>
                          </a:solidFill>
                          <a:effectLst/>
                          <a:latin typeface="Calibri" panose="020F0502020204030204" pitchFamily="34" charset="0"/>
                          <a:ea typeface="+mn-ea"/>
                          <a:cs typeface="+mn-cs"/>
                        </a:rPr>
                        <a:t>                                               </a:t>
                      </a:r>
                      <a:r>
                        <a:rPr lang="en-US" sz="900" b="1" kern="1200" dirty="0" smtClean="0">
                          <a:solidFill>
                            <a:schemeClr val="dk1"/>
                          </a:solidFill>
                          <a:effectLst/>
                          <a:latin typeface="Calibri" panose="020F0502020204030204" pitchFamily="34" charset="0"/>
                          <a:ea typeface="+mn-ea"/>
                          <a:cs typeface="+mn-cs"/>
                        </a:rPr>
                        <a:t>Module 3 "See it to believe it" (</a:t>
                      </a:r>
                      <a:r>
                        <a:rPr lang="ru-RU" sz="900" b="1" kern="1200" dirty="0" smtClean="0">
                          <a:solidFill>
                            <a:schemeClr val="dk1"/>
                          </a:solidFill>
                          <a:effectLst/>
                          <a:latin typeface="Calibri" panose="020F0502020204030204" pitchFamily="34" charset="0"/>
                          <a:ea typeface="+mn-ea"/>
                          <a:cs typeface="+mn-cs"/>
                        </a:rPr>
                        <a:t>УМК</a:t>
                      </a:r>
                      <a:r>
                        <a:rPr lang="en-US" sz="900" b="1" kern="1200" dirty="0" smtClean="0">
                          <a:solidFill>
                            <a:schemeClr val="dk1"/>
                          </a:solidFill>
                          <a:effectLst/>
                          <a:latin typeface="Calibri" panose="020F0502020204030204" pitchFamily="34" charset="0"/>
                          <a:ea typeface="+mn-ea"/>
                          <a:cs typeface="+mn-cs"/>
                        </a:rPr>
                        <a:t> "Spotlight"). </a:t>
                      </a:r>
                      <a:r>
                        <a:rPr lang="ru-RU" sz="900" b="1" kern="1200" dirty="0" smtClean="0">
                          <a:solidFill>
                            <a:schemeClr val="dk1"/>
                          </a:solidFill>
                          <a:effectLst/>
                          <a:latin typeface="Calibri" panose="020F0502020204030204" pitchFamily="34" charset="0"/>
                          <a:ea typeface="+mn-ea"/>
                          <a:cs typeface="+mn-cs"/>
                        </a:rPr>
                        <a:t>Приёмы написания личного письма. </a:t>
                      </a:r>
                      <a:r>
                        <a:rPr lang="ru-RU" sz="900" kern="1200" dirty="0" smtClean="0">
                          <a:solidFill>
                            <a:schemeClr val="dk1"/>
                          </a:solidFill>
                          <a:effectLst/>
                          <a:latin typeface="Calibri" panose="020F0502020204030204" pitchFamily="34" charset="0"/>
                          <a:ea typeface="+mn-ea"/>
                          <a:cs typeface="+mn-cs"/>
                        </a:rPr>
                        <a:t>Стратегии выполнения задания раздела "Письмо" основного государственного экзамена</a:t>
                      </a:r>
                      <a:r>
                        <a:rPr lang="ru-RU" sz="900" kern="1200" baseline="0" dirty="0" smtClean="0">
                          <a:solidFill>
                            <a:schemeClr val="dk1"/>
                          </a:solidFill>
                          <a:effectLst/>
                          <a:latin typeface="Calibri" panose="020F0502020204030204" pitchFamily="34" charset="0"/>
                          <a:ea typeface="+mn-ea"/>
                          <a:cs typeface="+mn-cs"/>
                        </a:rPr>
                        <a:t>     </a:t>
                      </a:r>
                      <a:r>
                        <a:rPr lang="ru-RU" sz="900" b="1" kern="1200" baseline="0" dirty="0" smtClean="0">
                          <a:solidFill>
                            <a:schemeClr val="dk1"/>
                          </a:solidFill>
                          <a:effectLst/>
                          <a:latin typeface="Calibri" panose="020F0502020204030204" pitchFamily="34" charset="0"/>
                          <a:ea typeface="+mn-ea"/>
                          <a:cs typeface="Times New Roman" panose="02020603050405020304" pitchFamily="18" charset="0"/>
                        </a:rPr>
                        <a:t>09</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.12.2020</a:t>
                      </a:r>
                      <a:r>
                        <a:rPr lang="ru-RU" sz="900" b="0" kern="1200" baseline="0" dirty="0" smtClean="0">
                          <a:solidFill>
                            <a:schemeClr val="dk1"/>
                          </a:solidFill>
                          <a:effectLst/>
                          <a:latin typeface="Calibri" panose="020F0502020204030204" pitchFamily="34" charset="0"/>
                          <a:ea typeface="+mn-ea"/>
                          <a:cs typeface="+mn-cs"/>
                        </a:rPr>
                        <a:t>                                               </a:t>
                      </a:r>
                      <a:r>
                        <a:rPr lang="en-US" sz="900" b="1" kern="1200" dirty="0" smtClean="0">
                          <a:solidFill>
                            <a:schemeClr val="dk1"/>
                          </a:solidFill>
                          <a:effectLst/>
                          <a:latin typeface="Calibri" panose="020F0502020204030204" pitchFamily="34" charset="0"/>
                          <a:ea typeface="+mn-ea"/>
                          <a:cs typeface="+mn-cs"/>
                        </a:rPr>
                        <a:t>Module 3 "See it to believe it" (</a:t>
                      </a:r>
                      <a:r>
                        <a:rPr lang="ru-RU" sz="900" b="1" kern="1200" dirty="0" smtClean="0">
                          <a:solidFill>
                            <a:schemeClr val="dk1"/>
                          </a:solidFill>
                          <a:effectLst/>
                          <a:latin typeface="Calibri" panose="020F0502020204030204" pitchFamily="34" charset="0"/>
                          <a:ea typeface="+mn-ea"/>
                          <a:cs typeface="+mn-cs"/>
                        </a:rPr>
                        <a:t>УМК</a:t>
                      </a:r>
                      <a:r>
                        <a:rPr lang="en-US" sz="900" b="1" kern="1200" dirty="0" smtClean="0">
                          <a:solidFill>
                            <a:schemeClr val="dk1"/>
                          </a:solidFill>
                          <a:effectLst/>
                          <a:latin typeface="Calibri" panose="020F0502020204030204" pitchFamily="34" charset="0"/>
                          <a:ea typeface="+mn-ea"/>
                          <a:cs typeface="+mn-cs"/>
                        </a:rPr>
                        <a:t> "Spotlight"). </a:t>
                      </a:r>
                      <a:r>
                        <a:rPr lang="ru-RU" sz="900" b="1" kern="1200" dirty="0" smtClean="0">
                          <a:solidFill>
                            <a:schemeClr val="dk1"/>
                          </a:solidFill>
                          <a:effectLst/>
                          <a:latin typeface="Calibri" panose="020F0502020204030204" pitchFamily="34" charset="0"/>
                          <a:ea typeface="+mn-ea"/>
                          <a:cs typeface="+mn-cs"/>
                        </a:rPr>
                        <a:t>Развитие лексико-грамматических навыков. </a:t>
                      </a:r>
                      <a:r>
                        <a:rPr lang="ru-RU" sz="900" kern="1200" dirty="0" smtClean="0">
                          <a:solidFill>
                            <a:schemeClr val="dk1"/>
                          </a:solidFill>
                          <a:effectLst/>
                          <a:latin typeface="Calibri" panose="020F0502020204030204" pitchFamily="34" charset="0"/>
                          <a:ea typeface="+mn-ea"/>
                          <a:cs typeface="+mn-cs"/>
                        </a:rPr>
                        <a:t>Стратегии выполнения заданий лексико-грамматического блока основного государственного экзамена</a:t>
                      </a:r>
                      <a:r>
                        <a:rPr lang="ru-RU" sz="900" kern="1200" baseline="0" dirty="0" smtClean="0">
                          <a:solidFill>
                            <a:schemeClr val="dk1"/>
                          </a:solidFill>
                          <a:effectLst/>
                          <a:latin typeface="Calibri" panose="020F0502020204030204" pitchFamily="34" charset="0"/>
                          <a:ea typeface="+mn-ea"/>
                          <a:cs typeface="+mn-cs"/>
                        </a:rPr>
                        <a:t>                                            </a:t>
                      </a:r>
                      <a:r>
                        <a:rPr lang="ru-RU" sz="900" b="1" kern="1200" baseline="0" dirty="0" smtClean="0">
                          <a:solidFill>
                            <a:schemeClr val="dk1"/>
                          </a:solidFill>
                          <a:effectLst/>
                          <a:latin typeface="Calibri" panose="020F0502020204030204" pitchFamily="34" charset="0"/>
                          <a:ea typeface="+mn-ea"/>
                          <a:cs typeface="Times New Roman" panose="02020603050405020304" pitchFamily="18" charset="0"/>
                        </a:rPr>
                        <a:t>16</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.12.2020</a:t>
                      </a:r>
                      <a:r>
                        <a:rPr lang="ru-RU" sz="900" b="0" kern="1200" baseline="0" dirty="0" smtClean="0">
                          <a:solidFill>
                            <a:schemeClr val="dk1"/>
                          </a:solidFill>
                          <a:effectLst/>
                          <a:latin typeface="Calibri" panose="020F0502020204030204" pitchFamily="34" charset="0"/>
                          <a:ea typeface="+mn-ea"/>
                          <a:cs typeface="+mn-cs"/>
                        </a:rPr>
                        <a:t>                                                   </a:t>
                      </a:r>
                      <a:r>
                        <a:rPr lang="en-US" sz="900" b="1" kern="1200" dirty="0" smtClean="0">
                          <a:solidFill>
                            <a:schemeClr val="dk1"/>
                          </a:solidFill>
                          <a:effectLst/>
                          <a:latin typeface="Calibri" panose="020F0502020204030204" pitchFamily="34" charset="0"/>
                          <a:ea typeface="+mn-ea"/>
                          <a:cs typeface="+mn-cs"/>
                        </a:rPr>
                        <a:t>Module 3 "See it to believe it" (</a:t>
                      </a:r>
                      <a:r>
                        <a:rPr lang="ru-RU" sz="900" b="1" kern="1200" dirty="0" smtClean="0">
                          <a:solidFill>
                            <a:schemeClr val="dk1"/>
                          </a:solidFill>
                          <a:effectLst/>
                          <a:latin typeface="Calibri" panose="020F0502020204030204" pitchFamily="34" charset="0"/>
                          <a:ea typeface="+mn-ea"/>
                          <a:cs typeface="+mn-cs"/>
                        </a:rPr>
                        <a:t>УМК</a:t>
                      </a:r>
                      <a:r>
                        <a:rPr lang="en-US" sz="900" b="1" kern="1200" dirty="0" smtClean="0">
                          <a:solidFill>
                            <a:schemeClr val="dk1"/>
                          </a:solidFill>
                          <a:effectLst/>
                          <a:latin typeface="Calibri" panose="020F0502020204030204" pitchFamily="34" charset="0"/>
                          <a:ea typeface="+mn-ea"/>
                          <a:cs typeface="+mn-cs"/>
                        </a:rPr>
                        <a:t> "Spotlight"). </a:t>
                      </a:r>
                      <a:r>
                        <a:rPr lang="ru-RU" sz="900" b="1" kern="1200" dirty="0" smtClean="0">
                          <a:solidFill>
                            <a:schemeClr val="dk1"/>
                          </a:solidFill>
                          <a:effectLst/>
                          <a:latin typeface="Calibri" panose="020F0502020204030204" pitchFamily="34" charset="0"/>
                          <a:ea typeface="+mn-ea"/>
                          <a:cs typeface="+mn-cs"/>
                        </a:rPr>
                        <a:t>Загадочные существа. Необычные события. </a:t>
                      </a:r>
                      <a:r>
                        <a:rPr lang="ru-RU" sz="900" kern="1200" dirty="0" smtClean="0">
                          <a:solidFill>
                            <a:schemeClr val="dk1"/>
                          </a:solidFill>
                          <a:effectLst/>
                          <a:latin typeface="Calibri" panose="020F0502020204030204" pitchFamily="34" charset="0"/>
                          <a:ea typeface="+mn-ea"/>
                          <a:cs typeface="+mn-cs"/>
                        </a:rPr>
                        <a:t>Развитие навыков монологической речи</a:t>
                      </a:r>
                      <a:r>
                        <a:rPr lang="ru-RU" sz="900" kern="1200" baseline="0" dirty="0" smtClean="0">
                          <a:solidFill>
                            <a:schemeClr val="dk1"/>
                          </a:solidFill>
                          <a:effectLst/>
                          <a:latin typeface="Calibri" panose="020F0502020204030204" pitchFamily="34" charset="0"/>
                          <a:ea typeface="+mn-ea"/>
                          <a:cs typeface="+mn-cs"/>
                        </a:rPr>
                        <a:t>   </a:t>
                      </a:r>
                      <a:r>
                        <a:rPr lang="ru-RU" sz="900" b="1" kern="1200" baseline="0" dirty="0" smtClean="0">
                          <a:solidFill>
                            <a:schemeClr val="dk1"/>
                          </a:solidFill>
                          <a:effectLst/>
                          <a:latin typeface="Calibri" panose="020F0502020204030204" pitchFamily="34" charset="0"/>
                          <a:ea typeface="+mn-ea"/>
                          <a:cs typeface="Times New Roman" panose="02020603050405020304" pitchFamily="18" charset="0"/>
                        </a:rPr>
                        <a:t>23</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.12.2020</a:t>
                      </a:r>
                      <a:r>
                        <a:rPr lang="ru-RU" sz="900" b="0" kern="1200" baseline="0" dirty="0" smtClean="0">
                          <a:solidFill>
                            <a:schemeClr val="dk1"/>
                          </a:solidFill>
                          <a:effectLst/>
                          <a:latin typeface="Calibri" panose="020F0502020204030204" pitchFamily="34" charset="0"/>
                          <a:ea typeface="+mn-ea"/>
                          <a:cs typeface="+mn-cs"/>
                        </a:rPr>
                        <a:t>                                               </a:t>
                      </a:r>
                      <a:r>
                        <a:rPr lang="ru-RU" sz="900" b="1" kern="1200" dirty="0" err="1" smtClean="0">
                          <a:solidFill>
                            <a:schemeClr val="dk1"/>
                          </a:solidFill>
                          <a:effectLst/>
                          <a:latin typeface="Calibri" panose="020F0502020204030204" pitchFamily="34" charset="0"/>
                          <a:ea typeface="+mn-ea"/>
                          <a:cs typeface="+mn-cs"/>
                        </a:rPr>
                        <a:t>Module</a:t>
                      </a:r>
                      <a:r>
                        <a:rPr lang="ru-RU" sz="900" b="1" kern="1200" dirty="0" smtClean="0">
                          <a:solidFill>
                            <a:schemeClr val="dk1"/>
                          </a:solidFill>
                          <a:effectLst/>
                          <a:latin typeface="Calibri" panose="020F0502020204030204" pitchFamily="34" charset="0"/>
                          <a:ea typeface="+mn-ea"/>
                          <a:cs typeface="+mn-cs"/>
                        </a:rPr>
                        <a:t> 4 "</a:t>
                      </a:r>
                      <a:r>
                        <a:rPr lang="ru-RU" sz="900" b="1" kern="1200" dirty="0" err="1" smtClean="0">
                          <a:solidFill>
                            <a:schemeClr val="dk1"/>
                          </a:solidFill>
                          <a:effectLst/>
                          <a:latin typeface="Calibri" panose="020F0502020204030204" pitchFamily="34" charset="0"/>
                          <a:ea typeface="+mn-ea"/>
                          <a:cs typeface="+mn-cs"/>
                        </a:rPr>
                        <a:t>Technology</a:t>
                      </a:r>
                      <a:r>
                        <a:rPr lang="ru-RU" sz="900" b="1" kern="1200" dirty="0" smtClean="0">
                          <a:solidFill>
                            <a:schemeClr val="dk1"/>
                          </a:solidFill>
                          <a:effectLst/>
                          <a:latin typeface="Calibri" panose="020F0502020204030204" pitchFamily="34" charset="0"/>
                          <a:ea typeface="+mn-ea"/>
                          <a:cs typeface="+mn-cs"/>
                        </a:rPr>
                        <a:t>" (УМК "</a:t>
                      </a:r>
                      <a:r>
                        <a:rPr lang="ru-RU" sz="900" b="1" kern="1200" dirty="0" err="1" smtClean="0">
                          <a:solidFill>
                            <a:schemeClr val="dk1"/>
                          </a:solidFill>
                          <a:effectLst/>
                          <a:latin typeface="Calibri" panose="020F0502020204030204" pitchFamily="34" charset="0"/>
                          <a:ea typeface="+mn-ea"/>
                          <a:cs typeface="+mn-cs"/>
                        </a:rPr>
                        <a:t>Spotlight</a:t>
                      </a:r>
                      <a:r>
                        <a:rPr lang="ru-RU" sz="900" b="1" kern="1200" dirty="0" smtClean="0">
                          <a:solidFill>
                            <a:schemeClr val="dk1"/>
                          </a:solidFill>
                          <a:effectLst/>
                          <a:latin typeface="Calibri" panose="020F0502020204030204" pitchFamily="34" charset="0"/>
                          <a:ea typeface="+mn-ea"/>
                          <a:cs typeface="+mn-cs"/>
                        </a:rPr>
                        <a:t>"). Способы выражения будущего времени</a:t>
                      </a:r>
                      <a:r>
                        <a:rPr lang="ru-RU" sz="900" kern="1200" dirty="0" smtClean="0">
                          <a:solidFill>
                            <a:schemeClr val="dk1"/>
                          </a:solidFill>
                          <a:effectLst/>
                          <a:latin typeface="Calibri" panose="020F0502020204030204" pitchFamily="34" charset="0"/>
                          <a:ea typeface="+mn-ea"/>
                          <a:cs typeface="+mn-cs"/>
                        </a:rPr>
                        <a:t>. Развитие лексико-грамматических навыков</a:t>
                      </a:r>
                      <a:r>
                        <a:rPr lang="ru-RU"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ru-RU" sz="900" b="1" kern="1200" dirty="0" smtClean="0">
                          <a:solidFill>
                            <a:schemeClr val="dk1"/>
                          </a:solidFill>
                          <a:effectLst/>
                          <a:latin typeface="Calibri" panose="020F0502020204030204" pitchFamily="34" charset="0"/>
                          <a:ea typeface="+mn-ea"/>
                          <a:cs typeface="+mn-cs"/>
                        </a:rPr>
                        <a:t>1.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Forward</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Unit 4 “Mysteries”. Modal verbs for speculation.</a:t>
                      </a:r>
                    </a:p>
                    <a:p>
                      <a:pPr marL="0" marR="0" indent="0" algn="l" defTabSz="914400" rtl="0" eaLnBrk="1" fontAlgn="auto" latinLnBrk="0" hangingPunct="1">
                        <a:lnSpc>
                          <a:spcPct val="107000"/>
                        </a:lnSpc>
                        <a:spcBef>
                          <a:spcPts val="0"/>
                        </a:spcBef>
                        <a:spcAft>
                          <a:spcPts val="800"/>
                        </a:spcAft>
                        <a:buClrTx/>
                        <a:buSzTx/>
                        <a:buFontTx/>
                        <a:buNone/>
                        <a:tabLst/>
                        <a:defRPr/>
                      </a:pPr>
                      <a:r>
                        <a:rPr lang="en-US" sz="900" b="1" kern="1200" dirty="0" smtClean="0">
                          <a:solidFill>
                            <a:schemeClr val="dk1"/>
                          </a:solidFill>
                          <a:effectLst/>
                          <a:latin typeface="Calibri" panose="020F0502020204030204" pitchFamily="34" charset="0"/>
                          <a:ea typeface="+mn-ea"/>
                          <a:cs typeface="+mn-cs"/>
                        </a:rPr>
                        <a:t>2</a:t>
                      </a:r>
                      <a:r>
                        <a:rPr lang="ru-RU" sz="900" b="1" kern="1200" dirty="0" smtClean="0">
                          <a:solidFill>
                            <a:schemeClr val="dk1"/>
                          </a:solidFill>
                          <a:effectLst/>
                          <a:latin typeface="Calibri" panose="020F0502020204030204" pitchFamily="34" charset="0"/>
                          <a:ea typeface="+mn-ea"/>
                          <a:cs typeface="+mn-cs"/>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Forward</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Unit 4 “Mysteries”- Mrs. </a:t>
                      </a:r>
                      <a:r>
                        <a:rPr kumimoji="0" lang="en-US" sz="900" b="1" i="0" u="none" strike="noStrike" kern="1200" cap="none" spc="0" normalizeH="0" baseline="0" noProof="0" dirty="0" err="1" smtClean="0">
                          <a:ln>
                            <a:noFill/>
                          </a:ln>
                          <a:solidFill>
                            <a:prstClr val="black"/>
                          </a:solidFill>
                          <a:effectLst/>
                          <a:uLnTx/>
                          <a:uFillTx/>
                          <a:latin typeface="Calibri" panose="020F0502020204030204" pitchFamily="34" charset="0"/>
                          <a:ea typeface="+mn-ea"/>
                          <a:cs typeface="+mn-cs"/>
                        </a:rPr>
                        <a:t>Sappleton</a:t>
                      </a:r>
                      <a:endPar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p>
                      <a:pPr marL="0" marR="0" indent="0" algn="l" defTabSz="914400" rtl="0" eaLnBrk="1" fontAlgn="auto" latinLnBrk="0" hangingPunct="1">
                        <a:lnSpc>
                          <a:spcPct val="107000"/>
                        </a:lnSpc>
                        <a:spcBef>
                          <a:spcPts val="0"/>
                        </a:spcBef>
                        <a:spcAft>
                          <a:spcPts val="800"/>
                        </a:spcAft>
                        <a:buClrTx/>
                        <a:buSzTx/>
                        <a:buFontTx/>
                        <a:buNone/>
                        <a:tabLst/>
                        <a:defRPr/>
                      </a:pPr>
                      <a:r>
                        <a:rPr lang="en-US" sz="900" b="1" kern="1200" dirty="0" smtClean="0">
                          <a:solidFill>
                            <a:schemeClr val="dk1"/>
                          </a:solidFill>
                          <a:effectLst/>
                          <a:latin typeface="Calibri" panose="020F0502020204030204" pitchFamily="34" charset="0"/>
                          <a:ea typeface="+mn-ea"/>
                          <a:cs typeface="+mn-cs"/>
                        </a:rPr>
                        <a:t>3</a:t>
                      </a:r>
                      <a:r>
                        <a:rPr lang="ru-RU" sz="900" b="1" kern="1200" dirty="0" smtClean="0">
                          <a:solidFill>
                            <a:schemeClr val="dk1"/>
                          </a:solidFill>
                          <a:effectLst/>
                          <a:latin typeface="Calibri" panose="020F0502020204030204" pitchFamily="34" charset="0"/>
                          <a:ea typeface="+mn-ea"/>
                          <a:cs typeface="+mn-cs"/>
                        </a:rPr>
                        <a:t>.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Forward</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Unit 4 “Mysteries”- Rivals</a:t>
                      </a:r>
                    </a:p>
                    <a:p>
                      <a:pPr marL="0" marR="0" indent="0" algn="l" defTabSz="914400" rtl="0" eaLnBrk="1" fontAlgn="auto" latinLnBrk="0" hangingPunct="1">
                        <a:lnSpc>
                          <a:spcPct val="107000"/>
                        </a:lnSpc>
                        <a:spcBef>
                          <a:spcPts val="0"/>
                        </a:spcBef>
                        <a:spcAft>
                          <a:spcPts val="80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4.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Forward</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Unit 5 “The body beautiful”- Beauty through the ages</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нем  упражнения: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hlinkClick r:id="rId23"/>
                        </a:rPr>
                        <a:t>https://resh.edu.ru/subject/lesson/4644/start/136591/</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 </a:t>
                      </a:r>
                      <a:endPar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p>
                      <a:pPr marL="0" marR="0" indent="0" algn="l" defTabSz="914400" rtl="0" eaLnBrk="1" fontAlgn="auto" latinLnBrk="0" hangingPunct="1">
                        <a:lnSpc>
                          <a:spcPct val="107000"/>
                        </a:lnSpc>
                        <a:spcBef>
                          <a:spcPts val="0"/>
                        </a:spcBef>
                        <a:spcAft>
                          <a:spcPts val="80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5. </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УМК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Forward</a:t>
                      </a:r>
                      <a:r>
                        <a:rPr kumimoji="0" lang="ru-RU"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 </a:t>
                      </a:r>
                      <a:r>
                        <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Unit 5 “The body beautiful” Describing appearance</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материалы </a:t>
                      </a:r>
                      <a:r>
                        <a:rPr lang="ru-RU" sz="900" baseline="0" dirty="0" err="1" smtClean="0">
                          <a:effectLst/>
                        </a:rPr>
                        <a:t>видеоуроков</a:t>
                      </a:r>
                      <a:r>
                        <a:rPr lang="ru-RU" sz="900" baseline="0" dirty="0" smtClean="0">
                          <a:effectLst/>
                        </a:rPr>
                        <a:t> и выполните предлагаемые в них  упражнения: </a:t>
                      </a:r>
                      <a:r>
                        <a:rPr lang="de-DE" sz="900" b="1" baseline="0" dirty="0" smtClean="0">
                          <a:effectLst/>
                          <a:latin typeface="Calibri" panose="020F0502020204030204" pitchFamily="34" charset="0"/>
                          <a:ea typeface="+mn-ea"/>
                          <a:cs typeface="+mn-cs"/>
                          <a:sym typeface="Wingdings" panose="05000000000000000000" pitchFamily="2" charset="2"/>
                          <a:hlinkClick r:id="rId24"/>
                        </a:rPr>
                        <a:t>https://resh.edu.ru/subject/lesson/5427/start/134730/</a:t>
                      </a:r>
                      <a:r>
                        <a:rPr lang="ru-RU" sz="900" b="1" baseline="0" dirty="0" smtClean="0">
                          <a:effectLst/>
                          <a:latin typeface="Calibri" panose="020F0502020204030204" pitchFamily="34" charset="0"/>
                          <a:ea typeface="+mn-ea"/>
                          <a:cs typeface="+mn-cs"/>
                          <a:sym typeface="Wingdings" panose="05000000000000000000" pitchFamily="2" charset="2"/>
                        </a:rPr>
                        <a:t> и </a:t>
                      </a:r>
                      <a:r>
                        <a:rPr lang="de-DE" sz="900" b="1" baseline="0" dirty="0" smtClean="0">
                          <a:effectLst/>
                          <a:latin typeface="Calibri" panose="020F0502020204030204" pitchFamily="34" charset="0"/>
                          <a:ea typeface="+mn-ea"/>
                          <a:cs typeface="+mn-cs"/>
                          <a:sym typeface="Wingdings" panose="05000000000000000000" pitchFamily="2" charset="2"/>
                          <a:hlinkClick r:id="rId25"/>
                        </a:rPr>
                        <a:t>https://resh.edu.ru/subject/lesson/5429/start/134699/</a:t>
                      </a:r>
                      <a:r>
                        <a:rPr lang="ru-RU" sz="900" b="1" baseline="0" dirty="0" smtClean="0">
                          <a:effectLst/>
                          <a:latin typeface="Calibri" panose="020F0502020204030204" pitchFamily="34" charset="0"/>
                          <a:ea typeface="+mn-ea"/>
                          <a:cs typeface="+mn-cs"/>
                          <a:sym typeface="Wingdings" panose="05000000000000000000" pitchFamily="2" charset="2"/>
                        </a:rPr>
                        <a:t> </a:t>
                      </a:r>
                    </a:p>
                    <a:p>
                      <a:pPr marL="0" marR="0" indent="0" algn="l" defTabSz="914400" rtl="0" eaLnBrk="1" fontAlgn="auto" latinLnBrk="0" hangingPunct="1">
                        <a:lnSpc>
                          <a:spcPct val="107000"/>
                        </a:lnSpc>
                        <a:spcBef>
                          <a:spcPts val="0"/>
                        </a:spcBef>
                        <a:spcAft>
                          <a:spcPts val="800"/>
                        </a:spcAft>
                        <a:buClrTx/>
                        <a:buSzTx/>
                        <a:buFontTx/>
                        <a:buNone/>
                        <a:tabLst/>
                        <a:defRPr/>
                      </a:pPr>
                      <a:endParaRPr lang="ru-RU" sz="900" baseline="0" dirty="0" smtClean="0">
                        <a:effectLst/>
                        <a:latin typeface="Calibri" panose="020F0502020204030204" pitchFamily="34" charset="0"/>
                        <a:ea typeface="+mn-ea"/>
                        <a:cs typeface="+mn-cs"/>
                        <a:sym typeface="Wingdings" panose="05000000000000000000" pitchFamily="2" charset="2"/>
                      </a:endParaRPr>
                    </a:p>
                    <a:p>
                      <a:pPr marL="0" indent="0">
                        <a:lnSpc>
                          <a:spcPct val="100000"/>
                        </a:lnSpc>
                        <a:spcAft>
                          <a:spcPts val="800"/>
                        </a:spcAft>
                        <a:buFont typeface="Wingdings" panose="05000000000000000000" pitchFamily="2" charset="2"/>
                        <a:buNone/>
                      </a:pPr>
                      <a:endPar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p>
                      <a:pPr marL="0" marR="0" indent="0" algn="l" defTabSz="914400" rtl="0" eaLnBrk="1" fontAlgn="auto" latinLnBrk="0" hangingPunct="1">
                        <a:lnSpc>
                          <a:spcPct val="107000"/>
                        </a:lnSpc>
                        <a:spcBef>
                          <a:spcPts val="0"/>
                        </a:spcBef>
                        <a:spcAft>
                          <a:spcPts val="800"/>
                        </a:spcAft>
                        <a:buClrTx/>
                        <a:buSzTx/>
                        <a:buFontTx/>
                        <a:buNone/>
                        <a:tabLst/>
                        <a:defRPr/>
                      </a:pPr>
                      <a:endParaRPr lang="ru-RU" sz="900" b="1" dirty="0" smtClean="0">
                        <a:effectLst/>
                        <a:latin typeface="Calibri" panose="020F0502020204030204" pitchFamily="34" charset="0"/>
                      </a:endParaRPr>
                    </a:p>
                  </a:txBody>
                  <a:tcPr marL="52487" marR="52487" marT="26243" marB="26243"/>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557901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1347FE7-1A7C-4270-96DE-303F41E13C66}" type="slidenum">
              <a:rPr lang="ru-RU" smtClean="0"/>
              <a:t>3</a:t>
            </a:fld>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3931898433"/>
              </p:ext>
            </p:extLst>
          </p:nvPr>
        </p:nvGraphicFramePr>
        <p:xfrm>
          <a:off x="213360" y="56983"/>
          <a:ext cx="11840095" cy="6830801"/>
        </p:xfrm>
        <a:graphic>
          <a:graphicData uri="http://schemas.openxmlformats.org/drawingml/2006/table">
            <a:tbl>
              <a:tblPr firstRow="1" bandRow="1">
                <a:tableStyleId>{5C22544A-7EE6-4342-B048-85BDC9FD1C3A}</a:tableStyleId>
              </a:tblPr>
              <a:tblGrid>
                <a:gridCol w="2413108">
                  <a:extLst>
                    <a:ext uri="{9D8B030D-6E8A-4147-A177-3AD203B41FA5}">
                      <a16:colId xmlns:a16="http://schemas.microsoft.com/office/drawing/2014/main" xmlns="" val="20000"/>
                    </a:ext>
                  </a:extLst>
                </a:gridCol>
                <a:gridCol w="2665379"/>
                <a:gridCol w="2324910"/>
                <a:gridCol w="1896894"/>
                <a:gridCol w="2539804"/>
              </a:tblGrid>
              <a:tr h="254725">
                <a:tc gridSpan="5">
                  <a:txBody>
                    <a:bodyPr/>
                    <a:lstStyle/>
                    <a:p>
                      <a:pPr algn="ctr">
                        <a:lnSpc>
                          <a:spcPct val="107000"/>
                        </a:lnSpc>
                        <a:spcAft>
                          <a:spcPts val="800"/>
                        </a:spcAft>
                      </a:pPr>
                      <a:r>
                        <a:rPr lang="ru-RU" sz="1300" dirty="0">
                          <a:effectLst/>
                        </a:rPr>
                        <a:t>Уроки </a:t>
                      </a:r>
                      <a:r>
                        <a:rPr lang="en-US" sz="1300" baseline="0" dirty="0" smtClean="0">
                          <a:effectLst>
                            <a:outerShdw blurRad="38100" dist="38100" dir="2700000" algn="tl">
                              <a:srgbClr val="000000">
                                <a:alpha val="43137"/>
                              </a:srgbClr>
                            </a:outerShdw>
                          </a:effectLst>
                        </a:rPr>
                        <a:t> </a:t>
                      </a:r>
                      <a:r>
                        <a:rPr lang="ru-RU" sz="1300" baseline="0" dirty="0" smtClean="0">
                          <a:solidFill>
                            <a:schemeClr val="accent3">
                              <a:lumMod val="60000"/>
                              <a:lumOff val="40000"/>
                            </a:schemeClr>
                          </a:solidFill>
                          <a:effectLst>
                            <a:outerShdw blurRad="38100" dist="38100" dir="2700000" algn="tl">
                              <a:srgbClr val="000000">
                                <a:alpha val="43137"/>
                              </a:srgbClr>
                            </a:outerShdw>
                          </a:effectLst>
                        </a:rPr>
                        <a:t>немецкого языка</a:t>
                      </a:r>
                      <a:r>
                        <a:rPr lang="ru-RU" sz="1300" dirty="0" smtClean="0">
                          <a:solidFill>
                            <a:schemeClr val="accent3">
                              <a:lumMod val="60000"/>
                              <a:lumOff val="40000"/>
                            </a:schemeClr>
                          </a:solidFill>
                          <a:effectLst/>
                        </a:rPr>
                        <a:t> </a:t>
                      </a:r>
                      <a:r>
                        <a:rPr lang="ru-RU" sz="1300" dirty="0" smtClean="0">
                          <a:effectLst/>
                        </a:rPr>
                        <a:t>во </a:t>
                      </a:r>
                      <a:r>
                        <a:rPr lang="en-US" sz="1300" dirty="0" smtClean="0">
                          <a:effectLst/>
                        </a:rPr>
                        <a:t>II </a:t>
                      </a:r>
                      <a:r>
                        <a:rPr lang="ru-RU" sz="1300" dirty="0" smtClean="0">
                          <a:effectLst/>
                        </a:rPr>
                        <a:t>четверти в </a:t>
                      </a:r>
                      <a:r>
                        <a:rPr lang="ru-RU" sz="1300" dirty="0">
                          <a:effectLst/>
                        </a:rPr>
                        <a:t>условиях перехода </a:t>
                      </a:r>
                      <a:r>
                        <a:rPr lang="ru-RU" sz="1300" dirty="0" smtClean="0">
                          <a:effectLst/>
                        </a:rPr>
                        <a:t>5-</a:t>
                      </a:r>
                      <a:r>
                        <a:rPr lang="en-US" sz="1300" dirty="0" smtClean="0">
                          <a:effectLst/>
                        </a:rPr>
                        <a:t>1</a:t>
                      </a:r>
                      <a:r>
                        <a:rPr lang="ru-RU" sz="1300" dirty="0" smtClean="0">
                          <a:effectLst/>
                        </a:rPr>
                        <a:t>1</a:t>
                      </a:r>
                      <a:r>
                        <a:rPr lang="en-US" sz="1300" dirty="0" smtClean="0">
                          <a:effectLst/>
                        </a:rPr>
                        <a:t>-</a:t>
                      </a:r>
                      <a:r>
                        <a:rPr lang="ru-RU" sz="1300" dirty="0" smtClean="0">
                          <a:effectLst/>
                        </a:rPr>
                        <a:t>х</a:t>
                      </a:r>
                      <a:r>
                        <a:rPr lang="ru-RU" sz="1300" baseline="0" dirty="0" smtClean="0">
                          <a:effectLst/>
                        </a:rPr>
                        <a:t> классов </a:t>
                      </a:r>
                      <a:r>
                        <a:rPr lang="ru-RU" sz="1300" dirty="0" smtClean="0">
                          <a:effectLst/>
                        </a:rPr>
                        <a:t>на </a:t>
                      </a:r>
                      <a:r>
                        <a:rPr lang="ru-RU" sz="1300" dirty="0">
                          <a:effectLst/>
                        </a:rPr>
                        <a:t>дистанционное обучение</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271483">
                <a:tc>
                  <a:txBody>
                    <a:bodyPr/>
                    <a:lstStyle/>
                    <a:p>
                      <a:pPr algn="l">
                        <a:lnSpc>
                          <a:spcPct val="107000"/>
                        </a:lnSpc>
                        <a:spcAft>
                          <a:spcPts val="800"/>
                        </a:spcAft>
                      </a:pPr>
                      <a:r>
                        <a:rPr lang="ru-RU" sz="1400" b="1" dirty="0">
                          <a:effectLst/>
                        </a:rPr>
                        <a:t>6 класс</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algn="l">
                        <a:lnSpc>
                          <a:spcPct val="107000"/>
                        </a:lnSpc>
                        <a:spcAft>
                          <a:spcPts val="800"/>
                        </a:spcAft>
                      </a:pPr>
                      <a:r>
                        <a:rPr lang="ru-RU" sz="1400" b="1" dirty="0">
                          <a:effectLst/>
                        </a:rPr>
                        <a:t>7 класс</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algn="l">
                        <a:lnSpc>
                          <a:spcPct val="107000"/>
                        </a:lnSpc>
                        <a:spcAft>
                          <a:spcPts val="800"/>
                        </a:spcAft>
                      </a:pPr>
                      <a:r>
                        <a:rPr lang="ru-RU" sz="1400" b="1" dirty="0">
                          <a:effectLst/>
                        </a:rPr>
                        <a:t>8 класс</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algn="l">
                        <a:lnSpc>
                          <a:spcPct val="107000"/>
                        </a:lnSpc>
                        <a:spcAft>
                          <a:spcPts val="800"/>
                        </a:spcAft>
                      </a:pPr>
                      <a:r>
                        <a:rPr lang="ru-RU" sz="1400" b="1" dirty="0">
                          <a:effectLst/>
                        </a:rPr>
                        <a:t>9 класс</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algn="l">
                        <a:lnSpc>
                          <a:spcPct val="107000"/>
                        </a:lnSpc>
                        <a:spcAft>
                          <a:spcPts val="800"/>
                        </a:spcAft>
                      </a:pPr>
                      <a:r>
                        <a:rPr lang="ru-RU" sz="1400" b="1" dirty="0">
                          <a:effectLst/>
                        </a:rPr>
                        <a:t>10 класс</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extLst>
                  <a:ext uri="{0D108BD9-81ED-4DB2-BD59-A6C34878D82A}">
                    <a16:rowId xmlns:a16="http://schemas.microsoft.com/office/drawing/2014/main" xmlns="" val="10001"/>
                  </a:ext>
                </a:extLst>
              </a:tr>
              <a:tr h="6167805">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ru-RU" sz="900" b="1" dirty="0" smtClean="0">
                          <a:effectLst/>
                        </a:rPr>
                        <a:t>1</a:t>
                      </a:r>
                      <a:r>
                        <a:rPr lang="ru-RU" sz="900" b="1" dirty="0" smtClean="0">
                          <a:effectLst/>
                          <a:latin typeface="Calibri" panose="020F0502020204030204" pitchFamily="34" charset="0"/>
                        </a:rPr>
                        <a:t>. УМК И.Л. Бим «</a:t>
                      </a:r>
                      <a:r>
                        <a:rPr lang="de-DE" sz="900" b="1" i="0" kern="1200" dirty="0" smtClean="0">
                          <a:solidFill>
                            <a:schemeClr val="dk1"/>
                          </a:solidFill>
                          <a:effectLst/>
                          <a:latin typeface="Calibri" panose="020F0502020204030204" pitchFamily="34" charset="0"/>
                          <a:ea typeface="+mn-ea"/>
                          <a:cs typeface="+mn-cs"/>
                        </a:rPr>
                        <a:t>Deutsche  Schulen.  Wie sind sie?</a:t>
                      </a:r>
                      <a:r>
                        <a:rPr lang="ru-RU" sz="900" b="1" i="0" kern="1200" dirty="0" smtClean="0">
                          <a:solidFill>
                            <a:schemeClr val="dk1"/>
                          </a:solidFill>
                          <a:effectLst/>
                          <a:latin typeface="Calibri" panose="020F0502020204030204" pitchFamily="34" charset="0"/>
                          <a:ea typeface="+mn-ea"/>
                          <a:cs typeface="+mn-cs"/>
                        </a:rPr>
                        <a:t>» Изучение лексики по</a:t>
                      </a:r>
                      <a:r>
                        <a:rPr lang="ru-RU" sz="900" b="1" i="0" kern="1200" baseline="0" dirty="0" smtClean="0">
                          <a:solidFill>
                            <a:schemeClr val="dk1"/>
                          </a:solidFill>
                          <a:effectLst/>
                          <a:latin typeface="Calibri" panose="020F0502020204030204" pitchFamily="34" charset="0"/>
                          <a:ea typeface="+mn-ea"/>
                          <a:cs typeface="+mn-cs"/>
                        </a:rPr>
                        <a:t> теме «Здание моей школы»</a:t>
                      </a:r>
                      <a:endParaRPr lang="ru-RU" sz="900" baseline="0" dirty="0" smtClean="0">
                        <a:effectLst/>
                        <a:latin typeface="Calibri" panose="020F0502020204030204" pitchFamily="34" charset="0"/>
                        <a:ea typeface="+mn-ea"/>
                        <a:cs typeface="+mn-cs"/>
                        <a:sym typeface="Wingdings" panose="05000000000000000000" pitchFamily="2" charset="2"/>
                      </a:endParaRPr>
                    </a:p>
                    <a:p>
                      <a:pPr marL="171450" indent="-171450">
                        <a:lnSpc>
                          <a:spcPct val="100000"/>
                        </a:lnSpc>
                        <a:spcAft>
                          <a:spcPts val="800"/>
                        </a:spcAft>
                        <a:buFont typeface="Wingdings" panose="05000000000000000000" pitchFamily="2" charset="2"/>
                        <a:buChar char="!"/>
                      </a:pPr>
                      <a:r>
                        <a:rPr lang="ru-RU" sz="900" baseline="0" dirty="0" smtClean="0">
                          <a:effectLst/>
                          <a:latin typeface="Calibri" panose="020F0502020204030204" pitchFamily="34" charset="0"/>
                        </a:rPr>
                        <a:t>Изучите материал </a:t>
                      </a:r>
                      <a:r>
                        <a:rPr lang="ru-RU" sz="900" baseline="0" dirty="0" err="1" smtClean="0">
                          <a:effectLst/>
                          <a:latin typeface="Calibri" panose="020F0502020204030204" pitchFamily="34" charset="0"/>
                        </a:rPr>
                        <a:t>видеоурока</a:t>
                      </a:r>
                      <a:r>
                        <a:rPr lang="ru-RU" sz="900" baseline="0" dirty="0" smtClean="0">
                          <a:effectLst/>
                          <a:latin typeface="Calibri" panose="020F0502020204030204" pitchFamily="34" charset="0"/>
                        </a:rPr>
                        <a:t> и выполните предлагаемые в нём  упражнения: </a:t>
                      </a:r>
                      <a:r>
                        <a:rPr lang="de-DE" sz="900" b="1" baseline="0" dirty="0" smtClean="0">
                          <a:effectLst/>
                          <a:latin typeface="Calibri" panose="020F0502020204030204" pitchFamily="34" charset="0"/>
                          <a:ea typeface="+mn-ea"/>
                          <a:cs typeface="+mn-cs"/>
                          <a:sym typeface="Wingdings" panose="05000000000000000000" pitchFamily="2" charset="2"/>
                          <a:hlinkClick r:id="rId3"/>
                        </a:rPr>
                        <a:t>https://resh.edu.ru/subject/lesson/3559/start/118635/</a:t>
                      </a:r>
                      <a:r>
                        <a:rPr lang="ru-RU" sz="900" b="1" baseline="0" dirty="0" smtClean="0">
                          <a:effectLst/>
                          <a:latin typeface="Calibri" panose="020F0502020204030204" pitchFamily="34" charset="0"/>
                          <a:ea typeface="+mn-ea"/>
                          <a:cs typeface="+mn-cs"/>
                          <a:sym typeface="Wingdings" panose="05000000000000000000" pitchFamily="2" charset="2"/>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ru-RU" sz="900" b="1" baseline="0" dirty="0" smtClean="0">
                          <a:effectLst/>
                          <a:latin typeface="Calibri" panose="020F0502020204030204" pitchFamily="34" charset="0"/>
                          <a:ea typeface="Calibri" panose="020F0502020204030204" pitchFamily="34" charset="0"/>
                          <a:cs typeface="Times New Roman" panose="02020603050405020304" pitchFamily="18" charset="0"/>
                        </a:rPr>
                        <a:t>2</a:t>
                      </a:r>
                      <a:r>
                        <a:rPr lang="en-US" sz="900" b="1" baseline="0" dirty="0" smtClean="0">
                          <a:effectLst/>
                          <a:latin typeface="Calibri" panose="020F0502020204030204" pitchFamily="34" charset="0"/>
                          <a:ea typeface="Calibri" panose="020F0502020204030204" pitchFamily="34" charset="0"/>
                          <a:cs typeface="Times New Roman" panose="02020603050405020304" pitchFamily="18" charset="0"/>
                        </a:rPr>
                        <a:t>.</a:t>
                      </a:r>
                      <a:r>
                        <a:rPr lang="ru-RU" sz="900" b="1" dirty="0" smtClean="0">
                          <a:effectLst/>
                          <a:latin typeface="Calibri" panose="020F0502020204030204" pitchFamily="34" charset="0"/>
                        </a:rPr>
                        <a:t> УМК И.Л. Бим «</a:t>
                      </a:r>
                      <a:r>
                        <a:rPr lang="de-DE" sz="900" b="1" i="0" kern="1200" dirty="0" smtClean="0">
                          <a:solidFill>
                            <a:schemeClr val="dk1"/>
                          </a:solidFill>
                          <a:effectLst/>
                          <a:latin typeface="Calibri" panose="020F0502020204030204" pitchFamily="34" charset="0"/>
                          <a:ea typeface="+mn-ea"/>
                          <a:cs typeface="+mn-cs"/>
                        </a:rPr>
                        <a:t>Deutsche  Schulen.  Wie sind sie?</a:t>
                      </a:r>
                      <a:r>
                        <a:rPr lang="ru-RU" sz="900" b="1" i="0" kern="1200" dirty="0" smtClean="0">
                          <a:solidFill>
                            <a:schemeClr val="dk1"/>
                          </a:solidFill>
                          <a:effectLst/>
                          <a:latin typeface="Calibri" panose="020F0502020204030204" pitchFamily="34" charset="0"/>
                          <a:ea typeface="+mn-ea"/>
                          <a:cs typeface="+mn-cs"/>
                        </a:rPr>
                        <a:t>» Склонение имен существительных. </a:t>
                      </a:r>
                      <a:r>
                        <a:rPr lang="ru-RU" sz="900" b="1" i="0" kern="1200" baseline="0" dirty="0" smtClean="0">
                          <a:solidFill>
                            <a:schemeClr val="dk1"/>
                          </a:solidFill>
                          <a:effectLst/>
                          <a:latin typeface="Calibri" panose="020F0502020204030204" pitchFamily="34" charset="0"/>
                          <a:ea typeface="+mn-ea"/>
                          <a:cs typeface="+mn-cs"/>
                        </a:rPr>
                        <a:t>Степени сравнения прилагательных</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latin typeface="Calibri" panose="020F0502020204030204" pitchFamily="34" charset="0"/>
                        </a:rPr>
                        <a:t>Изучите материал </a:t>
                      </a:r>
                      <a:r>
                        <a:rPr lang="ru-RU" sz="900" baseline="0" dirty="0" err="1" smtClean="0">
                          <a:effectLst/>
                          <a:latin typeface="Calibri" panose="020F0502020204030204" pitchFamily="34" charset="0"/>
                        </a:rPr>
                        <a:t>видеоурока</a:t>
                      </a:r>
                      <a:r>
                        <a:rPr lang="ru-RU" sz="900" baseline="0" dirty="0" smtClean="0">
                          <a:effectLst/>
                          <a:latin typeface="Calibri" panose="020F0502020204030204" pitchFamily="34" charset="0"/>
                        </a:rPr>
                        <a:t> и выполните предлагаемые в нём  упражнения: </a:t>
                      </a:r>
                      <a:r>
                        <a:rPr lang="de-DE" sz="900" b="1" baseline="0" dirty="0" smtClean="0">
                          <a:effectLst/>
                          <a:latin typeface="Calibri" panose="020F0502020204030204" pitchFamily="34" charset="0"/>
                          <a:hlinkClick r:id="rId4"/>
                        </a:rPr>
                        <a:t>https://resh.edu.ru/subject/lesson/3431/start/</a:t>
                      </a:r>
                      <a:r>
                        <a:rPr lang="ru-RU" sz="900" b="1" baseline="0" dirty="0" smtClean="0">
                          <a:effectLst/>
                          <a:latin typeface="Calibri" panose="020F0502020204030204" pitchFamily="34" charset="0"/>
                        </a:rPr>
                        <a:t> </a:t>
                      </a:r>
                      <a:endParaRPr lang="ru-RU" sz="9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800"/>
                        </a:spcAft>
                        <a:buClrTx/>
                        <a:buSzTx/>
                        <a:buFontTx/>
                        <a:buNone/>
                        <a:tabLst/>
                        <a:defRPr/>
                      </a:pPr>
                      <a:r>
                        <a:rPr lang="ru-RU" sz="900" b="1" baseline="0" dirty="0" smtClean="0">
                          <a:effectLst/>
                          <a:latin typeface="Calibri" panose="020F0502020204030204" pitchFamily="34" charset="0"/>
                          <a:ea typeface="Calibri" panose="020F0502020204030204" pitchFamily="34" charset="0"/>
                          <a:cs typeface="Times New Roman" panose="02020603050405020304" pitchFamily="18" charset="0"/>
                        </a:rPr>
                        <a:t>3. </a:t>
                      </a:r>
                      <a:r>
                        <a:rPr lang="ru-RU" sz="900" b="1" dirty="0" smtClean="0">
                          <a:effectLst/>
                          <a:latin typeface="Calibri" panose="020F0502020204030204" pitchFamily="34" charset="0"/>
                        </a:rPr>
                        <a:t>УМК И.Л. Бим «</a:t>
                      </a:r>
                      <a:r>
                        <a:rPr lang="de-DE" sz="900" b="1" i="0" kern="1200" dirty="0" smtClean="0">
                          <a:solidFill>
                            <a:schemeClr val="dk1"/>
                          </a:solidFill>
                          <a:effectLst/>
                          <a:latin typeface="Calibri" panose="020F0502020204030204" pitchFamily="34" charset="0"/>
                          <a:ea typeface="+mn-ea"/>
                          <a:cs typeface="+mn-cs"/>
                        </a:rPr>
                        <a:t>Deutsche  Schulen.  Wie sind sie?</a:t>
                      </a:r>
                      <a:r>
                        <a:rPr lang="ru-RU" sz="900" b="1" i="0" kern="1200" dirty="0" smtClean="0">
                          <a:solidFill>
                            <a:schemeClr val="dk1"/>
                          </a:solidFill>
                          <a:effectLst/>
                          <a:latin typeface="Calibri" panose="020F0502020204030204" pitchFamily="34" charset="0"/>
                          <a:ea typeface="+mn-ea"/>
                          <a:cs typeface="+mn-cs"/>
                        </a:rPr>
                        <a:t>»</a:t>
                      </a:r>
                      <a:r>
                        <a:rPr lang="ru-RU" sz="900" b="1" i="0" kern="1200" baseline="0" dirty="0" smtClean="0">
                          <a:solidFill>
                            <a:schemeClr val="dk1"/>
                          </a:solidFill>
                          <a:effectLst/>
                          <a:latin typeface="Calibri" panose="020F0502020204030204" pitchFamily="34" charset="0"/>
                          <a:ea typeface="+mn-ea"/>
                          <a:cs typeface="+mn-cs"/>
                        </a:rPr>
                        <a:t> </a:t>
                      </a:r>
                      <a:r>
                        <a:rPr lang="en-US" sz="900" b="1" i="0" kern="1200" dirty="0" smtClean="0">
                          <a:solidFill>
                            <a:schemeClr val="dk1"/>
                          </a:solidFill>
                          <a:effectLst/>
                          <a:latin typeface="Calibri" panose="020F0502020204030204" pitchFamily="34" charset="0"/>
                          <a:ea typeface="+mn-ea"/>
                          <a:cs typeface="+mn-cs"/>
                        </a:rPr>
                        <a:t>Genetiv</a:t>
                      </a:r>
                      <a:r>
                        <a:rPr lang="ru-RU" sz="900" b="1" i="0" kern="1200" dirty="0" smtClean="0">
                          <a:solidFill>
                            <a:schemeClr val="dk1"/>
                          </a:solidFill>
                          <a:effectLst/>
                          <a:latin typeface="Calibri" panose="020F0502020204030204" pitchFamily="34" charset="0"/>
                          <a:ea typeface="+mn-ea"/>
                          <a:cs typeface="+mn-cs"/>
                        </a:rPr>
                        <a:t>. Спряжение возвратных глаголов</a:t>
                      </a:r>
                      <a:endParaRPr lang="ru-RU" sz="900" b="1" i="0" dirty="0" smtClean="0">
                        <a:effectLst/>
                        <a:latin typeface="Calibri" panose="020F0502020204030204" pitchFamily="34" charset="0"/>
                      </a:endParaRPr>
                    </a:p>
                    <a:p>
                      <a:pPr marL="171450" marR="0" indent="-17145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ru-RU" sz="900" baseline="0" dirty="0" smtClean="0">
                          <a:effectLst/>
                          <a:latin typeface="Calibri" panose="020F0502020204030204" pitchFamily="34" charset="0"/>
                          <a:ea typeface="+mn-ea"/>
                          <a:cs typeface="+mn-cs"/>
                          <a:sym typeface="Wingdings" panose="05000000000000000000" pitchFamily="2" charset="2"/>
                        </a:rPr>
                        <a:t>Нарисуйте  план вашей школы и подпишите  помещения. Расскажите по плану</a:t>
                      </a:r>
                      <a:r>
                        <a:rPr lang="en-US" sz="900" baseline="0" dirty="0" smtClean="0">
                          <a:effectLst/>
                          <a:latin typeface="Calibri" panose="020F0502020204030204" pitchFamily="34" charset="0"/>
                          <a:ea typeface="+mn-ea"/>
                          <a:cs typeface="+mn-cs"/>
                          <a:sym typeface="Wingdings" panose="05000000000000000000" pitchFamily="2" charset="2"/>
                        </a:rPr>
                        <a:t>,</a:t>
                      </a:r>
                      <a:r>
                        <a:rPr lang="ru-RU" sz="900" baseline="0" dirty="0" smtClean="0">
                          <a:effectLst/>
                          <a:latin typeface="Calibri" panose="020F0502020204030204" pitchFamily="34" charset="0"/>
                          <a:ea typeface="+mn-ea"/>
                          <a:cs typeface="+mn-cs"/>
                          <a:sym typeface="Wingdings" panose="05000000000000000000" pitchFamily="2" charset="2"/>
                        </a:rPr>
                        <a:t> что где находится, используя глагол </a:t>
                      </a:r>
                      <a:r>
                        <a:rPr lang="en-US" sz="900" baseline="0" dirty="0" err="1" smtClean="0">
                          <a:effectLst/>
                          <a:latin typeface="Calibri" panose="020F0502020204030204" pitchFamily="34" charset="0"/>
                          <a:ea typeface="+mn-ea"/>
                          <a:cs typeface="+mn-cs"/>
                          <a:sym typeface="Wingdings" panose="05000000000000000000" pitchFamily="2" charset="2"/>
                        </a:rPr>
                        <a:t>sich</a:t>
                      </a:r>
                      <a:r>
                        <a:rPr lang="en-US" sz="900" baseline="0" dirty="0" smtClean="0">
                          <a:effectLst/>
                          <a:latin typeface="Calibri" panose="020F0502020204030204" pitchFamily="34" charset="0"/>
                          <a:ea typeface="+mn-ea"/>
                          <a:cs typeface="+mn-cs"/>
                          <a:sym typeface="Wingdings" panose="05000000000000000000" pitchFamily="2" charset="2"/>
                        </a:rPr>
                        <a:t> </a:t>
                      </a:r>
                      <a:r>
                        <a:rPr lang="en-US" sz="900" baseline="0" dirty="0" err="1" smtClean="0">
                          <a:effectLst/>
                          <a:latin typeface="Calibri" panose="020F0502020204030204" pitchFamily="34" charset="0"/>
                          <a:ea typeface="+mn-ea"/>
                          <a:cs typeface="+mn-cs"/>
                          <a:sym typeface="Wingdings" panose="05000000000000000000" pitchFamily="2" charset="2"/>
                        </a:rPr>
                        <a:t>befinden</a:t>
                      </a:r>
                      <a:endParaRPr lang="ru-RU" sz="9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800"/>
                        </a:spcAft>
                        <a:buClrTx/>
                        <a:buSzTx/>
                        <a:buFontTx/>
                        <a:buNone/>
                        <a:tabLst/>
                        <a:defRPr/>
                      </a:pPr>
                      <a:r>
                        <a:rPr lang="ru-RU" sz="900" b="1" baseline="0" dirty="0" smtClean="0">
                          <a:effectLst/>
                          <a:latin typeface="Calibri" panose="020F0502020204030204" pitchFamily="34" charset="0"/>
                          <a:ea typeface="Calibri" panose="020F0502020204030204" pitchFamily="34" charset="0"/>
                          <a:cs typeface="Times New Roman" panose="02020603050405020304" pitchFamily="18" charset="0"/>
                        </a:rPr>
                        <a:t>4.</a:t>
                      </a:r>
                      <a:r>
                        <a:rPr lang="ru-RU" sz="900" b="1" dirty="0" smtClean="0">
                          <a:effectLst/>
                          <a:latin typeface="Calibri" panose="020F0502020204030204" pitchFamily="34" charset="0"/>
                        </a:rPr>
                        <a:t> УМК И.Л. Бим «</a:t>
                      </a:r>
                      <a:r>
                        <a:rPr lang="de-DE" sz="900" b="1" i="0" kern="1200" dirty="0" smtClean="0">
                          <a:solidFill>
                            <a:schemeClr val="dk1"/>
                          </a:solidFill>
                          <a:effectLst/>
                          <a:latin typeface="Calibri" panose="020F0502020204030204" pitchFamily="34" charset="0"/>
                          <a:ea typeface="+mn-ea"/>
                          <a:cs typeface="+mn-cs"/>
                        </a:rPr>
                        <a:t>Deutsche  Schulen.  Wie sind sie?</a:t>
                      </a:r>
                      <a:r>
                        <a:rPr lang="ru-RU" sz="900" b="1" i="0" kern="1200" dirty="0" smtClean="0">
                          <a:solidFill>
                            <a:schemeClr val="dk1"/>
                          </a:solidFill>
                          <a:effectLst/>
                          <a:latin typeface="Calibri" panose="020F0502020204030204" pitchFamily="34" charset="0"/>
                          <a:ea typeface="+mn-ea"/>
                          <a:cs typeface="+mn-cs"/>
                        </a:rPr>
                        <a:t>»</a:t>
                      </a:r>
                      <a:r>
                        <a:rPr lang="en-US" sz="900" b="1" i="0" kern="1200" dirty="0" smtClean="0">
                          <a:solidFill>
                            <a:schemeClr val="dk1"/>
                          </a:solidFill>
                          <a:effectLst/>
                          <a:latin typeface="Calibri" panose="020F0502020204030204" pitchFamily="34" charset="0"/>
                          <a:ea typeface="+mn-ea"/>
                          <a:cs typeface="+mn-cs"/>
                        </a:rPr>
                        <a:t> </a:t>
                      </a:r>
                      <a:r>
                        <a:rPr lang="ru-RU" sz="900" b="1" i="0" kern="1200" dirty="0" smtClean="0">
                          <a:solidFill>
                            <a:schemeClr val="dk1"/>
                          </a:solidFill>
                          <a:effectLst/>
                          <a:latin typeface="Calibri" panose="020F0502020204030204" pitchFamily="34" charset="0"/>
                          <a:ea typeface="+mn-ea"/>
                          <a:cs typeface="+mn-cs"/>
                        </a:rPr>
                        <a:t>Чтение текстов с пониманием выборочной информации</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Прочитайте</a:t>
                      </a:r>
                      <a:r>
                        <a:rPr lang="ru-RU" sz="900" baseline="0" dirty="0" smtClean="0">
                          <a:effectLst/>
                          <a:latin typeface="Calibri" panose="020F0502020204030204" pitchFamily="34" charset="0"/>
                          <a:ea typeface="Calibri" panose="020F0502020204030204" pitchFamily="34" charset="0"/>
                          <a:cs typeface="Times New Roman" panose="02020603050405020304" pitchFamily="18" charset="0"/>
                        </a:rPr>
                        <a:t> тексты главы 3, заголовки которых вас заинтересовали. Предположите по заголовку, о чём будет текст</a:t>
                      </a:r>
                      <a:endParaRPr lang="ru-RU" sz="9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800"/>
                        </a:spcAft>
                        <a:buClrTx/>
                        <a:buSzTx/>
                        <a:buFontTx/>
                        <a:buNone/>
                        <a:tabLst/>
                        <a:defRPr/>
                      </a:pPr>
                      <a:r>
                        <a:rPr lang="ru-RU" sz="900" b="1" baseline="0" dirty="0" smtClean="0">
                          <a:effectLst/>
                          <a:latin typeface="Calibri" panose="020F0502020204030204" pitchFamily="34" charset="0"/>
                          <a:ea typeface="Calibri" panose="020F0502020204030204" pitchFamily="34" charset="0"/>
                          <a:cs typeface="Times New Roman" panose="02020603050405020304" pitchFamily="18" charset="0"/>
                        </a:rPr>
                        <a:t>5.</a:t>
                      </a:r>
                      <a:r>
                        <a:rPr lang="ru-RU" sz="900" b="1" dirty="0" smtClean="0">
                          <a:effectLst/>
                          <a:latin typeface="Calibri" panose="020F0502020204030204" pitchFamily="34" charset="0"/>
                        </a:rPr>
                        <a:t> УМК И.Л. Бим «</a:t>
                      </a:r>
                      <a:r>
                        <a:rPr lang="de-DE" sz="900" b="1" i="0" kern="1200" dirty="0" smtClean="0">
                          <a:solidFill>
                            <a:schemeClr val="dk1"/>
                          </a:solidFill>
                          <a:effectLst/>
                          <a:latin typeface="Calibri" panose="020F0502020204030204" pitchFamily="34" charset="0"/>
                          <a:ea typeface="+mn-ea"/>
                          <a:cs typeface="+mn-cs"/>
                        </a:rPr>
                        <a:t>Deutsche  Schulen.  Wie sind sie?</a:t>
                      </a:r>
                      <a:r>
                        <a:rPr lang="ru-RU" sz="900" b="1" i="0" kern="1200" dirty="0" smtClean="0">
                          <a:solidFill>
                            <a:schemeClr val="dk1"/>
                          </a:solidFill>
                          <a:effectLst/>
                          <a:latin typeface="Calibri" panose="020F0502020204030204" pitchFamily="34" charset="0"/>
                          <a:ea typeface="+mn-ea"/>
                          <a:cs typeface="+mn-cs"/>
                        </a:rPr>
                        <a:t>» Развитие навыков монологической речи. Описание школы своей мечты</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Нарисуйте школу своей мечты</a:t>
                      </a:r>
                      <a:r>
                        <a:rPr lang="ru-RU" sz="900" baseline="0" dirty="0" smtClean="0">
                          <a:effectLst/>
                          <a:latin typeface="Calibri" panose="020F0502020204030204" pitchFamily="34" charset="0"/>
                          <a:ea typeface="Calibri" panose="020F0502020204030204" pitchFamily="34" charset="0"/>
                          <a:cs typeface="Times New Roman" panose="02020603050405020304" pitchFamily="18" charset="0"/>
                        </a:rPr>
                        <a:t> и н</a:t>
                      </a: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апишите</a:t>
                      </a:r>
                      <a:r>
                        <a:rPr lang="ru-RU" sz="900" baseline="0" dirty="0" smtClean="0">
                          <a:effectLst/>
                          <a:latin typeface="Calibri" panose="020F0502020204030204" pitchFamily="34" charset="0"/>
                          <a:ea typeface="Calibri" panose="020F0502020204030204" pitchFamily="34" charset="0"/>
                          <a:cs typeface="Times New Roman" panose="02020603050405020304" pitchFamily="18" charset="0"/>
                        </a:rPr>
                        <a:t> письмо немецкому другу о переписке с описанием  школы и сообщите, чем она отличается от вашей, используя сравнительную степень прилагательных.</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marL="0" indent="0">
                        <a:lnSpc>
                          <a:spcPct val="107000"/>
                        </a:lnSpc>
                        <a:spcAft>
                          <a:spcPts val="800"/>
                        </a:spcAft>
                        <a:buNone/>
                      </a:pPr>
                      <a:r>
                        <a:rPr lang="ru-RU" sz="900" b="1" dirty="0" smtClean="0">
                          <a:effectLst/>
                        </a:rPr>
                        <a:t>1</a:t>
                      </a:r>
                      <a:r>
                        <a:rPr lang="ru-RU" sz="900" b="1" dirty="0" smtClean="0">
                          <a:effectLst/>
                          <a:latin typeface="Calibri" panose="020F0502020204030204" pitchFamily="34" charset="0"/>
                        </a:rPr>
                        <a:t>.</a:t>
                      </a:r>
                      <a:r>
                        <a:rPr lang="ru-RU" sz="900" b="1" baseline="0" dirty="0" smtClean="0">
                          <a:effectLst/>
                          <a:latin typeface="Calibri" panose="020F0502020204030204" pitchFamily="34" charset="0"/>
                        </a:rPr>
                        <a:t>  </a:t>
                      </a:r>
                      <a:r>
                        <a:rPr lang="ru-RU" sz="900" b="1" dirty="0" smtClean="0">
                          <a:effectLst/>
                          <a:latin typeface="Calibri" panose="020F0502020204030204" pitchFamily="34" charset="0"/>
                        </a:rPr>
                        <a:t>УМК И.Л. Бим </a:t>
                      </a:r>
                      <a:r>
                        <a:rPr lang="en-US" sz="900" b="1" dirty="0" err="1" smtClean="0">
                          <a:effectLst/>
                          <a:latin typeface="Calibri" panose="020F0502020204030204" pitchFamily="34" charset="0"/>
                        </a:rPr>
                        <a:t>Kapitel</a:t>
                      </a:r>
                      <a:r>
                        <a:rPr lang="en-US" sz="900" b="1" baseline="0" dirty="0" smtClean="0">
                          <a:effectLst/>
                          <a:latin typeface="Calibri" panose="020F0502020204030204" pitchFamily="34" charset="0"/>
                        </a:rPr>
                        <a:t> 2 </a:t>
                      </a:r>
                      <a:r>
                        <a:rPr lang="ru-RU" sz="900" b="1" dirty="0" smtClean="0">
                          <a:effectLst/>
                          <a:latin typeface="Calibri" panose="020F0502020204030204" pitchFamily="34" charset="0"/>
                        </a:rPr>
                        <a:t>«</a:t>
                      </a:r>
                      <a:r>
                        <a:rPr lang="ru-RU" sz="900" b="1" i="0" kern="1200" dirty="0" smtClean="0">
                          <a:solidFill>
                            <a:schemeClr val="dk1"/>
                          </a:solidFill>
                          <a:effectLst/>
                          <a:latin typeface="Calibri" panose="020F0502020204030204" pitchFamily="34" charset="0"/>
                          <a:ea typeface="+mn-ea"/>
                          <a:cs typeface="+mn-cs"/>
                        </a:rPr>
                        <a:t>Лицо города - визитная карточка страны». Изучение лексики по теме «Город. Достопримечательности»</a:t>
                      </a:r>
                      <a:endParaRPr lang="ru-RU" sz="900" b="1"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материалы </a:t>
                      </a:r>
                      <a:r>
                        <a:rPr lang="ru-RU" sz="900" baseline="0" dirty="0" err="1" smtClean="0">
                          <a:effectLst/>
                        </a:rPr>
                        <a:t>видеоуроков</a:t>
                      </a:r>
                      <a:r>
                        <a:rPr lang="ru-RU" sz="900" baseline="0" dirty="0" smtClean="0">
                          <a:effectLst/>
                        </a:rPr>
                        <a:t> и выполните предлагаемые в них  упражнения: </a:t>
                      </a:r>
                      <a:r>
                        <a:rPr lang="en-US" sz="900" b="1" dirty="0" smtClean="0">
                          <a:effectLst/>
                          <a:latin typeface="Calibri" panose="020F0502020204030204" pitchFamily="34" charset="0"/>
                          <a:ea typeface="Calibri" panose="020F0502020204030204" pitchFamily="34" charset="0"/>
                          <a:cs typeface="Times New Roman" panose="02020603050405020304" pitchFamily="18" charset="0"/>
                          <a:hlinkClick r:id="rId5"/>
                        </a:rPr>
                        <a:t>https://resh.edu.ru/subject/lesson/6806/start/242384/</a:t>
                      </a:r>
                      <a:r>
                        <a:rPr lang="ru-RU" sz="9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9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800"/>
                        </a:spcAft>
                        <a:buClrTx/>
                        <a:buSzTx/>
                        <a:buFont typeface="Wingdings" panose="05000000000000000000" pitchFamily="2" charset="2"/>
                        <a:buNone/>
                        <a:tabLst/>
                        <a:defRPr/>
                      </a:pPr>
                      <a:r>
                        <a:rPr lang="ru-RU" sz="900" b="1" baseline="0" dirty="0" smtClean="0">
                          <a:effectLst/>
                          <a:latin typeface="Calibri" panose="020F0502020204030204" pitchFamily="34" charset="0"/>
                          <a:ea typeface="Calibri" panose="020F0502020204030204" pitchFamily="34" charset="0"/>
                          <a:cs typeface="Times New Roman" panose="02020603050405020304" pitchFamily="18" charset="0"/>
                        </a:rPr>
                        <a:t>2. </a:t>
                      </a:r>
                      <a:r>
                        <a:rPr lang="ru-RU" sz="900" b="1" dirty="0" smtClean="0">
                          <a:effectLst/>
                          <a:latin typeface="Calibri" panose="020F0502020204030204" pitchFamily="34" charset="0"/>
                        </a:rPr>
                        <a:t>УМК И.Л. Бим </a:t>
                      </a:r>
                      <a:r>
                        <a:rPr lang="en-US" sz="900" b="1" dirty="0" err="1" smtClean="0">
                          <a:effectLst/>
                          <a:latin typeface="Calibri" panose="020F0502020204030204" pitchFamily="34" charset="0"/>
                        </a:rPr>
                        <a:t>Kapitel</a:t>
                      </a:r>
                      <a:r>
                        <a:rPr lang="en-US" sz="900" b="1" dirty="0" smtClean="0">
                          <a:effectLst/>
                          <a:latin typeface="Calibri" panose="020F0502020204030204" pitchFamily="34" charset="0"/>
                        </a:rPr>
                        <a:t> 2 </a:t>
                      </a:r>
                      <a:r>
                        <a:rPr lang="ru-RU" sz="900" b="1" dirty="0" smtClean="0">
                          <a:effectLst/>
                          <a:latin typeface="Calibri" panose="020F0502020204030204" pitchFamily="34" charset="0"/>
                        </a:rPr>
                        <a:t>«</a:t>
                      </a:r>
                      <a:r>
                        <a:rPr lang="ru-RU" sz="900" b="1" i="0" kern="1200" dirty="0" smtClean="0">
                          <a:solidFill>
                            <a:schemeClr val="dk1"/>
                          </a:solidFill>
                          <a:effectLst/>
                          <a:latin typeface="Calibri" panose="020F0502020204030204" pitchFamily="34" charset="0"/>
                          <a:ea typeface="+mn-ea"/>
                          <a:cs typeface="+mn-cs"/>
                        </a:rPr>
                        <a:t>Лицо города - визитная карточка страны». Москва. Города Золотого кольца.</a:t>
                      </a:r>
                      <a:r>
                        <a:rPr lang="ru-RU" sz="900" b="1" i="0" kern="1200" baseline="0" dirty="0" smtClean="0">
                          <a:solidFill>
                            <a:schemeClr val="dk1"/>
                          </a:solidFill>
                          <a:effectLst/>
                          <a:latin typeface="Calibri" panose="020F0502020204030204" pitchFamily="34" charset="0"/>
                          <a:ea typeface="+mn-ea"/>
                          <a:cs typeface="+mn-cs"/>
                        </a:rPr>
                        <a:t> Малая родина. Развитие навыков чтения</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 </a:t>
                      </a:r>
                      <a:r>
                        <a:rPr lang="de-DE" sz="900" b="1" baseline="0" dirty="0" smtClean="0">
                          <a:effectLst/>
                          <a:hlinkClick r:id="rId6"/>
                        </a:rPr>
                        <a:t>https://resh.edu.ru/subject/lesson/6805/start/242229/</a:t>
                      </a:r>
                      <a:r>
                        <a:rPr lang="ru-RU" sz="900" b="1" baseline="0" dirty="0" smtClean="0">
                          <a:effectLst/>
                        </a:rPr>
                        <a:t>   </a:t>
                      </a:r>
                      <a:endParaRPr lang="ru-RU" sz="900" b="1" baseline="0" dirty="0" smtClean="0">
                        <a:effectLst/>
                        <a:latin typeface="Calibri" panose="020F0502020204030204" pitchFamily="34" charset="0"/>
                        <a:cs typeface="Times New Roman" panose="02020603050405020304" pitchFamily="18" charset="0"/>
                      </a:endParaRPr>
                    </a:p>
                    <a:p>
                      <a:pPr marL="0" indent="0">
                        <a:lnSpc>
                          <a:spcPct val="107000"/>
                        </a:lnSpc>
                        <a:spcAft>
                          <a:spcPts val="800"/>
                        </a:spcAft>
                        <a:buFont typeface="Wingdings" panose="05000000000000000000" pitchFamily="2" charset="2"/>
                        <a:buNone/>
                      </a:pPr>
                      <a:r>
                        <a:rPr lang="en-US" sz="900" b="1" i="0" kern="1200" baseline="0" dirty="0" smtClean="0">
                          <a:solidFill>
                            <a:schemeClr val="dk1"/>
                          </a:solidFill>
                          <a:effectLst/>
                          <a:latin typeface="Calibri" panose="020F0502020204030204" pitchFamily="34" charset="0"/>
                          <a:ea typeface="+mn-ea"/>
                          <a:cs typeface="Times New Roman" panose="02020603050405020304" pitchFamily="18" charset="0"/>
                        </a:rPr>
                        <a:t>3.</a:t>
                      </a:r>
                      <a:r>
                        <a:rPr lang="ru-RU" sz="900" b="1" dirty="0" smtClean="0">
                          <a:effectLst/>
                          <a:latin typeface="Calibri" panose="020F0502020204030204" pitchFamily="34" charset="0"/>
                        </a:rPr>
                        <a:t> УМК И.Л. Бим </a:t>
                      </a:r>
                      <a:r>
                        <a:rPr lang="en-US" sz="900" b="1" dirty="0" err="1" smtClean="0">
                          <a:effectLst/>
                          <a:latin typeface="Calibri" panose="020F0502020204030204" pitchFamily="34" charset="0"/>
                        </a:rPr>
                        <a:t>Kapitel</a:t>
                      </a:r>
                      <a:r>
                        <a:rPr lang="en-US" sz="900" b="1" dirty="0" smtClean="0">
                          <a:effectLst/>
                          <a:latin typeface="Calibri" panose="020F0502020204030204" pitchFamily="34" charset="0"/>
                        </a:rPr>
                        <a:t> 2 </a:t>
                      </a:r>
                      <a:r>
                        <a:rPr lang="ru-RU" sz="900" b="1" dirty="0" smtClean="0">
                          <a:effectLst/>
                          <a:latin typeface="Calibri" panose="020F0502020204030204" pitchFamily="34" charset="0"/>
                        </a:rPr>
                        <a:t>«</a:t>
                      </a:r>
                      <a:r>
                        <a:rPr lang="ru-RU" sz="900" b="1" i="0" kern="1200" dirty="0" smtClean="0">
                          <a:solidFill>
                            <a:schemeClr val="dk1"/>
                          </a:solidFill>
                          <a:effectLst/>
                          <a:latin typeface="Calibri" panose="020F0502020204030204" pitchFamily="34" charset="0"/>
                          <a:ea typeface="+mn-ea"/>
                          <a:cs typeface="+mn-cs"/>
                        </a:rPr>
                        <a:t>Лицо города - визитная карточка страны». Грамматика: неопределённо-личное местоимение </a:t>
                      </a:r>
                      <a:r>
                        <a:rPr lang="en-US" sz="900" b="1" i="0" kern="1200" dirty="0" smtClean="0">
                          <a:solidFill>
                            <a:schemeClr val="dk1"/>
                          </a:solidFill>
                          <a:effectLst/>
                          <a:latin typeface="Calibri" panose="020F0502020204030204" pitchFamily="34" charset="0"/>
                          <a:ea typeface="+mn-ea"/>
                          <a:cs typeface="+mn-cs"/>
                        </a:rPr>
                        <a:t>man</a:t>
                      </a:r>
                      <a:r>
                        <a:rPr lang="ru-RU" sz="900" b="1" i="0" kern="1200" dirty="0" smtClean="0">
                          <a:solidFill>
                            <a:schemeClr val="dk1"/>
                          </a:solidFill>
                          <a:effectLst/>
                          <a:latin typeface="Calibri" panose="020F0502020204030204" pitchFamily="34" charset="0"/>
                          <a:ea typeface="+mn-ea"/>
                          <a:cs typeface="+mn-cs"/>
                        </a:rPr>
                        <a:t>;</a:t>
                      </a:r>
                      <a:r>
                        <a:rPr lang="ru-RU" sz="900" b="1" i="0" kern="1200" baseline="0" dirty="0" smtClean="0">
                          <a:solidFill>
                            <a:schemeClr val="dk1"/>
                          </a:solidFill>
                          <a:effectLst/>
                          <a:latin typeface="Calibri" panose="020F0502020204030204" pitchFamily="34" charset="0"/>
                          <a:ea typeface="+mn-ea"/>
                          <a:cs typeface="+mn-cs"/>
                        </a:rPr>
                        <a:t> употребление </a:t>
                      </a:r>
                      <a:r>
                        <a:rPr lang="de-DE" sz="900" b="1" i="0" kern="1200" baseline="0" dirty="0" smtClean="0">
                          <a:solidFill>
                            <a:schemeClr val="dk1"/>
                          </a:solidFill>
                          <a:effectLst/>
                          <a:latin typeface="Calibri" panose="020F0502020204030204" pitchFamily="34" charset="0"/>
                          <a:ea typeface="+mn-ea"/>
                          <a:cs typeface="+mn-cs"/>
                        </a:rPr>
                        <a:t>Präteritum</a:t>
                      </a:r>
                      <a:r>
                        <a:rPr lang="ru-RU" sz="900" b="1" i="0" kern="1200" baseline="0" dirty="0" smtClean="0">
                          <a:solidFill>
                            <a:schemeClr val="dk1"/>
                          </a:solidFill>
                          <a:effectLst/>
                          <a:latin typeface="Calibri" panose="020F0502020204030204" pitchFamily="34" charset="0"/>
                          <a:ea typeface="+mn-ea"/>
                          <a:cs typeface="+mn-cs"/>
                        </a:rPr>
                        <a:t>; порядок слов в сложносочинённом предложении</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 </a:t>
                      </a:r>
                      <a:r>
                        <a:rPr lang="de-DE" sz="900" dirty="0" smtClean="0">
                          <a:effectLst/>
                          <a:latin typeface="Calibri" panose="020F0502020204030204" pitchFamily="34" charset="0"/>
                          <a:ea typeface="Calibri" panose="020F0502020204030204" pitchFamily="34" charset="0"/>
                          <a:cs typeface="Times New Roman" panose="02020603050405020304" pitchFamily="18" charset="0"/>
                          <a:hlinkClick r:id="rId7"/>
                        </a:rPr>
                        <a:t>https://resh.edu.ru/subject/lesson/3435/start/</a:t>
                      </a: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ru-RU" sz="900" b="1" dirty="0" smtClean="0">
                        <a:effectLst/>
                        <a:latin typeface="Calibri" panose="020F0502020204030204" pitchFamily="34" charset="0"/>
                      </a:endParaRPr>
                    </a:p>
                    <a:p>
                      <a:pPr marL="0" marR="0" indent="0" algn="l" defTabSz="914400" rtl="0" eaLnBrk="1" fontAlgn="auto" latinLnBrk="0" hangingPunct="1">
                        <a:lnSpc>
                          <a:spcPct val="107000"/>
                        </a:lnSpc>
                        <a:spcBef>
                          <a:spcPts val="0"/>
                        </a:spcBef>
                        <a:spcAft>
                          <a:spcPts val="800"/>
                        </a:spcAft>
                        <a:buClrTx/>
                        <a:buSzTx/>
                        <a:buFont typeface="Wingdings" panose="05000000000000000000" pitchFamily="2" charset="2"/>
                        <a:buNone/>
                        <a:tabLst/>
                        <a:defRPr/>
                      </a:pPr>
                      <a:r>
                        <a:rPr lang="en-US" sz="900" b="1" i="0" kern="1200" baseline="0" dirty="0" smtClean="0">
                          <a:solidFill>
                            <a:schemeClr val="dk1"/>
                          </a:solidFill>
                          <a:effectLst/>
                          <a:latin typeface="Calibri" panose="020F0502020204030204" pitchFamily="34" charset="0"/>
                          <a:ea typeface="+mn-ea"/>
                          <a:cs typeface="Times New Roman" panose="02020603050405020304" pitchFamily="18" charset="0"/>
                        </a:rPr>
                        <a:t>4.</a:t>
                      </a:r>
                      <a:r>
                        <a:rPr lang="ru-RU" sz="900" b="1" dirty="0" smtClean="0">
                          <a:effectLst/>
                          <a:latin typeface="Calibri" panose="020F0502020204030204" pitchFamily="34" charset="0"/>
                        </a:rPr>
                        <a:t> УМК И.Л. Бим </a:t>
                      </a:r>
                      <a:r>
                        <a:rPr lang="en-US" sz="900" b="1" dirty="0" err="1" smtClean="0">
                          <a:effectLst/>
                          <a:latin typeface="Calibri" panose="020F0502020204030204" pitchFamily="34" charset="0"/>
                        </a:rPr>
                        <a:t>Kapitel</a:t>
                      </a:r>
                      <a:r>
                        <a:rPr lang="en-US" sz="900" b="1" dirty="0" smtClean="0">
                          <a:effectLst/>
                          <a:latin typeface="Calibri" panose="020F0502020204030204" pitchFamily="34" charset="0"/>
                        </a:rPr>
                        <a:t> 2 </a:t>
                      </a:r>
                      <a:r>
                        <a:rPr lang="ru-RU" sz="900" b="1" dirty="0" smtClean="0">
                          <a:effectLst/>
                          <a:latin typeface="Calibri" panose="020F0502020204030204" pitchFamily="34" charset="0"/>
                        </a:rPr>
                        <a:t>«</a:t>
                      </a:r>
                      <a:r>
                        <a:rPr lang="ru-RU" sz="900" b="1" i="0" kern="1200" dirty="0" smtClean="0">
                          <a:solidFill>
                            <a:schemeClr val="dk1"/>
                          </a:solidFill>
                          <a:effectLst/>
                          <a:latin typeface="Calibri" panose="020F0502020204030204" pitchFamily="34" charset="0"/>
                          <a:ea typeface="+mn-ea"/>
                          <a:cs typeface="+mn-cs"/>
                        </a:rPr>
                        <a:t>Лицо города - визитная карточка страны». Развитие навыков монологической речи. Подготовка</a:t>
                      </a:r>
                      <a:r>
                        <a:rPr lang="ru-RU" sz="900" b="1" i="0" kern="1200" baseline="0" dirty="0" smtClean="0">
                          <a:solidFill>
                            <a:schemeClr val="dk1"/>
                          </a:solidFill>
                          <a:effectLst/>
                          <a:latin typeface="Calibri" panose="020F0502020204030204" pitchFamily="34" charset="0"/>
                          <a:ea typeface="+mn-ea"/>
                          <a:cs typeface="+mn-cs"/>
                        </a:rPr>
                        <a:t> монологического высказывания «Мой родной город»</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0" i="0" kern="1200" dirty="0" smtClean="0">
                          <a:solidFill>
                            <a:schemeClr val="dk1"/>
                          </a:solidFill>
                          <a:effectLst/>
                          <a:latin typeface="Calibri" panose="020F0502020204030204" pitchFamily="34" charset="0"/>
                          <a:ea typeface="+mn-ea"/>
                          <a:cs typeface="Times New Roman" panose="02020603050405020304" pitchFamily="18" charset="0"/>
                        </a:rPr>
                        <a:t>Напишите</a:t>
                      </a:r>
                      <a:r>
                        <a:rPr lang="ru-RU" sz="900" b="0" i="0" kern="1200" baseline="0" dirty="0" smtClean="0">
                          <a:solidFill>
                            <a:schemeClr val="dk1"/>
                          </a:solidFill>
                          <a:effectLst/>
                          <a:latin typeface="Calibri" panose="020F0502020204030204" pitchFamily="34" charset="0"/>
                          <a:ea typeface="+mn-ea"/>
                          <a:cs typeface="Times New Roman" panose="02020603050405020304" pitchFamily="18" charset="0"/>
                        </a:rPr>
                        <a:t> письмо немецкому другу о своём родном городе.</a:t>
                      </a:r>
                      <a:endParaRPr lang="de-DE" sz="900" b="1" i="0" kern="1200" dirty="0" smtClean="0">
                        <a:solidFill>
                          <a:schemeClr val="dk1"/>
                        </a:solidFill>
                        <a:effectLst/>
                        <a:latin typeface="Calibri" panose="020F0502020204030204" pitchFamily="34" charset="0"/>
                        <a:ea typeface="+mn-ea"/>
                        <a:cs typeface="+mn-cs"/>
                      </a:endParaRPr>
                    </a:p>
                    <a:p>
                      <a:pPr marL="0" marR="0" indent="0" algn="l" defTabSz="914400" rtl="0" eaLnBrk="1" fontAlgn="auto" latinLnBrk="0" hangingPunct="1">
                        <a:lnSpc>
                          <a:spcPct val="107000"/>
                        </a:lnSpc>
                        <a:spcBef>
                          <a:spcPts val="0"/>
                        </a:spcBef>
                        <a:spcAft>
                          <a:spcPts val="800"/>
                        </a:spcAft>
                        <a:buClrTx/>
                        <a:buSzTx/>
                        <a:buFont typeface="Wingdings" panose="05000000000000000000" pitchFamily="2" charset="2"/>
                        <a:buNone/>
                        <a:tabLst/>
                        <a:defRPr/>
                      </a:pPr>
                      <a:r>
                        <a:rPr lang="en-US" sz="900" b="1" i="0" kern="1200" dirty="0" smtClean="0">
                          <a:solidFill>
                            <a:schemeClr val="dk1"/>
                          </a:solidFill>
                          <a:effectLst/>
                          <a:latin typeface="Calibri" panose="020F0502020204030204" pitchFamily="34" charset="0"/>
                          <a:ea typeface="+mn-ea"/>
                          <a:cs typeface="+mn-cs"/>
                        </a:rPr>
                        <a:t>5.</a:t>
                      </a:r>
                      <a:r>
                        <a:rPr lang="ru-RU" sz="900" b="1" dirty="0" smtClean="0">
                          <a:effectLst/>
                          <a:latin typeface="Calibri" panose="020F0502020204030204" pitchFamily="34" charset="0"/>
                        </a:rPr>
                        <a:t> УМК И.Л. Бим </a:t>
                      </a:r>
                      <a:r>
                        <a:rPr lang="en-US" sz="900" b="1" dirty="0" err="1" smtClean="0">
                          <a:effectLst/>
                          <a:latin typeface="Calibri" panose="020F0502020204030204" pitchFamily="34" charset="0"/>
                        </a:rPr>
                        <a:t>Kapitel</a:t>
                      </a:r>
                      <a:r>
                        <a:rPr lang="en-US" sz="900" b="1" dirty="0" smtClean="0">
                          <a:effectLst/>
                          <a:latin typeface="Calibri" panose="020F0502020204030204" pitchFamily="34" charset="0"/>
                        </a:rPr>
                        <a:t> 3 </a:t>
                      </a:r>
                      <a:r>
                        <a:rPr lang="ru-RU" sz="900" b="1" dirty="0" smtClean="0">
                          <a:effectLst/>
                          <a:latin typeface="Calibri" panose="020F0502020204030204" pitchFamily="34" charset="0"/>
                        </a:rPr>
                        <a:t>«</a:t>
                      </a:r>
                      <a:r>
                        <a:rPr lang="ru-RU" sz="900" b="1" i="0" kern="1200" dirty="0" smtClean="0">
                          <a:solidFill>
                            <a:schemeClr val="dk1"/>
                          </a:solidFill>
                          <a:effectLst/>
                          <a:latin typeface="Calibri" panose="020F0502020204030204" pitchFamily="34" charset="0"/>
                          <a:ea typeface="+mn-ea"/>
                          <a:cs typeface="+mn-cs"/>
                        </a:rPr>
                        <a:t>Жизнь в современном большом городе. Какие здесь проблемы?</a:t>
                      </a:r>
                      <a:r>
                        <a:rPr lang="ru-RU" sz="900" b="1" i="0" kern="1200" baseline="0" dirty="0" smtClean="0">
                          <a:solidFill>
                            <a:schemeClr val="dk1"/>
                          </a:solidFill>
                          <a:effectLst/>
                          <a:latin typeface="Calibri" panose="020F0502020204030204" pitchFamily="34" charset="0"/>
                          <a:ea typeface="+mn-ea"/>
                          <a:cs typeface="Times New Roman" panose="02020603050405020304" pitchFamily="18" charset="0"/>
                        </a:rPr>
                        <a:t>» Изучение лексики по теме «Ориентирование в городе»</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a:lnSpc>
                          <a:spcPct val="107000"/>
                        </a:lnSpc>
                        <a:spcAft>
                          <a:spcPts val="800"/>
                        </a:spcAft>
                      </a:pPr>
                      <a:r>
                        <a:rPr lang="ru-RU" sz="900" b="1" dirty="0" smtClean="0">
                          <a:effectLst/>
                        </a:rPr>
                        <a:t>1. </a:t>
                      </a:r>
                      <a:r>
                        <a:rPr lang="ru-RU" sz="900" b="1" dirty="0" smtClean="0">
                          <a:effectLst/>
                          <a:latin typeface="Calibri" panose="020F0502020204030204" pitchFamily="34" charset="0"/>
                        </a:rPr>
                        <a:t>.</a:t>
                      </a:r>
                      <a:r>
                        <a:rPr lang="ru-RU" sz="900" b="1" baseline="0" dirty="0" smtClean="0">
                          <a:effectLst/>
                          <a:latin typeface="Calibri" panose="020F0502020204030204" pitchFamily="34" charset="0"/>
                        </a:rPr>
                        <a:t>  </a:t>
                      </a:r>
                      <a:r>
                        <a:rPr lang="ru-RU" sz="900" b="1" dirty="0" smtClean="0">
                          <a:effectLst/>
                          <a:latin typeface="Calibri" panose="020F0502020204030204" pitchFamily="34" charset="0"/>
                        </a:rPr>
                        <a:t>УМК И.Л. Бим </a:t>
                      </a:r>
                      <a:r>
                        <a:rPr lang="en-US" sz="900" b="1" dirty="0" err="1" smtClean="0">
                          <a:effectLst/>
                          <a:latin typeface="Calibri" panose="020F0502020204030204" pitchFamily="34" charset="0"/>
                        </a:rPr>
                        <a:t>Kapitel</a:t>
                      </a:r>
                      <a:r>
                        <a:rPr lang="en-US" sz="900" b="1" baseline="0" dirty="0" smtClean="0">
                          <a:effectLst/>
                          <a:latin typeface="Calibri" panose="020F0502020204030204" pitchFamily="34" charset="0"/>
                        </a:rPr>
                        <a:t> 2 </a:t>
                      </a:r>
                      <a:r>
                        <a:rPr lang="ru-RU" sz="900" b="1" i="0" u="none" strike="noStrike" kern="1200" dirty="0" smtClean="0">
                          <a:solidFill>
                            <a:schemeClr val="dk1"/>
                          </a:solidFill>
                          <a:effectLst/>
                          <a:latin typeface="Calibri" panose="020F0502020204030204" pitchFamily="34" charset="0"/>
                          <a:ea typeface="+mn-ea"/>
                          <a:cs typeface="+mn-cs"/>
                        </a:rPr>
                        <a:t>“Но вот и снова школа!”</a:t>
                      </a:r>
                      <a:r>
                        <a:rPr lang="en-US" sz="900" b="1" i="0" u="none" strike="noStrike" kern="1200" dirty="0" smtClean="0">
                          <a:solidFill>
                            <a:schemeClr val="dk1"/>
                          </a:solidFill>
                          <a:effectLst/>
                          <a:latin typeface="Calibri" panose="020F0502020204030204" pitchFamily="34" charset="0"/>
                          <a:ea typeface="+mn-ea"/>
                          <a:cs typeface="+mn-cs"/>
                        </a:rPr>
                        <a:t> </a:t>
                      </a:r>
                      <a:r>
                        <a:rPr lang="ru-RU" sz="900" b="1" i="0" u="none" strike="noStrike" kern="1200" dirty="0" smtClean="0">
                          <a:solidFill>
                            <a:schemeClr val="dk1"/>
                          </a:solidFill>
                          <a:effectLst/>
                          <a:latin typeface="Calibri" panose="020F0502020204030204" pitchFamily="34" charset="0"/>
                          <a:ea typeface="+mn-ea"/>
                          <a:cs typeface="+mn-cs"/>
                        </a:rPr>
                        <a:t> </a:t>
                      </a:r>
                      <a:r>
                        <a:rPr lang="ru-RU" sz="900" b="1" i="0" u="none" strike="noStrike" kern="1200" dirty="0" err="1" smtClean="0">
                          <a:solidFill>
                            <a:schemeClr val="dk1"/>
                          </a:solidFill>
                          <a:effectLst/>
                          <a:latin typeface="Calibri" panose="020F0502020204030204" pitchFamily="34" charset="0"/>
                          <a:ea typeface="+mn-ea"/>
                          <a:cs typeface="+mn-cs"/>
                        </a:rPr>
                        <a:t>Стстема</a:t>
                      </a:r>
                      <a:r>
                        <a:rPr lang="ru-RU" sz="900" b="1" i="0" u="none" strike="noStrike" kern="1200" dirty="0" smtClean="0">
                          <a:solidFill>
                            <a:schemeClr val="dk1"/>
                          </a:solidFill>
                          <a:effectLst/>
                          <a:latin typeface="Calibri" panose="020F0502020204030204" pitchFamily="34" charset="0"/>
                          <a:ea typeface="+mn-ea"/>
                          <a:cs typeface="+mn-cs"/>
                        </a:rPr>
                        <a:t> школьного</a:t>
                      </a:r>
                      <a:r>
                        <a:rPr lang="ru-RU" sz="900" b="1" i="0" u="none" strike="noStrike" kern="1200" baseline="0" dirty="0" smtClean="0">
                          <a:solidFill>
                            <a:schemeClr val="dk1"/>
                          </a:solidFill>
                          <a:effectLst/>
                          <a:latin typeface="Calibri" panose="020F0502020204030204" pitchFamily="34" charset="0"/>
                          <a:ea typeface="+mn-ea"/>
                          <a:cs typeface="+mn-cs"/>
                        </a:rPr>
                        <a:t> образования в Германии</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материалы </a:t>
                      </a:r>
                      <a:r>
                        <a:rPr lang="ru-RU" sz="900" baseline="0" dirty="0" err="1" smtClean="0">
                          <a:effectLst/>
                        </a:rPr>
                        <a:t>видеоуроков</a:t>
                      </a:r>
                      <a:r>
                        <a:rPr lang="ru-RU" sz="900" baseline="0" dirty="0" smtClean="0">
                          <a:effectLst/>
                        </a:rPr>
                        <a:t> и выполните предлагаемые в них  упражнения: </a:t>
                      </a:r>
                      <a:r>
                        <a:rPr lang="de-DE" sz="900" dirty="0" smtClean="0">
                          <a:effectLst/>
                          <a:latin typeface="Calibri" panose="020F0502020204030204" pitchFamily="34" charset="0"/>
                          <a:ea typeface="Calibri" panose="020F0502020204030204" pitchFamily="34" charset="0"/>
                          <a:cs typeface="Times New Roman" panose="02020603050405020304" pitchFamily="18" charset="0"/>
                          <a:hlinkClick r:id="rId8"/>
                        </a:rPr>
                        <a:t>https://resh.edu.ru/subject/lesson/6814/start/242446/</a:t>
                      </a: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   и </a:t>
                      </a:r>
                      <a:r>
                        <a:rPr lang="de-DE" sz="900" dirty="0" smtClean="0">
                          <a:effectLst/>
                          <a:latin typeface="Calibri" panose="020F0502020204030204" pitchFamily="34" charset="0"/>
                          <a:ea typeface="Calibri" panose="020F0502020204030204" pitchFamily="34" charset="0"/>
                          <a:cs typeface="Times New Roman" panose="02020603050405020304" pitchFamily="18" charset="0"/>
                          <a:hlinkClick r:id="rId9"/>
                        </a:rPr>
                        <a:t>https://resh.edu.ru/subject/lesson/5524/start/287481/</a:t>
                      </a: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914400" rtl="0" eaLnBrk="1" fontAlgn="auto" latinLnBrk="0" hangingPunct="1">
                        <a:lnSpc>
                          <a:spcPct val="107000"/>
                        </a:lnSpc>
                        <a:spcBef>
                          <a:spcPts val="0"/>
                        </a:spcBef>
                        <a:spcAft>
                          <a:spcPts val="800"/>
                        </a:spcAft>
                        <a:buClrTx/>
                        <a:buSzTx/>
                        <a:buFont typeface="Wingdings" panose="05000000000000000000" pitchFamily="2" charset="2"/>
                        <a:buNone/>
                        <a:tabLst/>
                        <a:defRPr/>
                      </a:pPr>
                      <a:r>
                        <a:rPr lang="ru-RU" sz="900" b="1" dirty="0" smtClean="0">
                          <a:effectLst/>
                          <a:latin typeface="Calibri" panose="020F0502020204030204" pitchFamily="34" charset="0"/>
                        </a:rPr>
                        <a:t>2. УМК И.Л. Бим </a:t>
                      </a:r>
                      <a:r>
                        <a:rPr lang="en-US" sz="900" b="1" dirty="0" err="1" smtClean="0">
                          <a:effectLst/>
                          <a:latin typeface="Calibri" panose="020F0502020204030204" pitchFamily="34" charset="0"/>
                        </a:rPr>
                        <a:t>Kapitel</a:t>
                      </a:r>
                      <a:r>
                        <a:rPr lang="en-US" sz="900" b="1" baseline="0" dirty="0" smtClean="0">
                          <a:effectLst/>
                          <a:latin typeface="Calibri" panose="020F0502020204030204" pitchFamily="34" charset="0"/>
                        </a:rPr>
                        <a:t> 2 </a:t>
                      </a:r>
                      <a:r>
                        <a:rPr lang="ru-RU" sz="900" b="1" i="0" u="none" strike="noStrike" kern="1200" dirty="0" smtClean="0">
                          <a:solidFill>
                            <a:schemeClr val="dk1"/>
                          </a:solidFill>
                          <a:effectLst/>
                          <a:latin typeface="Calibri" panose="020F0502020204030204" pitchFamily="34" charset="0"/>
                          <a:ea typeface="+mn-ea"/>
                          <a:cs typeface="+mn-cs"/>
                        </a:rPr>
                        <a:t>“Но вот и снова школа!”</a:t>
                      </a:r>
                      <a:r>
                        <a:rPr lang="en-US" sz="900" b="1" i="0" u="none" strike="noStrike" kern="1200" dirty="0" smtClean="0">
                          <a:solidFill>
                            <a:schemeClr val="dk1"/>
                          </a:solidFill>
                          <a:effectLst/>
                          <a:latin typeface="Calibri" panose="020F0502020204030204" pitchFamily="34" charset="0"/>
                          <a:ea typeface="+mn-ea"/>
                          <a:cs typeface="+mn-cs"/>
                        </a:rPr>
                        <a:t> </a:t>
                      </a:r>
                      <a:r>
                        <a:rPr lang="ru-RU" sz="900" b="1" i="0" u="none" strike="noStrike" kern="1200" dirty="0" smtClean="0">
                          <a:solidFill>
                            <a:schemeClr val="dk1"/>
                          </a:solidFill>
                          <a:effectLst/>
                          <a:latin typeface="Calibri" panose="020F0502020204030204" pitchFamily="34" charset="0"/>
                          <a:ea typeface="+mn-ea"/>
                          <a:cs typeface="+mn-cs"/>
                        </a:rPr>
                        <a:t> Школьные проблемы и их решение. Советы психолога</a:t>
                      </a:r>
                      <a:endParaRPr lang="ru-RU" sz="900" b="1" i="0" u="none" strike="noStrike" kern="1200" baseline="0" dirty="0" smtClean="0">
                        <a:solidFill>
                          <a:schemeClr val="dk1"/>
                        </a:solidFill>
                        <a:effectLst/>
                        <a:latin typeface="Calibri" panose="020F0502020204030204" pitchFamily="34" charset="0"/>
                        <a:ea typeface="+mn-ea"/>
                        <a:cs typeface="+mn-cs"/>
                      </a:endParaRPr>
                    </a:p>
                    <a:p>
                      <a:pPr marL="0" marR="0" indent="0" algn="l" defTabSz="914400" rtl="0" eaLnBrk="1" fontAlgn="auto" latinLnBrk="0" hangingPunct="1">
                        <a:lnSpc>
                          <a:spcPct val="107000"/>
                        </a:lnSpc>
                        <a:spcBef>
                          <a:spcPts val="0"/>
                        </a:spcBef>
                        <a:spcAft>
                          <a:spcPts val="800"/>
                        </a:spcAft>
                        <a:buClrTx/>
                        <a:buSzTx/>
                        <a:buFont typeface="Wingdings" panose="05000000000000000000" pitchFamily="2" charset="2"/>
                        <a:buNone/>
                        <a:tabLst/>
                        <a:defRPr/>
                      </a:pPr>
                      <a:r>
                        <a:rPr lang="ru-RU" sz="900" b="1" i="0" u="none" strike="noStrike" kern="1200" baseline="0" dirty="0" smtClean="0">
                          <a:solidFill>
                            <a:schemeClr val="dk1"/>
                          </a:solidFill>
                          <a:effectLst/>
                          <a:latin typeface="Calibri" panose="020F0502020204030204" pitchFamily="34" charset="0"/>
                          <a:ea typeface="+mn-ea"/>
                          <a:cs typeface="+mn-cs"/>
                        </a:rPr>
                        <a:t>3. </a:t>
                      </a:r>
                      <a:r>
                        <a:rPr lang="ru-RU" sz="900" b="1" dirty="0" smtClean="0">
                          <a:effectLst/>
                          <a:latin typeface="Calibri" panose="020F0502020204030204" pitchFamily="34" charset="0"/>
                        </a:rPr>
                        <a:t>УМК И.Л. Бим </a:t>
                      </a:r>
                      <a:r>
                        <a:rPr lang="en-US" sz="900" b="1" dirty="0" err="1" smtClean="0">
                          <a:effectLst/>
                          <a:latin typeface="Calibri" panose="020F0502020204030204" pitchFamily="34" charset="0"/>
                        </a:rPr>
                        <a:t>Kapitel</a:t>
                      </a:r>
                      <a:r>
                        <a:rPr lang="en-US" sz="900" b="1" baseline="0" dirty="0" smtClean="0">
                          <a:effectLst/>
                          <a:latin typeface="Calibri" panose="020F0502020204030204" pitchFamily="34" charset="0"/>
                        </a:rPr>
                        <a:t> 2 </a:t>
                      </a:r>
                      <a:r>
                        <a:rPr lang="ru-RU" sz="900" b="1" i="0" u="none" strike="noStrike" kern="1200" dirty="0" smtClean="0">
                          <a:solidFill>
                            <a:schemeClr val="dk1"/>
                          </a:solidFill>
                          <a:effectLst/>
                          <a:latin typeface="Calibri" panose="020F0502020204030204" pitchFamily="34" charset="0"/>
                          <a:ea typeface="+mn-ea"/>
                          <a:cs typeface="+mn-cs"/>
                        </a:rPr>
                        <a:t>“Но вот и снова школа!”</a:t>
                      </a:r>
                      <a:r>
                        <a:rPr lang="en-US" sz="900" b="1" i="0" u="none" strike="noStrike" kern="1200" dirty="0" smtClean="0">
                          <a:solidFill>
                            <a:schemeClr val="dk1"/>
                          </a:solidFill>
                          <a:effectLst/>
                          <a:latin typeface="Calibri" panose="020F0502020204030204" pitchFamily="34" charset="0"/>
                          <a:ea typeface="+mn-ea"/>
                          <a:cs typeface="+mn-cs"/>
                        </a:rPr>
                        <a:t> </a:t>
                      </a:r>
                      <a:r>
                        <a:rPr lang="ru-RU" sz="900" b="1" i="0" u="none" strike="noStrike" kern="1200" dirty="0" smtClean="0">
                          <a:solidFill>
                            <a:schemeClr val="dk1"/>
                          </a:solidFill>
                          <a:effectLst/>
                          <a:latin typeface="Calibri" panose="020F0502020204030204" pitchFamily="34" charset="0"/>
                          <a:ea typeface="+mn-ea"/>
                          <a:cs typeface="+mn-cs"/>
                        </a:rPr>
                        <a:t> Изучение</a:t>
                      </a:r>
                      <a:r>
                        <a:rPr lang="ru-RU" sz="900" b="1" i="0" u="none" strike="noStrike" kern="1200" baseline="0" dirty="0" smtClean="0">
                          <a:solidFill>
                            <a:schemeClr val="dk1"/>
                          </a:solidFill>
                          <a:effectLst/>
                          <a:latin typeface="Calibri" panose="020F0502020204030204" pitchFamily="34" charset="0"/>
                          <a:ea typeface="+mn-ea"/>
                          <a:cs typeface="+mn-cs"/>
                        </a:rPr>
                        <a:t> грамматического материала: Будущее время. Придаточные определительные предложения.</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 </a:t>
                      </a:r>
                      <a:r>
                        <a:rPr lang="de-DE" sz="900" b="1" baseline="0" dirty="0" smtClean="0">
                          <a:effectLst/>
                          <a:hlinkClick r:id="rId10"/>
                        </a:rPr>
                        <a:t>https://resh.edu.ru/subject/lesson/3399/start/</a:t>
                      </a:r>
                      <a:r>
                        <a:rPr lang="ru-RU" sz="900" b="1" baseline="0" dirty="0" smtClean="0">
                          <a:effectLst/>
                        </a:rPr>
                        <a:t> </a:t>
                      </a:r>
                    </a:p>
                    <a:p>
                      <a:pPr marL="0" indent="0">
                        <a:lnSpc>
                          <a:spcPct val="107000"/>
                        </a:lnSpc>
                        <a:spcAft>
                          <a:spcPts val="800"/>
                        </a:spcAft>
                        <a:buFont typeface="Wingdings" panose="05000000000000000000" pitchFamily="2" charset="2"/>
                        <a:buNone/>
                      </a:pPr>
                      <a:r>
                        <a:rPr lang="ru-RU" sz="900" b="1" i="0" dirty="0" smtClean="0">
                          <a:effectLst/>
                          <a:latin typeface="Calibri" panose="020F0502020204030204" pitchFamily="34" charset="0"/>
                        </a:rPr>
                        <a:t>4.</a:t>
                      </a:r>
                      <a:r>
                        <a:rPr lang="ru-RU" sz="900" b="1" dirty="0" smtClean="0">
                          <a:effectLst/>
                          <a:latin typeface="Calibri" panose="020F0502020204030204" pitchFamily="34" charset="0"/>
                        </a:rPr>
                        <a:t> УМК И.Л. Бим </a:t>
                      </a:r>
                      <a:r>
                        <a:rPr lang="en-US" sz="900" b="1" dirty="0" err="1" smtClean="0">
                          <a:effectLst/>
                          <a:latin typeface="Calibri" panose="020F0502020204030204" pitchFamily="34" charset="0"/>
                        </a:rPr>
                        <a:t>Kapitel</a:t>
                      </a:r>
                      <a:r>
                        <a:rPr lang="en-US" sz="900" b="1" baseline="0" dirty="0" smtClean="0">
                          <a:effectLst/>
                          <a:latin typeface="Calibri" panose="020F0502020204030204" pitchFamily="34" charset="0"/>
                        </a:rPr>
                        <a:t> 2 </a:t>
                      </a:r>
                      <a:r>
                        <a:rPr lang="ru-RU" sz="900" b="1" i="0" u="none" strike="noStrike" kern="1200" dirty="0" smtClean="0">
                          <a:solidFill>
                            <a:schemeClr val="dk1"/>
                          </a:solidFill>
                          <a:effectLst/>
                          <a:latin typeface="Calibri" panose="020F0502020204030204" pitchFamily="34" charset="0"/>
                          <a:ea typeface="+mn-ea"/>
                          <a:cs typeface="+mn-cs"/>
                        </a:rPr>
                        <a:t>“Но вот и снова школа!”</a:t>
                      </a:r>
                      <a:r>
                        <a:rPr lang="en-US" sz="900" b="1" i="0" u="none" strike="noStrike" kern="1200" dirty="0" smtClean="0">
                          <a:solidFill>
                            <a:schemeClr val="dk1"/>
                          </a:solidFill>
                          <a:effectLst/>
                          <a:latin typeface="Calibri" panose="020F0502020204030204" pitchFamily="34" charset="0"/>
                          <a:ea typeface="+mn-ea"/>
                          <a:cs typeface="+mn-cs"/>
                        </a:rPr>
                        <a:t> </a:t>
                      </a:r>
                      <a:r>
                        <a:rPr lang="ru-RU" sz="900" b="1" i="0" u="none" strike="noStrike" kern="1200" dirty="0" smtClean="0">
                          <a:solidFill>
                            <a:schemeClr val="dk1"/>
                          </a:solidFill>
                          <a:effectLst/>
                          <a:latin typeface="Calibri" panose="020F0502020204030204" pitchFamily="34" charset="0"/>
                          <a:ea typeface="+mn-ea"/>
                          <a:cs typeface="+mn-cs"/>
                        </a:rPr>
                        <a:t> Развитие навыков монологической речи. Каким должен быть</a:t>
                      </a:r>
                      <a:r>
                        <a:rPr lang="ru-RU" sz="900" b="1" i="0" u="none" strike="noStrike" kern="1200" baseline="0" dirty="0" smtClean="0">
                          <a:solidFill>
                            <a:schemeClr val="dk1"/>
                          </a:solidFill>
                          <a:effectLst/>
                          <a:latin typeface="Calibri" panose="020F0502020204030204" pitchFamily="34" charset="0"/>
                          <a:ea typeface="+mn-ea"/>
                          <a:cs typeface="+mn-cs"/>
                        </a:rPr>
                        <a:t> учитель в современной школе?</a:t>
                      </a:r>
                      <a:endParaRPr lang="ru-RU" sz="900" b="1" i="0" dirty="0" smtClean="0">
                        <a:effectLst/>
                        <a:latin typeface="Calibri" panose="020F0502020204030204" pitchFamily="34" charset="0"/>
                      </a:endParaRPr>
                    </a:p>
                    <a:p>
                      <a:pPr marL="171450" indent="-171450">
                        <a:lnSpc>
                          <a:spcPct val="107000"/>
                        </a:lnSpc>
                        <a:spcAft>
                          <a:spcPts val="800"/>
                        </a:spcAft>
                        <a:buFont typeface="Wingdings" panose="05000000000000000000" pitchFamily="2" charset="2"/>
                        <a:buChar char="!"/>
                      </a:pPr>
                      <a:r>
                        <a:rPr lang="ru-RU" sz="900" b="0" i="0" dirty="0" smtClean="0">
                          <a:effectLst/>
                          <a:latin typeface="Calibri" panose="020F0502020204030204" pitchFamily="34" charset="0"/>
                          <a:cs typeface="Times New Roman" panose="02020603050405020304" pitchFamily="18" charset="0"/>
                        </a:rPr>
                        <a:t>Напишите</a:t>
                      </a:r>
                      <a:r>
                        <a:rPr lang="ru-RU" sz="900" b="0" i="0" baseline="0" dirty="0" smtClean="0">
                          <a:effectLst/>
                          <a:latin typeface="Calibri" panose="020F0502020204030204" pitchFamily="34" charset="0"/>
                          <a:cs typeface="Times New Roman" panose="02020603050405020304" pitchFamily="18" charset="0"/>
                        </a:rPr>
                        <a:t> личное письмо немецкому другу о том, каким должен быть современный учитель.</a:t>
                      </a:r>
                      <a:endParaRPr lang="ru-RU" sz="900" b="1" i="0" dirty="0" smtClean="0">
                        <a:effectLst/>
                        <a:latin typeface="Calibri" panose="020F0502020204030204" pitchFamily="34" charset="0"/>
                      </a:endParaRPr>
                    </a:p>
                    <a:p>
                      <a:pPr marL="0" marR="0" indent="0" algn="l" defTabSz="914400" rtl="0" eaLnBrk="1" fontAlgn="auto" latinLnBrk="0" hangingPunct="1">
                        <a:lnSpc>
                          <a:spcPct val="107000"/>
                        </a:lnSpc>
                        <a:spcBef>
                          <a:spcPts val="0"/>
                        </a:spcBef>
                        <a:spcAft>
                          <a:spcPts val="800"/>
                        </a:spcAft>
                        <a:buClrTx/>
                        <a:buSzTx/>
                        <a:buFont typeface="Wingdings" panose="05000000000000000000" pitchFamily="2" charset="2"/>
                        <a:buNone/>
                        <a:tabLst/>
                        <a:defRPr/>
                      </a:pPr>
                      <a:r>
                        <a:rPr lang="ru-RU" sz="900" b="1" i="0" dirty="0" smtClean="0">
                          <a:effectLst/>
                          <a:latin typeface="Calibri" panose="020F0502020204030204" pitchFamily="34" charset="0"/>
                        </a:rPr>
                        <a:t>5. </a:t>
                      </a:r>
                      <a:r>
                        <a:rPr lang="ru-RU" sz="900" b="1" dirty="0" smtClean="0">
                          <a:effectLst/>
                          <a:latin typeface="Calibri" panose="020F0502020204030204" pitchFamily="34" charset="0"/>
                        </a:rPr>
                        <a:t>УМК И.Л. Бим </a:t>
                      </a:r>
                      <a:r>
                        <a:rPr lang="en-US" sz="900" b="1" dirty="0" err="1" smtClean="0">
                          <a:effectLst/>
                          <a:latin typeface="Calibri" panose="020F0502020204030204" pitchFamily="34" charset="0"/>
                        </a:rPr>
                        <a:t>Kapitel</a:t>
                      </a:r>
                      <a:r>
                        <a:rPr lang="en-US" sz="900" b="1" baseline="0" dirty="0" smtClean="0">
                          <a:effectLst/>
                          <a:latin typeface="Calibri" panose="020F0502020204030204" pitchFamily="34" charset="0"/>
                        </a:rPr>
                        <a:t> </a:t>
                      </a:r>
                      <a:r>
                        <a:rPr lang="ru-RU" sz="900" b="1" baseline="0" dirty="0" smtClean="0">
                          <a:effectLst/>
                          <a:latin typeface="Calibri" panose="020F0502020204030204" pitchFamily="34" charset="0"/>
                        </a:rPr>
                        <a:t>2</a:t>
                      </a:r>
                      <a:r>
                        <a:rPr lang="en-US" sz="900" b="1" baseline="0" dirty="0" smtClean="0">
                          <a:effectLst/>
                          <a:latin typeface="Calibri" panose="020F0502020204030204" pitchFamily="34" charset="0"/>
                        </a:rPr>
                        <a:t> </a:t>
                      </a:r>
                      <a:r>
                        <a:rPr lang="ru-RU" sz="900" b="1" i="0" u="none" strike="noStrike" kern="1200" dirty="0" smtClean="0">
                          <a:solidFill>
                            <a:schemeClr val="dk1"/>
                          </a:solidFill>
                          <a:effectLst/>
                          <a:latin typeface="Calibri" panose="020F0502020204030204" pitchFamily="34" charset="0"/>
                          <a:ea typeface="+mn-ea"/>
                          <a:cs typeface="+mn-cs"/>
                        </a:rPr>
                        <a:t>“Но вот и снова школа!”</a:t>
                      </a:r>
                      <a:r>
                        <a:rPr lang="en-US" sz="900" b="1" i="0" u="none" strike="noStrike" kern="1200" dirty="0" smtClean="0">
                          <a:solidFill>
                            <a:schemeClr val="dk1"/>
                          </a:solidFill>
                          <a:effectLst/>
                          <a:latin typeface="Calibri" panose="020F0502020204030204" pitchFamily="34" charset="0"/>
                          <a:ea typeface="+mn-ea"/>
                          <a:cs typeface="+mn-cs"/>
                        </a:rPr>
                        <a:t> </a:t>
                      </a:r>
                      <a:r>
                        <a:rPr lang="ru-RU" sz="900" b="1" i="0" u="none" strike="noStrike" kern="1200" dirty="0" smtClean="0">
                          <a:solidFill>
                            <a:schemeClr val="dk1"/>
                          </a:solidFill>
                          <a:effectLst/>
                          <a:latin typeface="Calibri" panose="020F0502020204030204" pitchFamily="34" charset="0"/>
                          <a:ea typeface="+mn-ea"/>
                          <a:cs typeface="+mn-cs"/>
                        </a:rPr>
                        <a:t>Развитие навыков чтения</a:t>
                      </a:r>
                      <a:r>
                        <a:rPr lang="ru-RU" sz="900" b="1" i="0" u="none" strike="noStrike" kern="1200" baseline="0" dirty="0" smtClean="0">
                          <a:solidFill>
                            <a:schemeClr val="dk1"/>
                          </a:solidFill>
                          <a:effectLst/>
                          <a:latin typeface="Calibri" panose="020F0502020204030204" pitchFamily="34" charset="0"/>
                          <a:ea typeface="+mn-ea"/>
                          <a:cs typeface="+mn-cs"/>
                        </a:rPr>
                        <a:t> с пониманием основного содержания и с пониманием выборочной информации</a:t>
                      </a:r>
                      <a:endParaRPr lang="ru-RU" sz="900" b="1" i="0" dirty="0" smtClean="0">
                        <a:effectLst/>
                        <a:latin typeface="Calibri" panose="020F0502020204030204" pitchFamily="34" charset="0"/>
                      </a:endParaRPr>
                    </a:p>
                    <a:p>
                      <a:pPr marL="171450" marR="0" indent="-17145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Прочитайте</a:t>
                      </a:r>
                      <a:r>
                        <a:rPr lang="ru-RU" sz="900" baseline="0" dirty="0" smtClean="0">
                          <a:effectLst/>
                          <a:latin typeface="Calibri" panose="020F0502020204030204" pitchFamily="34" charset="0"/>
                          <a:ea typeface="Calibri" panose="020F0502020204030204" pitchFamily="34" charset="0"/>
                          <a:cs typeface="Times New Roman" panose="02020603050405020304" pitchFamily="18" charset="0"/>
                        </a:rPr>
                        <a:t> тексты главы 2, заголовки которых вас заинтересовали. Предположите по заголовку, о чём будет текст.</a:t>
                      </a:r>
                      <a:endParaRPr lang="ru-RU" sz="9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52487" marR="52487" marT="26243" marB="26243"/>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ru-RU" sz="900" dirty="0" smtClean="0">
                          <a:effectLst/>
                          <a:latin typeface="Calibri" panose="020F0502020204030204" pitchFamily="34" charset="0"/>
                          <a:ea typeface="Calibri" panose="020F0502020204030204" pitchFamily="34" charset="0"/>
                          <a:cs typeface="Times New Roman" panose="02020603050405020304" pitchFamily="18" charset="0"/>
                        </a:rPr>
                        <a:t>Специальный</a:t>
                      </a:r>
                      <a:r>
                        <a:rPr lang="ru-RU" sz="900" baseline="0" dirty="0" smtClean="0">
                          <a:effectLst/>
                          <a:latin typeface="Calibri" panose="020F0502020204030204" pitchFamily="34" charset="0"/>
                          <a:ea typeface="Calibri" panose="020F0502020204030204" pitchFamily="34" charset="0"/>
                          <a:cs typeface="Times New Roman" panose="02020603050405020304" pitchFamily="18" charset="0"/>
                        </a:rPr>
                        <a:t> проект на </a:t>
                      </a:r>
                      <a:r>
                        <a:rPr lang="en-US" sz="900" baseline="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900" baseline="0" dirty="0" smtClean="0">
                          <a:effectLst/>
                          <a:latin typeface="Calibri" panose="020F0502020204030204" pitchFamily="34" charset="0"/>
                          <a:ea typeface="Calibri" panose="020F0502020204030204" pitchFamily="34" charset="0"/>
                          <a:cs typeface="Times New Roman" panose="02020603050405020304" pitchFamily="18" charset="0"/>
                        </a:rPr>
                        <a:t>-канале КОИРО </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r>
                        <a:rPr lang="ru-RU" sz="900" b="1" kern="1200" dirty="0" err="1"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Времяучиться</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Школьные уроки на </a:t>
                      </a:r>
                      <a:r>
                        <a:rPr lang="ru-RU" sz="900" b="1" kern="1200" dirty="0" err="1"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youtube</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r>
                        <a:rPr lang="ru-RU" sz="900" b="1" i="0" kern="1200" baseline="0" dirty="0" smtClean="0">
                          <a:solidFill>
                            <a:schemeClr val="dk1"/>
                          </a:solidFill>
                          <a:effectLst/>
                          <a:latin typeface="Calibri" panose="020F0502020204030204" pitchFamily="34" charset="0"/>
                          <a:ea typeface="+mn-ea"/>
                          <a:cs typeface="+mn-cs"/>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en-US"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hlinkClick r:id="rId11"/>
                        </a:rPr>
                        <a:t>https://www.youtube.com/channel/UC5g4zCXoYcdgWXAW81ADBVg</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800"/>
                        </a:spcAft>
                        <a:buClrTx/>
                        <a:buSzTx/>
                        <a:buFontTx/>
                        <a:buNone/>
                        <a:tabLst/>
                        <a:defRPr/>
                      </a:pPr>
                      <a:r>
                        <a:rPr lang="en-US"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800"/>
                        </a:spcAft>
                        <a:buClrTx/>
                        <a:buSzTx/>
                        <a:buFontTx/>
                        <a:buNone/>
                        <a:tabLst/>
                        <a:defRPr/>
                      </a:pP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a:t>
                      </a:r>
                      <a:r>
                        <a:rPr lang="en-US"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5</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.11.2020</a:t>
                      </a:r>
                      <a:r>
                        <a:rPr lang="en-US" sz="900" b="1"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de-DE" sz="900" kern="1200" dirty="0" smtClean="0">
                          <a:solidFill>
                            <a:schemeClr val="dk1"/>
                          </a:solidFill>
                          <a:effectLst/>
                          <a:latin typeface="Calibri" panose="020F0502020204030204" pitchFamily="34" charset="0"/>
                          <a:ea typeface="+mn-ea"/>
                          <a:cs typeface="+mn-cs"/>
                        </a:rPr>
                        <a:t>Kapitel 2 "Die heutigen Jugendlichen. Welche Probleme haben sie?" </a:t>
                      </a:r>
                      <a:r>
                        <a:rPr lang="ru-RU" sz="900" kern="1200" dirty="0" smtClean="0">
                          <a:solidFill>
                            <a:schemeClr val="dk1"/>
                          </a:solidFill>
                          <a:effectLst/>
                          <a:latin typeface="Calibri" panose="020F0502020204030204" pitchFamily="34" charset="0"/>
                          <a:ea typeface="+mn-ea"/>
                          <a:cs typeface="+mn-cs"/>
                        </a:rPr>
                        <a:t>(УМК И.Л. Бим для 9 </a:t>
                      </a:r>
                      <a:r>
                        <a:rPr lang="ru-RU" sz="900" kern="1200" dirty="0" err="1" smtClean="0">
                          <a:solidFill>
                            <a:schemeClr val="dk1"/>
                          </a:solidFill>
                          <a:effectLst/>
                          <a:latin typeface="Calibri" panose="020F0502020204030204" pitchFamily="34" charset="0"/>
                          <a:ea typeface="+mn-ea"/>
                          <a:cs typeface="+mn-cs"/>
                        </a:rPr>
                        <a:t>кл</a:t>
                      </a:r>
                      <a:r>
                        <a:rPr lang="ru-RU" sz="900" kern="1200" dirty="0" smtClean="0">
                          <a:solidFill>
                            <a:schemeClr val="dk1"/>
                          </a:solidFill>
                          <a:effectLst/>
                          <a:latin typeface="Calibri" panose="020F0502020204030204" pitchFamily="34" charset="0"/>
                          <a:ea typeface="+mn-ea"/>
                          <a:cs typeface="+mn-cs"/>
                        </a:rPr>
                        <a:t>.) </a:t>
                      </a:r>
                      <a:endParaRPr lang="en-US" sz="900" kern="1200" dirty="0" smtClean="0">
                        <a:solidFill>
                          <a:schemeClr val="dk1"/>
                        </a:solidFill>
                        <a:effectLst/>
                        <a:latin typeface="Calibri" panose="020F0502020204030204" pitchFamily="34" charset="0"/>
                        <a:ea typeface="+mn-ea"/>
                        <a:cs typeface="+mn-cs"/>
                      </a:endParaRPr>
                    </a:p>
                    <a:p>
                      <a:pPr marL="0" marR="0" indent="0" algn="l" defTabSz="914400" rtl="0" eaLnBrk="1" fontAlgn="auto" latinLnBrk="0" hangingPunct="1">
                        <a:lnSpc>
                          <a:spcPct val="107000"/>
                        </a:lnSpc>
                        <a:spcBef>
                          <a:spcPts val="0"/>
                        </a:spcBef>
                        <a:spcAft>
                          <a:spcPts val="800"/>
                        </a:spcAft>
                        <a:buClrTx/>
                        <a:buSzTx/>
                        <a:buFontTx/>
                        <a:buNone/>
                        <a:tabLst/>
                        <a:defRPr/>
                      </a:pPr>
                      <a:r>
                        <a:rPr lang="ru-RU" sz="900" kern="1200" dirty="0" smtClean="0">
                          <a:solidFill>
                            <a:schemeClr val="dk1"/>
                          </a:solidFill>
                          <a:effectLst/>
                          <a:latin typeface="Calibri" panose="020F0502020204030204" pitchFamily="34" charset="0"/>
                          <a:ea typeface="+mn-ea"/>
                          <a:cs typeface="+mn-cs"/>
                        </a:rPr>
                        <a:t>Развитие лексико-грамматических навыков. Стратегии выполнения заданий лексико-грамматического блока ОГЭ</a:t>
                      </a:r>
                      <a:r>
                        <a:rPr lang="ru-RU" sz="900" kern="1200" baseline="0" dirty="0" smtClean="0">
                          <a:solidFill>
                            <a:schemeClr val="dk1"/>
                          </a:solidFill>
                          <a:effectLst/>
                          <a:latin typeface="Calibri" panose="020F0502020204030204" pitchFamily="34" charset="0"/>
                          <a:ea typeface="+mn-ea"/>
                          <a:cs typeface="+mn-cs"/>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en-US" sz="900" b="1" kern="1200" baseline="0" dirty="0" smtClean="0">
                          <a:solidFill>
                            <a:schemeClr val="dk1"/>
                          </a:solidFill>
                          <a:effectLst/>
                          <a:latin typeface="Calibri" panose="020F0502020204030204" pitchFamily="34" charset="0"/>
                          <a:ea typeface="+mn-ea"/>
                          <a:cs typeface="Times New Roman" panose="02020603050405020304" pitchFamily="18" charset="0"/>
                        </a:rPr>
                        <a:t>02</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a:t>
                      </a:r>
                      <a:r>
                        <a:rPr lang="en-US"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.2020</a:t>
                      </a:r>
                      <a:r>
                        <a:rPr lang="en-US" sz="900" b="0" kern="1200" baseline="0" dirty="0" smtClean="0">
                          <a:solidFill>
                            <a:schemeClr val="dk1"/>
                          </a:solidFill>
                          <a:effectLst/>
                          <a:latin typeface="Calibri" panose="020F0502020204030204" pitchFamily="34" charset="0"/>
                          <a:ea typeface="+mn-ea"/>
                          <a:cs typeface="+mn-cs"/>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de-DE" sz="900" kern="1200" dirty="0" smtClean="0">
                          <a:solidFill>
                            <a:schemeClr val="dk1"/>
                          </a:solidFill>
                          <a:effectLst/>
                          <a:latin typeface="Calibri" panose="020F0502020204030204" pitchFamily="34" charset="0"/>
                          <a:ea typeface="+mn-ea"/>
                          <a:cs typeface="+mn-cs"/>
                        </a:rPr>
                        <a:t>Kapitel</a:t>
                      </a:r>
                      <a:r>
                        <a:rPr lang="ru-RU" sz="900" kern="1200" dirty="0" smtClean="0">
                          <a:solidFill>
                            <a:schemeClr val="dk1"/>
                          </a:solidFill>
                          <a:effectLst/>
                          <a:latin typeface="Calibri" panose="020F0502020204030204" pitchFamily="34" charset="0"/>
                          <a:ea typeface="+mn-ea"/>
                          <a:cs typeface="+mn-cs"/>
                        </a:rPr>
                        <a:t> 2</a:t>
                      </a:r>
                      <a:r>
                        <a:rPr lang="en-US" sz="900" kern="1200" dirty="0" smtClean="0">
                          <a:solidFill>
                            <a:schemeClr val="dk1"/>
                          </a:solidFill>
                          <a:effectLst/>
                          <a:latin typeface="Calibri" panose="020F0502020204030204" pitchFamily="34" charset="0"/>
                          <a:ea typeface="+mn-ea"/>
                          <a:cs typeface="+mn-cs"/>
                        </a:rPr>
                        <a:t>.</a:t>
                      </a:r>
                      <a:r>
                        <a:rPr lang="ru-RU" sz="900" kern="1200" dirty="0" smtClean="0">
                          <a:solidFill>
                            <a:schemeClr val="dk1"/>
                          </a:solidFill>
                          <a:effectLst/>
                          <a:latin typeface="Calibri" panose="020F0502020204030204" pitchFamily="34" charset="0"/>
                          <a:ea typeface="+mn-ea"/>
                          <a:cs typeface="+mn-cs"/>
                        </a:rPr>
                        <a:t> Инфинитивные обороты</a:t>
                      </a:r>
                      <a:r>
                        <a:rPr lang="de-DE" sz="900" kern="1200" dirty="0" smtClean="0">
                          <a:solidFill>
                            <a:schemeClr val="dk1"/>
                          </a:solidFill>
                          <a:effectLst/>
                          <a:latin typeface="Calibri" panose="020F0502020204030204" pitchFamily="34" charset="0"/>
                          <a:ea typeface="+mn-ea"/>
                          <a:cs typeface="+mn-cs"/>
                        </a:rPr>
                        <a:t> um…zu, statt…zu, ohne…zu</a:t>
                      </a:r>
                      <a:r>
                        <a:rPr lang="en-US" sz="900" kern="1200" baseline="0" dirty="0" smtClean="0">
                          <a:solidFill>
                            <a:schemeClr val="dk1"/>
                          </a:solidFill>
                          <a:effectLst/>
                          <a:latin typeface="Calibri" panose="020F0502020204030204" pitchFamily="34" charset="0"/>
                          <a:ea typeface="+mn-ea"/>
                          <a:cs typeface="+mn-cs"/>
                        </a:rPr>
                        <a:t>                             </a:t>
                      </a:r>
                      <a:endParaRPr lang="ru-RU" sz="900" kern="1200" baseline="0" dirty="0" smtClean="0">
                        <a:solidFill>
                          <a:schemeClr val="dk1"/>
                        </a:solidFill>
                        <a:effectLst/>
                        <a:latin typeface="Calibri" panose="020F0502020204030204" pitchFamily="34" charset="0"/>
                        <a:ea typeface="+mn-ea"/>
                        <a:cs typeface="+mn-cs"/>
                      </a:endParaRPr>
                    </a:p>
                    <a:p>
                      <a:pPr marL="0" marR="0" indent="0" algn="l" defTabSz="914400" rtl="0" eaLnBrk="1" fontAlgn="auto" latinLnBrk="0" hangingPunct="1">
                        <a:lnSpc>
                          <a:spcPct val="107000"/>
                        </a:lnSpc>
                        <a:spcBef>
                          <a:spcPts val="0"/>
                        </a:spcBef>
                        <a:spcAft>
                          <a:spcPts val="800"/>
                        </a:spcAft>
                        <a:buClrTx/>
                        <a:buSzTx/>
                        <a:buFontTx/>
                        <a:buNone/>
                        <a:tabLst/>
                        <a:defRPr/>
                      </a:pPr>
                      <a:r>
                        <a:rPr lang="en-US" sz="900" b="1" kern="1200" baseline="0" dirty="0" smtClean="0">
                          <a:solidFill>
                            <a:schemeClr val="dk1"/>
                          </a:solidFill>
                          <a:effectLst/>
                          <a:latin typeface="Calibri" panose="020F0502020204030204" pitchFamily="34" charset="0"/>
                          <a:ea typeface="+mn-ea"/>
                          <a:cs typeface="Times New Roman" panose="02020603050405020304" pitchFamily="18" charset="0"/>
                        </a:rPr>
                        <a:t>09</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a:t>
                      </a:r>
                      <a:r>
                        <a:rPr lang="en-US"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.2020</a:t>
                      </a:r>
                      <a:r>
                        <a:rPr lang="en-US" sz="900" b="0" kern="1200" baseline="0" dirty="0" smtClean="0">
                          <a:solidFill>
                            <a:schemeClr val="dk1"/>
                          </a:solidFill>
                          <a:effectLst/>
                          <a:latin typeface="Calibri" panose="020F0502020204030204" pitchFamily="34" charset="0"/>
                          <a:ea typeface="+mn-ea"/>
                          <a:cs typeface="+mn-cs"/>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de-DE" sz="900" kern="1200" dirty="0" smtClean="0">
                          <a:solidFill>
                            <a:schemeClr val="dk1"/>
                          </a:solidFill>
                          <a:effectLst/>
                          <a:latin typeface="Calibri" panose="020F0502020204030204" pitchFamily="34" charset="0"/>
                          <a:ea typeface="+mn-ea"/>
                          <a:cs typeface="+mn-cs"/>
                        </a:rPr>
                        <a:t>Kapitel 2. </a:t>
                      </a:r>
                      <a:r>
                        <a:rPr lang="ru-RU" sz="900" kern="1200" dirty="0" smtClean="0">
                          <a:solidFill>
                            <a:schemeClr val="dk1"/>
                          </a:solidFill>
                          <a:effectLst/>
                          <a:latin typeface="Calibri" panose="020F0502020204030204" pitchFamily="34" charset="0"/>
                          <a:ea typeface="+mn-ea"/>
                          <a:cs typeface="+mn-cs"/>
                        </a:rPr>
                        <a:t>Пассивный залог в немецком языке</a:t>
                      </a:r>
                      <a:r>
                        <a:rPr lang="en-US" sz="900" kern="1200" dirty="0" smtClean="0">
                          <a:solidFill>
                            <a:schemeClr val="dk1"/>
                          </a:solidFill>
                          <a:effectLst/>
                          <a:latin typeface="Calibri" panose="020F0502020204030204" pitchFamily="34" charset="0"/>
                          <a:ea typeface="+mn-ea"/>
                          <a:cs typeface="+mn-cs"/>
                        </a:rPr>
                        <a:t>                    </a:t>
                      </a:r>
                      <a:endParaRPr lang="ru-RU" sz="900" kern="1200" dirty="0" smtClean="0">
                        <a:solidFill>
                          <a:schemeClr val="dk1"/>
                        </a:solidFill>
                        <a:effectLst/>
                        <a:latin typeface="Calibri" panose="020F0502020204030204" pitchFamily="34" charset="0"/>
                        <a:ea typeface="+mn-ea"/>
                        <a:cs typeface="+mn-cs"/>
                      </a:endParaRPr>
                    </a:p>
                    <a:p>
                      <a:pPr marL="0" marR="0" indent="0" algn="l" defTabSz="914400" rtl="0" eaLnBrk="1" fontAlgn="auto" latinLnBrk="0" hangingPunct="1">
                        <a:lnSpc>
                          <a:spcPct val="107000"/>
                        </a:lnSpc>
                        <a:spcBef>
                          <a:spcPts val="0"/>
                        </a:spcBef>
                        <a:spcAft>
                          <a:spcPts val="800"/>
                        </a:spcAft>
                        <a:buClrTx/>
                        <a:buSzTx/>
                        <a:buFontTx/>
                        <a:buNone/>
                        <a:tabLst/>
                        <a:defRPr/>
                      </a:pPr>
                      <a:r>
                        <a:rPr lang="en-US" sz="900" b="1" kern="1200" baseline="0" dirty="0" smtClean="0">
                          <a:solidFill>
                            <a:schemeClr val="dk1"/>
                          </a:solidFill>
                          <a:effectLst/>
                          <a:latin typeface="Calibri" panose="020F0502020204030204" pitchFamily="34" charset="0"/>
                          <a:ea typeface="+mn-ea"/>
                          <a:cs typeface="Times New Roman" panose="02020603050405020304" pitchFamily="18" charset="0"/>
                        </a:rPr>
                        <a:t>16</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a:t>
                      </a:r>
                      <a:r>
                        <a:rPr lang="en-US"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.2020</a:t>
                      </a:r>
                      <a:r>
                        <a:rPr lang="en-US" sz="900" b="0" kern="1200" baseline="0" dirty="0" smtClean="0">
                          <a:solidFill>
                            <a:schemeClr val="dk1"/>
                          </a:solidFill>
                          <a:effectLst/>
                          <a:latin typeface="Calibri" panose="020F0502020204030204" pitchFamily="34" charset="0"/>
                          <a:ea typeface="+mn-ea"/>
                          <a:cs typeface="+mn-cs"/>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de-DE" sz="900" kern="1200" dirty="0" smtClean="0">
                          <a:solidFill>
                            <a:schemeClr val="dk1"/>
                          </a:solidFill>
                          <a:effectLst/>
                          <a:latin typeface="Calibri" panose="020F0502020204030204" pitchFamily="34" charset="0"/>
                          <a:ea typeface="+mn-ea"/>
                          <a:cs typeface="+mn-cs"/>
                        </a:rPr>
                        <a:t>Kapitel</a:t>
                      </a:r>
                      <a:r>
                        <a:rPr lang="ru-RU" sz="900" kern="1200" dirty="0" smtClean="0">
                          <a:solidFill>
                            <a:schemeClr val="dk1"/>
                          </a:solidFill>
                          <a:effectLst/>
                          <a:latin typeface="Calibri" panose="020F0502020204030204" pitchFamily="34" charset="0"/>
                          <a:ea typeface="+mn-ea"/>
                          <a:cs typeface="+mn-cs"/>
                        </a:rPr>
                        <a:t> 2</a:t>
                      </a:r>
                      <a:r>
                        <a:rPr lang="en-US" sz="900" kern="1200" dirty="0" smtClean="0">
                          <a:solidFill>
                            <a:schemeClr val="dk1"/>
                          </a:solidFill>
                          <a:effectLst/>
                          <a:latin typeface="Calibri" panose="020F0502020204030204" pitchFamily="34" charset="0"/>
                          <a:ea typeface="+mn-ea"/>
                          <a:cs typeface="+mn-cs"/>
                        </a:rPr>
                        <a:t>.</a:t>
                      </a:r>
                      <a:r>
                        <a:rPr lang="ru-RU" sz="900" kern="1200" dirty="0" smtClean="0">
                          <a:solidFill>
                            <a:schemeClr val="dk1"/>
                          </a:solidFill>
                          <a:effectLst/>
                          <a:latin typeface="Calibri" panose="020F0502020204030204" pitchFamily="34" charset="0"/>
                          <a:ea typeface="+mn-ea"/>
                          <a:cs typeface="+mn-cs"/>
                        </a:rPr>
                        <a:t> Молодёжные субкультуры в России и Германии.</a:t>
                      </a:r>
                      <a:r>
                        <a:rPr lang="en-US" sz="900" b="1" kern="1200" baseline="0" dirty="0" smtClean="0">
                          <a:solidFill>
                            <a:schemeClr val="dk1"/>
                          </a:solidFill>
                          <a:effectLst/>
                          <a:latin typeface="Calibri" panose="020F0502020204030204" pitchFamily="34" charset="0"/>
                          <a:ea typeface="+mn-ea"/>
                          <a:cs typeface="Times New Roman" panose="02020603050405020304" pitchFamily="18" charset="0"/>
                        </a:rPr>
                        <a:t>                                </a:t>
                      </a:r>
                      <a:endParaRPr lang="ru-RU" sz="900" b="1" kern="1200" baseline="0" dirty="0" smtClean="0">
                        <a:solidFill>
                          <a:schemeClr val="dk1"/>
                        </a:solidFill>
                        <a:effectLst/>
                        <a:latin typeface="Calibri" panose="020F0502020204030204" pitchFamily="34" charset="0"/>
                        <a:ea typeface="+mn-ea"/>
                        <a:cs typeface="Times New Roman" panose="02020603050405020304" pitchFamily="18" charset="0"/>
                      </a:endParaRPr>
                    </a:p>
                    <a:p>
                      <a:pPr marL="0" marR="0" indent="0" algn="l" defTabSz="914400" rtl="0" eaLnBrk="1" fontAlgn="auto" latinLnBrk="0" hangingPunct="1">
                        <a:lnSpc>
                          <a:spcPct val="107000"/>
                        </a:lnSpc>
                        <a:spcBef>
                          <a:spcPts val="0"/>
                        </a:spcBef>
                        <a:spcAft>
                          <a:spcPts val="800"/>
                        </a:spcAft>
                        <a:buClrTx/>
                        <a:buSzTx/>
                        <a:buFontTx/>
                        <a:buNone/>
                        <a:tabLst/>
                        <a:defRPr/>
                      </a:pPr>
                      <a:r>
                        <a:rPr lang="en-US" sz="900" b="1" kern="1200" baseline="0" dirty="0" smtClean="0">
                          <a:solidFill>
                            <a:schemeClr val="dk1"/>
                          </a:solidFill>
                          <a:effectLst/>
                          <a:latin typeface="Calibri" panose="020F0502020204030204" pitchFamily="34" charset="0"/>
                          <a:ea typeface="+mn-ea"/>
                          <a:cs typeface="Times New Roman" panose="02020603050405020304" pitchFamily="18" charset="0"/>
                        </a:rPr>
                        <a:t>23</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a:t>
                      </a:r>
                      <a:r>
                        <a:rPr lang="en-US"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a:t>
                      </a:r>
                      <a:r>
                        <a:rPr lang="ru-RU" sz="900" b="1"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.2020</a:t>
                      </a:r>
                      <a:r>
                        <a:rPr lang="en-US" sz="900" b="0" kern="1200" baseline="0" dirty="0" smtClean="0">
                          <a:solidFill>
                            <a:schemeClr val="dk1"/>
                          </a:solidFill>
                          <a:effectLst/>
                          <a:latin typeface="Calibri" panose="020F0502020204030204" pitchFamily="34" charset="0"/>
                          <a:ea typeface="+mn-ea"/>
                          <a:cs typeface="+mn-cs"/>
                        </a:rPr>
                        <a:t>                                     </a:t>
                      </a:r>
                    </a:p>
                    <a:p>
                      <a:pPr marL="0" marR="0" indent="0" algn="l" defTabSz="914400" rtl="0" eaLnBrk="1" fontAlgn="auto" latinLnBrk="0" hangingPunct="1">
                        <a:lnSpc>
                          <a:spcPct val="107000"/>
                        </a:lnSpc>
                        <a:spcBef>
                          <a:spcPts val="0"/>
                        </a:spcBef>
                        <a:spcAft>
                          <a:spcPts val="800"/>
                        </a:spcAft>
                        <a:buClrTx/>
                        <a:buSzTx/>
                        <a:buFontTx/>
                        <a:buNone/>
                        <a:tabLst/>
                        <a:defRPr/>
                      </a:pPr>
                      <a:r>
                        <a:rPr lang="de-DE" sz="900" kern="1200" dirty="0" smtClean="0">
                          <a:solidFill>
                            <a:schemeClr val="dk1"/>
                          </a:solidFill>
                          <a:effectLst/>
                          <a:latin typeface="Calibri" panose="020F0502020204030204" pitchFamily="34" charset="0"/>
                          <a:ea typeface="+mn-ea"/>
                          <a:cs typeface="+mn-cs"/>
                        </a:rPr>
                        <a:t>Kapitel 2. </a:t>
                      </a:r>
                      <a:r>
                        <a:rPr lang="de-DE" sz="900" kern="1200" baseline="0" dirty="0" smtClean="0">
                          <a:solidFill>
                            <a:schemeClr val="dk1"/>
                          </a:solidFill>
                          <a:effectLst/>
                          <a:latin typeface="Calibri" panose="020F0502020204030204" pitchFamily="34" charset="0"/>
                          <a:ea typeface="+mn-ea"/>
                          <a:cs typeface="+mn-cs"/>
                        </a:rPr>
                        <a:t> </a:t>
                      </a:r>
                      <a:r>
                        <a:rPr lang="ru-RU" sz="900" kern="1200" dirty="0" smtClean="0">
                          <a:solidFill>
                            <a:schemeClr val="dk1"/>
                          </a:solidFill>
                          <a:effectLst/>
                          <a:latin typeface="Calibri" panose="020F0502020204030204" pitchFamily="34" charset="0"/>
                          <a:ea typeface="+mn-ea"/>
                          <a:cs typeface="+mn-cs"/>
                        </a:rPr>
                        <a:t>Что важно для современной молодёжи? Подготовка монологического высказывания</a:t>
                      </a:r>
                    </a:p>
                  </a:txBody>
                  <a:tcPr marL="52487" marR="52487" marT="26243" marB="26243"/>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ru-RU" sz="900" b="1" kern="1200" dirty="0" smtClean="0">
                          <a:solidFill>
                            <a:schemeClr val="dk1"/>
                          </a:solidFill>
                          <a:effectLst/>
                          <a:latin typeface="Calibri" panose="020F0502020204030204" pitchFamily="34" charset="0"/>
                          <a:ea typeface="+mn-ea"/>
                          <a:cs typeface="+mn-cs"/>
                        </a:rPr>
                        <a:t>1.  УМК «Вундеркинды» </a:t>
                      </a:r>
                      <a:r>
                        <a:rPr lang="en-US" sz="900" b="1" kern="1200" dirty="0" err="1" smtClean="0">
                          <a:solidFill>
                            <a:schemeClr val="dk1"/>
                          </a:solidFill>
                          <a:effectLst/>
                          <a:latin typeface="Calibri" panose="020F0502020204030204" pitchFamily="34" charset="0"/>
                          <a:ea typeface="+mn-ea"/>
                          <a:cs typeface="+mn-cs"/>
                        </a:rPr>
                        <a:t>Lektion</a:t>
                      </a:r>
                      <a:r>
                        <a:rPr lang="en-US" sz="900" b="1" kern="1200" baseline="0" dirty="0" smtClean="0">
                          <a:solidFill>
                            <a:schemeClr val="dk1"/>
                          </a:solidFill>
                          <a:effectLst/>
                          <a:latin typeface="Calibri" panose="020F0502020204030204" pitchFamily="34" charset="0"/>
                          <a:ea typeface="+mn-ea"/>
                          <a:cs typeface="+mn-cs"/>
                        </a:rPr>
                        <a:t> 3.</a:t>
                      </a:r>
                      <a:r>
                        <a:rPr lang="ru-RU" sz="900" b="1" kern="1200" baseline="0" dirty="0" smtClean="0">
                          <a:solidFill>
                            <a:schemeClr val="dk1"/>
                          </a:solidFill>
                          <a:effectLst/>
                          <a:latin typeface="Calibri" panose="020F0502020204030204" pitchFamily="34" charset="0"/>
                          <a:ea typeface="+mn-ea"/>
                          <a:cs typeface="+mn-cs"/>
                        </a:rPr>
                        <a:t> </a:t>
                      </a:r>
                      <a:r>
                        <a:rPr lang="de-DE" sz="900" b="1" kern="1200" dirty="0" smtClean="0">
                          <a:solidFill>
                            <a:schemeClr val="dk1"/>
                          </a:solidFill>
                          <a:effectLst/>
                          <a:latin typeface="Calibri" panose="020F0502020204030204" pitchFamily="34" charset="0"/>
                          <a:ea typeface="+mn-ea"/>
                          <a:cs typeface="+mn-cs"/>
                        </a:rPr>
                        <a:t>Meine Familie und ich. </a:t>
                      </a:r>
                      <a:r>
                        <a:rPr lang="ru-RU" sz="900" b="1" kern="1200" dirty="0" smtClean="0">
                          <a:solidFill>
                            <a:schemeClr val="dk1"/>
                          </a:solidFill>
                          <a:effectLst/>
                          <a:latin typeface="Calibri" panose="020F0502020204030204" pitchFamily="34" charset="0"/>
                          <a:ea typeface="+mn-ea"/>
                          <a:cs typeface="+mn-cs"/>
                        </a:rPr>
                        <a:t> Конфликты с родителями</a:t>
                      </a:r>
                      <a:endParaRPr lang="ru-RU" sz="900" b="1" dirty="0" smtClean="0">
                        <a:effectLst/>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 </a:t>
                      </a:r>
                      <a:r>
                        <a:rPr lang="de-DE" sz="900" b="1" u="sng" baseline="0" dirty="0" smtClean="0">
                          <a:solidFill>
                            <a:srgbClr val="4F7921"/>
                          </a:solidFill>
                          <a:effectLst/>
                          <a:latin typeface="Calibri" panose="020F0502020204030204" pitchFamily="34" charset="0"/>
                          <a:hlinkClick r:id="rId12"/>
                        </a:rPr>
                        <a:t>https://resh.edu.ru/subject/lesson/3979/start/287512/</a:t>
                      </a:r>
                      <a:r>
                        <a:rPr lang="ru-RU" sz="900" b="1" u="sng" baseline="0" dirty="0" smtClean="0">
                          <a:solidFill>
                            <a:srgbClr val="4F7921"/>
                          </a:solidFill>
                          <a:effectLst/>
                          <a:latin typeface="Calibri" panose="020F0502020204030204" pitchFamily="34" charset="0"/>
                        </a:rPr>
                        <a:t> </a:t>
                      </a:r>
                    </a:p>
                    <a:p>
                      <a:pPr marL="0" indent="0">
                        <a:lnSpc>
                          <a:spcPct val="107000"/>
                        </a:lnSpc>
                        <a:spcAft>
                          <a:spcPts val="800"/>
                        </a:spcAft>
                        <a:buFont typeface="Wingdings" panose="05000000000000000000" pitchFamily="2" charset="2"/>
                        <a:buNone/>
                      </a:pPr>
                      <a:r>
                        <a:rPr lang="ru-RU" sz="900" b="1" kern="1200" dirty="0" smtClean="0">
                          <a:solidFill>
                            <a:schemeClr val="dk1"/>
                          </a:solidFill>
                          <a:effectLst/>
                          <a:latin typeface="Calibri" panose="020F0502020204030204" pitchFamily="34" charset="0"/>
                          <a:ea typeface="+mn-ea"/>
                          <a:cs typeface="+mn-cs"/>
                        </a:rPr>
                        <a:t>2.  УМК «Вундеркинды» </a:t>
                      </a:r>
                      <a:r>
                        <a:rPr lang="en-US" sz="900" b="1" kern="1200" dirty="0" err="1" smtClean="0">
                          <a:solidFill>
                            <a:schemeClr val="dk1"/>
                          </a:solidFill>
                          <a:effectLst/>
                          <a:latin typeface="Calibri" panose="020F0502020204030204" pitchFamily="34" charset="0"/>
                          <a:ea typeface="+mn-ea"/>
                          <a:cs typeface="+mn-cs"/>
                        </a:rPr>
                        <a:t>Lektion</a:t>
                      </a:r>
                      <a:r>
                        <a:rPr lang="en-US" sz="900" b="1" kern="1200" baseline="0" dirty="0" smtClean="0">
                          <a:solidFill>
                            <a:schemeClr val="dk1"/>
                          </a:solidFill>
                          <a:effectLst/>
                          <a:latin typeface="Calibri" panose="020F0502020204030204" pitchFamily="34" charset="0"/>
                          <a:ea typeface="+mn-ea"/>
                          <a:cs typeface="+mn-cs"/>
                        </a:rPr>
                        <a:t> 3.</a:t>
                      </a:r>
                      <a:r>
                        <a:rPr lang="ru-RU" sz="900" b="1" kern="1200" baseline="0" dirty="0" smtClean="0">
                          <a:solidFill>
                            <a:schemeClr val="dk1"/>
                          </a:solidFill>
                          <a:effectLst/>
                          <a:latin typeface="Calibri" panose="020F0502020204030204" pitchFamily="34" charset="0"/>
                          <a:ea typeface="+mn-ea"/>
                          <a:cs typeface="+mn-cs"/>
                        </a:rPr>
                        <a:t> </a:t>
                      </a:r>
                      <a:r>
                        <a:rPr lang="de-DE" sz="900" b="1" kern="1200" dirty="0" smtClean="0">
                          <a:solidFill>
                            <a:schemeClr val="dk1"/>
                          </a:solidFill>
                          <a:effectLst/>
                          <a:latin typeface="Calibri" panose="020F0502020204030204" pitchFamily="34" charset="0"/>
                          <a:ea typeface="+mn-ea"/>
                          <a:cs typeface="+mn-cs"/>
                        </a:rPr>
                        <a:t>Meine Familie und ich.</a:t>
                      </a:r>
                      <a:r>
                        <a:rPr lang="ru-RU" sz="900" b="1" kern="1200" baseline="0" dirty="0" smtClean="0">
                          <a:solidFill>
                            <a:schemeClr val="dk1"/>
                          </a:solidFill>
                          <a:effectLst/>
                          <a:latin typeface="Calibri" panose="020F0502020204030204" pitchFamily="34" charset="0"/>
                          <a:ea typeface="+mn-ea"/>
                          <a:cs typeface="+mn-cs"/>
                        </a:rPr>
                        <a:t> Характеристика себя и других людей</a:t>
                      </a:r>
                      <a:endParaRPr lang="ru-RU" sz="900" b="1" dirty="0" smtClean="0">
                        <a:effectLst/>
                      </a:endParaRPr>
                    </a:p>
                    <a:p>
                      <a:pPr marL="171450" indent="-171450">
                        <a:lnSpc>
                          <a:spcPct val="107000"/>
                        </a:lnSpc>
                        <a:spcAft>
                          <a:spcPts val="800"/>
                        </a:spcAft>
                        <a:buFont typeface="Wingdings" panose="05000000000000000000" pitchFamily="2" charset="2"/>
                        <a:buChar char="!"/>
                      </a:pPr>
                      <a:r>
                        <a:rPr lang="ru-RU" sz="900" baseline="0" dirty="0" smtClean="0">
                          <a:effectLst/>
                        </a:rPr>
                        <a:t>Напишите личное письмо  немецкому другу по переписке о вашем лучшем друге/подруге</a:t>
                      </a:r>
                    </a:p>
                    <a:p>
                      <a:pPr marL="0" indent="0">
                        <a:lnSpc>
                          <a:spcPct val="107000"/>
                        </a:lnSpc>
                        <a:spcAft>
                          <a:spcPts val="800"/>
                        </a:spcAft>
                        <a:buFont typeface="Wingdings" panose="05000000000000000000" pitchFamily="2" charset="2"/>
                        <a:buNone/>
                      </a:pPr>
                      <a:r>
                        <a:rPr lang="ru-RU" sz="900" b="1" kern="1200" dirty="0" smtClean="0">
                          <a:solidFill>
                            <a:schemeClr val="dk1"/>
                          </a:solidFill>
                          <a:effectLst/>
                          <a:latin typeface="Calibri" panose="020F0502020204030204" pitchFamily="34" charset="0"/>
                          <a:ea typeface="+mn-ea"/>
                          <a:cs typeface="+mn-cs"/>
                        </a:rPr>
                        <a:t>3.   УМК «Вундеркинды» </a:t>
                      </a:r>
                      <a:r>
                        <a:rPr lang="en-US" sz="900" b="1" kern="1200" dirty="0" err="1" smtClean="0">
                          <a:solidFill>
                            <a:schemeClr val="dk1"/>
                          </a:solidFill>
                          <a:effectLst/>
                          <a:latin typeface="Calibri" panose="020F0502020204030204" pitchFamily="34" charset="0"/>
                          <a:ea typeface="+mn-ea"/>
                          <a:cs typeface="+mn-cs"/>
                        </a:rPr>
                        <a:t>Lektion</a:t>
                      </a:r>
                      <a:r>
                        <a:rPr lang="en-US" sz="900" b="1" kern="1200" baseline="0" dirty="0" smtClean="0">
                          <a:solidFill>
                            <a:schemeClr val="dk1"/>
                          </a:solidFill>
                          <a:effectLst/>
                          <a:latin typeface="Calibri" panose="020F0502020204030204" pitchFamily="34" charset="0"/>
                          <a:ea typeface="+mn-ea"/>
                          <a:cs typeface="+mn-cs"/>
                        </a:rPr>
                        <a:t> 3.</a:t>
                      </a:r>
                      <a:r>
                        <a:rPr lang="ru-RU" sz="900" b="1" kern="1200" baseline="0" dirty="0" smtClean="0">
                          <a:solidFill>
                            <a:schemeClr val="dk1"/>
                          </a:solidFill>
                          <a:effectLst/>
                          <a:latin typeface="Calibri" panose="020F0502020204030204" pitchFamily="34" charset="0"/>
                          <a:ea typeface="+mn-ea"/>
                          <a:cs typeface="+mn-cs"/>
                        </a:rPr>
                        <a:t> </a:t>
                      </a:r>
                      <a:r>
                        <a:rPr lang="de-DE" sz="900" b="1" kern="1200" dirty="0" smtClean="0">
                          <a:solidFill>
                            <a:schemeClr val="dk1"/>
                          </a:solidFill>
                          <a:effectLst/>
                          <a:latin typeface="Calibri" panose="020F0502020204030204" pitchFamily="34" charset="0"/>
                          <a:ea typeface="+mn-ea"/>
                          <a:cs typeface="+mn-cs"/>
                        </a:rPr>
                        <a:t>Meine Familie und ich.</a:t>
                      </a:r>
                      <a:r>
                        <a:rPr lang="ru-RU" sz="900" b="1" kern="1200" baseline="0" dirty="0" smtClean="0">
                          <a:solidFill>
                            <a:schemeClr val="dk1"/>
                          </a:solidFill>
                          <a:effectLst/>
                          <a:latin typeface="Calibri" panose="020F0502020204030204" pitchFamily="34" charset="0"/>
                          <a:ea typeface="+mn-ea"/>
                          <a:cs typeface="+mn-cs"/>
                        </a:rPr>
                        <a:t> Высказывание своих желаний</a:t>
                      </a:r>
                      <a:r>
                        <a:rPr lang="ru-RU" sz="900" b="1" kern="1200" dirty="0" smtClean="0">
                          <a:solidFill>
                            <a:schemeClr val="dk1"/>
                          </a:solidFill>
                          <a:effectLst/>
                          <a:latin typeface="Calibri" panose="020F0502020204030204" pitchFamily="34" charset="0"/>
                          <a:ea typeface="+mn-ea"/>
                          <a:cs typeface="+mn-cs"/>
                        </a:rPr>
                        <a:t>. Грамматика: придаточные</a:t>
                      </a:r>
                      <a:r>
                        <a:rPr lang="ru-RU" sz="900" b="1" kern="1200" baseline="0" dirty="0" smtClean="0">
                          <a:solidFill>
                            <a:schemeClr val="dk1"/>
                          </a:solidFill>
                          <a:effectLst/>
                          <a:latin typeface="Calibri" panose="020F0502020204030204" pitchFamily="34" charset="0"/>
                          <a:ea typeface="+mn-ea"/>
                          <a:cs typeface="+mn-cs"/>
                        </a:rPr>
                        <a:t> предложения условия с </a:t>
                      </a:r>
                      <a:r>
                        <a:rPr lang="en-US" sz="900" b="1" kern="1200" baseline="0" dirty="0" err="1" smtClean="0">
                          <a:solidFill>
                            <a:schemeClr val="dk1"/>
                          </a:solidFill>
                          <a:effectLst/>
                          <a:latin typeface="Calibri" panose="020F0502020204030204" pitchFamily="34" charset="0"/>
                          <a:ea typeface="+mn-ea"/>
                          <a:cs typeface="+mn-cs"/>
                        </a:rPr>
                        <a:t>wenn</a:t>
                      </a:r>
                      <a:r>
                        <a:rPr lang="en-US" sz="900" b="1" kern="1200" baseline="0" dirty="0" smtClean="0">
                          <a:solidFill>
                            <a:schemeClr val="dk1"/>
                          </a:solidFill>
                          <a:effectLst/>
                          <a:latin typeface="Calibri" panose="020F0502020204030204" pitchFamily="34" charset="0"/>
                          <a:ea typeface="+mn-ea"/>
                          <a:cs typeface="+mn-cs"/>
                        </a:rPr>
                        <a:t> </a:t>
                      </a:r>
                      <a:r>
                        <a:rPr lang="ru-RU" sz="900" b="1" kern="1200" baseline="0" dirty="0" smtClean="0">
                          <a:solidFill>
                            <a:schemeClr val="dk1"/>
                          </a:solidFill>
                          <a:effectLst/>
                          <a:latin typeface="Calibri" panose="020F0502020204030204" pitchFamily="34" charset="0"/>
                          <a:ea typeface="+mn-ea"/>
                          <a:cs typeface="+mn-cs"/>
                        </a:rPr>
                        <a:t>и сравнительные предложения с </a:t>
                      </a:r>
                      <a:r>
                        <a:rPr lang="en-US" sz="900" b="1" kern="1200" baseline="0" dirty="0" err="1" smtClean="0">
                          <a:solidFill>
                            <a:schemeClr val="dk1"/>
                          </a:solidFill>
                          <a:effectLst/>
                          <a:latin typeface="Calibri" panose="020F0502020204030204" pitchFamily="34" charset="0"/>
                          <a:ea typeface="+mn-ea"/>
                          <a:cs typeface="+mn-cs"/>
                        </a:rPr>
                        <a:t>als</a:t>
                      </a:r>
                      <a:r>
                        <a:rPr lang="en-US" sz="900" b="1" kern="1200" baseline="0" dirty="0" smtClean="0">
                          <a:solidFill>
                            <a:schemeClr val="dk1"/>
                          </a:solidFill>
                          <a:effectLst/>
                          <a:latin typeface="Calibri" panose="020F0502020204030204" pitchFamily="34" charset="0"/>
                          <a:ea typeface="+mn-ea"/>
                          <a:cs typeface="+mn-cs"/>
                        </a:rPr>
                        <a:t> </a:t>
                      </a:r>
                      <a:r>
                        <a:rPr lang="ru-RU" sz="900" b="1" kern="1200" baseline="0" dirty="0" smtClean="0">
                          <a:solidFill>
                            <a:schemeClr val="dk1"/>
                          </a:solidFill>
                          <a:effectLst/>
                          <a:latin typeface="Calibri" panose="020F0502020204030204" pitchFamily="34" charset="0"/>
                          <a:ea typeface="+mn-ea"/>
                          <a:cs typeface="+mn-cs"/>
                        </a:rPr>
                        <a:t>и </a:t>
                      </a:r>
                      <a:r>
                        <a:rPr lang="de-DE" sz="900" b="1" kern="1200" baseline="0" dirty="0" smtClean="0">
                          <a:solidFill>
                            <a:schemeClr val="dk1"/>
                          </a:solidFill>
                          <a:effectLst/>
                          <a:latin typeface="Calibri" panose="020F0502020204030204" pitchFamily="34" charset="0"/>
                          <a:ea typeface="+mn-ea"/>
                          <a:cs typeface="+mn-cs"/>
                        </a:rPr>
                        <a:t>ob</a:t>
                      </a:r>
                      <a:endParaRPr lang="ru-RU" sz="900" b="1" dirty="0" smtClean="0">
                        <a:effectLst/>
                      </a:endParaRPr>
                    </a:p>
                    <a:p>
                      <a:pPr marL="171450" indent="-171450">
                        <a:lnSpc>
                          <a:spcPct val="107000"/>
                        </a:lnSpc>
                        <a:spcAft>
                          <a:spcPts val="800"/>
                        </a:spcAft>
                        <a:buFont typeface="Wingdings" panose="05000000000000000000" pitchFamily="2" charset="2"/>
                        <a:buChar char="!"/>
                      </a:pPr>
                      <a:r>
                        <a:rPr lang="ru-RU" sz="900" b="0" kern="1200" baseline="0" dirty="0" smtClean="0">
                          <a:solidFill>
                            <a:schemeClr val="dk1"/>
                          </a:solidFill>
                          <a:effectLst/>
                          <a:latin typeface="+mn-lt"/>
                          <a:ea typeface="+mn-ea"/>
                          <a:cs typeface="+mn-cs"/>
                        </a:rPr>
                        <a:t>Напишите личное письмо немецкому другу по переписке о том, какой вы представляете свою будущую семью,  используя сослагательное наклонение.</a:t>
                      </a:r>
                      <a:endParaRPr lang="ru-RU" sz="900" b="1" kern="1200" baseline="0" dirty="0" smtClean="0">
                        <a:solidFill>
                          <a:schemeClr val="dk1"/>
                        </a:solidFill>
                        <a:effectLst/>
                        <a:latin typeface="Calibri" panose="020F0502020204030204" pitchFamily="34" charset="0"/>
                        <a:ea typeface="+mn-ea"/>
                        <a:cs typeface="+mn-cs"/>
                      </a:endParaRPr>
                    </a:p>
                    <a:p>
                      <a:pPr marL="0" marR="0" indent="0" algn="l" defTabSz="914400" rtl="0" eaLnBrk="1" fontAlgn="auto" latinLnBrk="0" hangingPunct="1">
                        <a:lnSpc>
                          <a:spcPct val="107000"/>
                        </a:lnSpc>
                        <a:spcBef>
                          <a:spcPts val="0"/>
                        </a:spcBef>
                        <a:spcAft>
                          <a:spcPts val="800"/>
                        </a:spcAft>
                        <a:buClrTx/>
                        <a:buSzTx/>
                        <a:buFontTx/>
                        <a:buNone/>
                        <a:tabLst/>
                        <a:defRPr/>
                      </a:pPr>
                      <a:r>
                        <a:rPr lang="ru-RU" sz="900" b="1" kern="1200" dirty="0" smtClean="0">
                          <a:solidFill>
                            <a:schemeClr val="dk1"/>
                          </a:solidFill>
                          <a:effectLst/>
                          <a:latin typeface="Calibri" panose="020F0502020204030204" pitchFamily="34" charset="0"/>
                          <a:ea typeface="+mn-ea"/>
                          <a:cs typeface="+mn-cs"/>
                        </a:rPr>
                        <a:t>4.  УМК «Вундеркинды» </a:t>
                      </a:r>
                      <a:r>
                        <a:rPr lang="en-US" sz="900" b="1" kern="1200" dirty="0" err="1" smtClean="0">
                          <a:solidFill>
                            <a:schemeClr val="dk1"/>
                          </a:solidFill>
                          <a:effectLst/>
                          <a:latin typeface="Calibri" panose="020F0502020204030204" pitchFamily="34" charset="0"/>
                          <a:ea typeface="+mn-ea"/>
                          <a:cs typeface="+mn-cs"/>
                        </a:rPr>
                        <a:t>Lektion</a:t>
                      </a:r>
                      <a:r>
                        <a:rPr lang="en-US" sz="900" b="1" kern="1200" baseline="0" dirty="0" smtClean="0">
                          <a:solidFill>
                            <a:schemeClr val="dk1"/>
                          </a:solidFill>
                          <a:effectLst/>
                          <a:latin typeface="Calibri" panose="020F0502020204030204" pitchFamily="34" charset="0"/>
                          <a:ea typeface="+mn-ea"/>
                          <a:cs typeface="+mn-cs"/>
                        </a:rPr>
                        <a:t> 3.</a:t>
                      </a:r>
                      <a:r>
                        <a:rPr lang="ru-RU" sz="900" b="1" kern="1200" baseline="0" dirty="0" smtClean="0">
                          <a:solidFill>
                            <a:schemeClr val="dk1"/>
                          </a:solidFill>
                          <a:effectLst/>
                          <a:latin typeface="Calibri" panose="020F0502020204030204" pitchFamily="34" charset="0"/>
                          <a:ea typeface="+mn-ea"/>
                          <a:cs typeface="+mn-cs"/>
                        </a:rPr>
                        <a:t> </a:t>
                      </a:r>
                      <a:r>
                        <a:rPr lang="de-DE" sz="900" b="1" kern="1200" dirty="0" smtClean="0">
                          <a:solidFill>
                            <a:schemeClr val="dk1"/>
                          </a:solidFill>
                          <a:effectLst/>
                          <a:latin typeface="Calibri" panose="020F0502020204030204" pitchFamily="34" charset="0"/>
                          <a:ea typeface="+mn-ea"/>
                          <a:cs typeface="+mn-cs"/>
                        </a:rPr>
                        <a:t>Meine Familie und ich.</a:t>
                      </a:r>
                      <a:r>
                        <a:rPr lang="ru-RU" sz="900" b="1" kern="1200" baseline="0" dirty="0" smtClean="0">
                          <a:solidFill>
                            <a:schemeClr val="dk1"/>
                          </a:solidFill>
                          <a:effectLst/>
                          <a:latin typeface="Calibri" panose="020F0502020204030204" pitchFamily="34" charset="0"/>
                          <a:ea typeface="+mn-ea"/>
                          <a:cs typeface="+mn-cs"/>
                        </a:rPr>
                        <a:t> Советы о налаживании взаимоотношений и об избегании конфликтов</a:t>
                      </a:r>
                      <a:endParaRPr lang="ru-RU" sz="900" b="1" dirty="0" smtClean="0">
                        <a:effectLst/>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a:t>
                      </a:r>
                      <a:r>
                        <a:rPr lang="ru-RU" sz="900" baseline="0" dirty="0" err="1" smtClean="0">
                          <a:effectLst/>
                        </a:rPr>
                        <a:t>видеоурока</a:t>
                      </a:r>
                      <a:r>
                        <a:rPr lang="ru-RU" sz="900" baseline="0" dirty="0" smtClean="0">
                          <a:effectLst/>
                        </a:rPr>
                        <a:t> и выполните предлагаемые в нём  упражнения: </a:t>
                      </a:r>
                      <a:r>
                        <a:rPr lang="de-DE" sz="900" b="1" baseline="0" dirty="0" smtClean="0">
                          <a:effectLst/>
                          <a:hlinkClick r:id="rId13"/>
                        </a:rPr>
                        <a:t>https://resh.edu.ru/subject/lesson/3990/start/287543/</a:t>
                      </a:r>
                      <a:r>
                        <a:rPr lang="ru-RU" sz="900" b="1" baseline="0" dirty="0" smtClean="0">
                          <a:effectLst/>
                        </a:rPr>
                        <a:t> </a:t>
                      </a:r>
                      <a:endParaRPr lang="ru-RU" sz="900" b="1" baseline="0" dirty="0" smtClean="0">
                        <a:solidFill>
                          <a:schemeClr val="dk1"/>
                        </a:solidFill>
                        <a:effectLst/>
                        <a:latin typeface="+mn-lt"/>
                      </a:endParaRPr>
                    </a:p>
                    <a:p>
                      <a:pPr>
                        <a:lnSpc>
                          <a:spcPct val="107000"/>
                        </a:lnSpc>
                        <a:spcAft>
                          <a:spcPts val="800"/>
                        </a:spcAft>
                      </a:pPr>
                      <a:r>
                        <a:rPr lang="ru-RU" sz="900" b="1" dirty="0" smtClean="0">
                          <a:solidFill>
                            <a:schemeClr val="tx1"/>
                          </a:solidFill>
                          <a:latin typeface="Calibri" panose="020F0502020204030204" pitchFamily="34" charset="0"/>
                        </a:rPr>
                        <a:t>5. </a:t>
                      </a:r>
                      <a:r>
                        <a:rPr lang="ru-RU" sz="900" b="1" kern="1200" dirty="0" smtClean="0">
                          <a:solidFill>
                            <a:schemeClr val="dk1"/>
                          </a:solidFill>
                          <a:effectLst/>
                          <a:latin typeface="Calibri" panose="020F0502020204030204" pitchFamily="34" charset="0"/>
                          <a:ea typeface="+mn-ea"/>
                          <a:cs typeface="+mn-cs"/>
                        </a:rPr>
                        <a:t>  УМК «Вундеркинды» </a:t>
                      </a:r>
                      <a:r>
                        <a:rPr lang="en-US" sz="900" b="1" kern="1200" dirty="0" err="1" smtClean="0">
                          <a:solidFill>
                            <a:schemeClr val="dk1"/>
                          </a:solidFill>
                          <a:effectLst/>
                          <a:latin typeface="Calibri" panose="020F0502020204030204" pitchFamily="34" charset="0"/>
                          <a:ea typeface="+mn-ea"/>
                          <a:cs typeface="+mn-cs"/>
                        </a:rPr>
                        <a:t>Lektion</a:t>
                      </a:r>
                      <a:r>
                        <a:rPr lang="en-US" sz="900" b="1" kern="1200" baseline="0" dirty="0" smtClean="0">
                          <a:solidFill>
                            <a:schemeClr val="dk1"/>
                          </a:solidFill>
                          <a:effectLst/>
                          <a:latin typeface="Calibri" panose="020F0502020204030204" pitchFamily="34" charset="0"/>
                          <a:ea typeface="+mn-ea"/>
                          <a:cs typeface="+mn-cs"/>
                        </a:rPr>
                        <a:t> </a:t>
                      </a:r>
                      <a:r>
                        <a:rPr lang="ru-RU" sz="900" b="1" kern="1200" baseline="0" dirty="0" smtClean="0">
                          <a:solidFill>
                            <a:schemeClr val="dk1"/>
                          </a:solidFill>
                          <a:effectLst/>
                          <a:latin typeface="Calibri" panose="020F0502020204030204" pitchFamily="34" charset="0"/>
                          <a:ea typeface="+mn-ea"/>
                          <a:cs typeface="+mn-cs"/>
                        </a:rPr>
                        <a:t>4</a:t>
                      </a:r>
                      <a:r>
                        <a:rPr lang="en-US" sz="900" b="1" kern="1200" baseline="0" dirty="0" smtClean="0">
                          <a:solidFill>
                            <a:schemeClr val="dk1"/>
                          </a:solidFill>
                          <a:effectLst/>
                          <a:latin typeface="Calibri" panose="020F0502020204030204" pitchFamily="34" charset="0"/>
                          <a:ea typeface="+mn-ea"/>
                          <a:cs typeface="+mn-cs"/>
                        </a:rPr>
                        <a:t>.</a:t>
                      </a:r>
                      <a:r>
                        <a:rPr lang="ru-RU" sz="900" b="1" kern="1200" baseline="0" dirty="0" smtClean="0">
                          <a:solidFill>
                            <a:schemeClr val="dk1"/>
                          </a:solidFill>
                          <a:effectLst/>
                          <a:latin typeface="Calibri" panose="020F0502020204030204" pitchFamily="34" charset="0"/>
                          <a:ea typeface="+mn-ea"/>
                          <a:cs typeface="+mn-cs"/>
                        </a:rPr>
                        <a:t> </a:t>
                      </a:r>
                      <a:r>
                        <a:rPr lang="de-DE" sz="900" b="1" dirty="0" smtClean="0">
                          <a:solidFill>
                            <a:schemeClr val="tx1"/>
                          </a:solidFill>
                          <a:latin typeface="Calibri" panose="020F0502020204030204" pitchFamily="34" charset="0"/>
                        </a:rPr>
                        <a:t>Bücherwelt. </a:t>
                      </a:r>
                      <a:r>
                        <a:rPr lang="ru-RU" sz="900" b="1" dirty="0" smtClean="0">
                          <a:solidFill>
                            <a:schemeClr val="tx1"/>
                          </a:solidFill>
                          <a:latin typeface="Calibri" panose="020F0502020204030204" pitchFamily="34" charset="0"/>
                        </a:rPr>
                        <a:t> В чём</a:t>
                      </a:r>
                      <a:r>
                        <a:rPr lang="ru-RU" sz="900" b="1" baseline="0" dirty="0" smtClean="0">
                          <a:solidFill>
                            <a:schemeClr val="tx1"/>
                          </a:solidFill>
                          <a:latin typeface="Calibri" panose="020F0502020204030204" pitchFamily="34" charset="0"/>
                        </a:rPr>
                        <a:t> польза чтения? Аннотации книг. Мнения о прочитанных книгах.</a:t>
                      </a:r>
                      <a:endParaRPr lang="ru-RU" sz="900" b="1" dirty="0" smtClean="0">
                        <a:effectLst/>
                      </a:endParaRPr>
                    </a:p>
                    <a:p>
                      <a:pPr marL="171450" indent="-171450">
                        <a:lnSpc>
                          <a:spcPct val="107000"/>
                        </a:lnSpc>
                        <a:spcAft>
                          <a:spcPts val="800"/>
                        </a:spcAft>
                        <a:buFont typeface="Wingdings" panose="05000000000000000000" pitchFamily="2" charset="2"/>
                        <a:buChar char="!"/>
                      </a:pPr>
                      <a:r>
                        <a:rPr lang="ru-RU" sz="900" baseline="0" dirty="0" smtClean="0">
                          <a:effectLst/>
                        </a:rPr>
                        <a:t>Изучите материал двух </a:t>
                      </a:r>
                      <a:r>
                        <a:rPr lang="ru-RU" sz="900" baseline="0" dirty="0" err="1" smtClean="0">
                          <a:effectLst/>
                        </a:rPr>
                        <a:t>видеоуроков</a:t>
                      </a:r>
                      <a:r>
                        <a:rPr lang="ru-RU" sz="900" baseline="0" dirty="0" smtClean="0">
                          <a:effectLst/>
                        </a:rPr>
                        <a:t> и выполните предлагаемые в них  упражнения: </a:t>
                      </a:r>
                      <a:r>
                        <a:rPr lang="de-DE" sz="900" b="1" baseline="0" dirty="0" smtClean="0">
                          <a:effectLst/>
                          <a:hlinkClick r:id="rId14"/>
                        </a:rPr>
                        <a:t>https://resh.edu.ru/subject/lesson/4662/start/297534/</a:t>
                      </a:r>
                      <a:r>
                        <a:rPr lang="ru-RU" sz="900" b="1" baseline="0" dirty="0" smtClean="0">
                          <a:effectLst/>
                        </a:rPr>
                        <a:t>  и </a:t>
                      </a:r>
                      <a:r>
                        <a:rPr lang="de-DE" sz="900" b="1" baseline="0" dirty="0" smtClean="0">
                          <a:effectLst/>
                          <a:hlinkClick r:id="rId15"/>
                        </a:rPr>
                        <a:t>https://resh.edu.ru/subject/lesson/4660/start/209496/</a:t>
                      </a:r>
                      <a:r>
                        <a:rPr lang="ru-RU" sz="900" b="1" baseline="0" dirty="0" smtClean="0">
                          <a:effectLst/>
                        </a:rPr>
                        <a:t> </a:t>
                      </a:r>
                      <a:endParaRPr lang="ru-RU" sz="900" b="1" baseline="0" dirty="0" smtClean="0">
                        <a:solidFill>
                          <a:schemeClr val="tx1"/>
                        </a:solidFill>
                        <a:effectLst/>
                        <a:latin typeface="Calibri" panose="020F0502020204030204" pitchFamily="34" charset="0"/>
                      </a:endParaRPr>
                    </a:p>
                  </a:txBody>
                  <a:tcPr marL="52487" marR="52487" marT="26243" marB="26243"/>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162443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ис">
  <a:themeElements>
    <a:clrScheme name="Красный">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775</TotalTime>
  <Words>2150</Words>
  <Application>Microsoft Office PowerPoint</Application>
  <PresentationFormat>Широкоэкранный</PresentationFormat>
  <Paragraphs>134</Paragraphs>
  <Slides>3</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Calibri</vt:lpstr>
      <vt:lpstr>Corbel</vt:lpstr>
      <vt:lpstr>Times New Roman</vt:lpstr>
      <vt:lpstr>Wingdings</vt:lpstr>
      <vt:lpstr>Базис</vt:lpstr>
      <vt:lpstr>Подготовка к ГИА по иностранным языкам в условиях временного перехода 5-11-х классов на дистанционное обучение</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Содержание вебинара</dc:title>
  <dc:creator>Лилия Зорькина</dc:creator>
  <cp:lastModifiedBy>Елена Груцкая</cp:lastModifiedBy>
  <cp:revision>147</cp:revision>
  <dcterms:created xsi:type="dcterms:W3CDTF">2020-03-24T02:48:05Z</dcterms:created>
  <dcterms:modified xsi:type="dcterms:W3CDTF">2021-11-11T09:22:42Z</dcterms:modified>
</cp:coreProperties>
</file>