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80" r:id="rId2"/>
    <p:sldId id="4082" r:id="rId3"/>
    <p:sldId id="4081" r:id="rId4"/>
    <p:sldId id="4110" r:id="rId5"/>
    <p:sldId id="4111" r:id="rId6"/>
    <p:sldId id="4113" r:id="rId7"/>
    <p:sldId id="4114" r:id="rId8"/>
    <p:sldId id="4115" r:id="rId9"/>
    <p:sldId id="4118" r:id="rId10"/>
    <p:sldId id="4117" r:id="rId11"/>
    <p:sldId id="4116" r:id="rId12"/>
    <p:sldId id="4119" r:id="rId13"/>
    <p:sldId id="4123" r:id="rId14"/>
    <p:sldId id="4124" r:id="rId15"/>
    <p:sldId id="4125" r:id="rId16"/>
    <p:sldId id="4122" r:id="rId17"/>
    <p:sldId id="4121" r:id="rId18"/>
    <p:sldId id="4120" r:id="rId19"/>
    <p:sldId id="4126" r:id="rId20"/>
    <p:sldId id="4127" r:id="rId21"/>
    <p:sldId id="4128" r:id="rId22"/>
    <p:sldId id="4129" r:id="rId23"/>
    <p:sldId id="411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526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CB1CA3-0C9F-FC43-ACE3-9545D27E0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98C66C-6A80-AA41-A724-462B4E660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6ACC5A-DF62-C84A-8666-FD2BDC1B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160A0F-EBE7-4940-BBD6-7678DBFD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996A1E-73CF-5543-89C9-5D714080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4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CDCD32-DDED-EB44-ACD1-F4E025A6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A0F494B-BCFC-8841-9863-F947F784A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D34720-9A4B-634D-B60F-F4D4D359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400F3D-32F2-884B-B1F4-EF242DC7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638022-70AD-1348-AFBC-790D39A9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CF74A50-27D0-FB4E-A49E-1F98516D3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7568D58-1DDE-C843-BC51-9787AB3D6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27712D-ECAD-0C44-9BB5-3F9B71D2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331407-04BA-3D48-A716-B2459249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EBA2ED-308C-A946-B669-794B4CF4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0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91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E255D-14B2-9540-A987-F8E93008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985A65-A02A-8E42-9788-61180D90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C7E942-9EEB-B44F-BEC8-9678DFB8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AF46DF-A0C3-B046-928C-1E60334E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D095A0-8BDB-B942-B3EC-22B70B02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5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E3D166-A3EC-274F-84DF-44D6BCD8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B31645-7F39-4F45-BC5B-98C57EA43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A636A5-3489-2047-97A5-CB064DFA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D07A3D-88AB-F64A-9677-687FE37B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B1AD53-CB11-FC44-B8DA-D7688BA2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75172-8B03-3D45-8AE1-DA7CE034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2B4605-50AE-E44B-81AF-A0DEFDABD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8A6819A-8865-7846-B9B1-ED26EF1B5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6C7668-E3F9-464B-A3FC-E20B37C2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8FF541-C2F0-6F48-B3AC-B7C9F2B9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998A93D-F195-5A48-8C27-9FCD7A3E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5FE696-2897-B74A-A5EC-47A34F25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17DF43-3724-494C-B074-8A40C63E0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362295-195C-D44F-9BD1-86E181951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403CA90-1055-4B43-B0C2-220B0F5BE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C6DAF15-BF1D-C443-B64B-E50E5BC97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69D60C-A7A4-734E-96D9-9C264CB6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2CD4349-0545-094E-AF70-C546DD0F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4F2AD0-5A5B-EF4E-B171-40381B43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FD720-DE10-EA49-A815-D5615053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77FD0D2-CEF2-A042-8288-5D800832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BD1C3B0-50AE-CE4C-BFC1-0636C9F59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D961C1F-1A08-984A-A643-1C64A6A0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0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BB5CEC1-CB62-AA4F-B0C6-7BDD7A2D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27B66D2-2DFB-2347-87AF-15A37DA7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CD243AB-9624-1342-974D-E3AF0FDD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4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640358-A206-4447-995D-C74A0871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2BB107-05D4-C349-B1DE-5179519B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ECEA40-DE76-BE49-9A17-84DC4E53D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B036F62-90DB-034D-A11E-7ECF45D1C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2E37CF-0A87-E849-9C0F-AAC58E3C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6881EA-E9E0-034F-A607-952ABE5D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6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97BD2B-F1D8-D544-BA48-FAA145C6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A29A3D5-F461-8342-8D90-8D2FA805A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B896F2-431D-3A4D-85A6-2CF32F6BE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9E93E-1717-9041-921C-B4F94855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CCF628-1354-934C-BDE0-12D97AB9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1E479F-1A22-B442-853C-D50523B4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4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6A32B-F83E-544F-B02B-15E5F5B8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90CB14-455B-DA4C-84A7-D25F76FFE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6153E3-9C98-2E43-813F-EBD393E0C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E7188-1221-4A4E-A1FF-2099C81FF6A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0A2919-E63D-C34B-9D44-DF0B3911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F10EBE-8F66-694B-8813-62CC5374E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7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__________Microsoft_Excel1.xls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551DBC-461A-5740-B844-227D69A44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" y="-2684"/>
            <a:ext cx="12168130" cy="6860684"/>
          </a:xfrm>
          <a:prstGeom prst="rect">
            <a:avLst/>
          </a:prstGeom>
        </p:spPr>
      </p:pic>
      <p:sp>
        <p:nvSpPr>
          <p:cNvPr id="20" name="Freeform 1">
            <a:extLst>
              <a:ext uri="{FF2B5EF4-FFF2-40B4-BE49-F238E27FC236}">
                <a16:creationId xmlns:a16="http://schemas.microsoft.com/office/drawing/2014/main" xmlns="" id="{AA9F8FA2-3053-EC42-8466-063E45192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330327"/>
            <a:ext cx="12233393" cy="4556199"/>
          </a:xfrm>
          <a:custGeom>
            <a:avLst/>
            <a:gdLst>
              <a:gd name="T0" fmla="*/ 0 w 19570"/>
              <a:gd name="T1" fmla="*/ 11007 h 11008"/>
              <a:gd name="T2" fmla="*/ 19569 w 19570"/>
              <a:gd name="T3" fmla="*/ 11007 h 11008"/>
              <a:gd name="T4" fmla="*/ 19569 w 19570"/>
              <a:gd name="T5" fmla="*/ 0 h 11008"/>
              <a:gd name="T6" fmla="*/ 0 w 19570"/>
              <a:gd name="T7" fmla="*/ 0 h 11008"/>
              <a:gd name="T8" fmla="*/ 0 w 19570"/>
              <a:gd name="T9" fmla="*/ 11007 h 11008"/>
              <a:gd name="connsiteX0" fmla="*/ 0 w 19596"/>
              <a:gd name="connsiteY0" fmla="*/ 11613 h 11613"/>
              <a:gd name="connsiteX1" fmla="*/ 19569 w 19596"/>
              <a:gd name="connsiteY1" fmla="*/ 11613 h 11613"/>
              <a:gd name="connsiteX2" fmla="*/ 19569 w 19596"/>
              <a:gd name="connsiteY2" fmla="*/ 606 h 11613"/>
              <a:gd name="connsiteX3" fmla="*/ 19596 w 19596"/>
              <a:gd name="connsiteY3" fmla="*/ 0 h 11613"/>
              <a:gd name="connsiteX4" fmla="*/ 0 w 19596"/>
              <a:gd name="connsiteY4" fmla="*/ 11613 h 11613"/>
              <a:gd name="connsiteX0" fmla="*/ 0 w 19581"/>
              <a:gd name="connsiteY0" fmla="*/ 11007 h 11007"/>
              <a:gd name="connsiteX1" fmla="*/ 19569 w 19581"/>
              <a:gd name="connsiteY1" fmla="*/ 11007 h 11007"/>
              <a:gd name="connsiteX2" fmla="*/ 19569 w 19581"/>
              <a:gd name="connsiteY2" fmla="*/ 0 h 11007"/>
              <a:gd name="connsiteX3" fmla="*/ 19581 w 19581"/>
              <a:gd name="connsiteY3" fmla="*/ 3340 h 11007"/>
              <a:gd name="connsiteX4" fmla="*/ 0 w 19581"/>
              <a:gd name="connsiteY4" fmla="*/ 11007 h 11007"/>
              <a:gd name="connsiteX0" fmla="*/ 0 w 19600"/>
              <a:gd name="connsiteY0" fmla="*/ 7906 h 7906"/>
              <a:gd name="connsiteX1" fmla="*/ 19569 w 19600"/>
              <a:gd name="connsiteY1" fmla="*/ 7906 h 7906"/>
              <a:gd name="connsiteX2" fmla="*/ 19600 w 19600"/>
              <a:gd name="connsiteY2" fmla="*/ 1212 h 7906"/>
              <a:gd name="connsiteX3" fmla="*/ 19581 w 19600"/>
              <a:gd name="connsiteY3" fmla="*/ 239 h 7906"/>
              <a:gd name="connsiteX4" fmla="*/ 0 w 19600"/>
              <a:gd name="connsiteY4" fmla="*/ 7906 h 7906"/>
              <a:gd name="connsiteX0" fmla="*/ 0 w 10021"/>
              <a:gd name="connsiteY0" fmla="*/ 9196 h 9196"/>
              <a:gd name="connsiteX1" fmla="*/ 9984 w 10021"/>
              <a:gd name="connsiteY1" fmla="*/ 9196 h 9196"/>
              <a:gd name="connsiteX2" fmla="*/ 10000 w 10021"/>
              <a:gd name="connsiteY2" fmla="*/ 729 h 9196"/>
              <a:gd name="connsiteX3" fmla="*/ 10021 w 10021"/>
              <a:gd name="connsiteY3" fmla="*/ 369 h 9196"/>
              <a:gd name="connsiteX4" fmla="*/ 0 w 10021"/>
              <a:gd name="connsiteY4" fmla="*/ 9196 h 9196"/>
              <a:gd name="connsiteX0" fmla="*/ 0 w 10000"/>
              <a:gd name="connsiteY0" fmla="*/ 10000 h 10063"/>
              <a:gd name="connsiteX1" fmla="*/ 9979 w 10000"/>
              <a:gd name="connsiteY1" fmla="*/ 10063 h 10063"/>
              <a:gd name="connsiteX2" fmla="*/ 9979 w 10000"/>
              <a:gd name="connsiteY2" fmla="*/ 793 h 10063"/>
              <a:gd name="connsiteX3" fmla="*/ 10000 w 10000"/>
              <a:gd name="connsiteY3" fmla="*/ 401 h 10063"/>
              <a:gd name="connsiteX4" fmla="*/ 0 w 10000"/>
              <a:gd name="connsiteY4" fmla="*/ 10000 h 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63">
                <a:moveTo>
                  <a:pt x="0" y="10000"/>
                </a:moveTo>
                <a:lnTo>
                  <a:pt x="9979" y="10063"/>
                </a:lnTo>
                <a:cubicBezTo>
                  <a:pt x="9984" y="6994"/>
                  <a:pt x="9974" y="3861"/>
                  <a:pt x="9979" y="793"/>
                </a:cubicBezTo>
                <a:cubicBezTo>
                  <a:pt x="9981" y="2324"/>
                  <a:pt x="9998" y="-1129"/>
                  <a:pt x="10000" y="401"/>
                </a:cubicBezTo>
                <a:cubicBezTo>
                  <a:pt x="10000" y="5448"/>
                  <a:pt x="0" y="4953"/>
                  <a:pt x="0" y="10000"/>
                </a:cubicBezTo>
              </a:path>
            </a:pathLst>
          </a:custGeom>
          <a:solidFill>
            <a:srgbClr val="F18526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31" name="Freeform 153">
            <a:extLst>
              <a:ext uri="{FF2B5EF4-FFF2-40B4-BE49-F238E27FC236}">
                <a16:creationId xmlns:a16="http://schemas.microsoft.com/office/drawing/2014/main" xmlns="" id="{9CED21CC-E311-834D-9EA7-59A1DE3F2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0" y="1987650"/>
            <a:ext cx="845929" cy="801412"/>
          </a:xfrm>
          <a:custGeom>
            <a:avLst/>
            <a:gdLst>
              <a:gd name="T0" fmla="*/ 0 w 1359"/>
              <a:gd name="T1" fmla="*/ 104 h 916"/>
              <a:gd name="T2" fmla="*/ 0 w 1359"/>
              <a:gd name="T3" fmla="*/ 813 h 916"/>
              <a:gd name="T4" fmla="*/ 0 w 1359"/>
              <a:gd name="T5" fmla="*/ 813 h 916"/>
              <a:gd name="T6" fmla="*/ 104 w 1359"/>
              <a:gd name="T7" fmla="*/ 915 h 916"/>
              <a:gd name="T8" fmla="*/ 806 w 1359"/>
              <a:gd name="T9" fmla="*/ 915 h 916"/>
              <a:gd name="T10" fmla="*/ 806 w 1359"/>
              <a:gd name="T11" fmla="*/ 915 h 916"/>
              <a:gd name="T12" fmla="*/ 809 w 1359"/>
              <a:gd name="T13" fmla="*/ 915 h 916"/>
              <a:gd name="T14" fmla="*/ 809 w 1359"/>
              <a:gd name="T15" fmla="*/ 915 h 916"/>
              <a:gd name="T16" fmla="*/ 811 w 1359"/>
              <a:gd name="T17" fmla="*/ 915 h 916"/>
              <a:gd name="T18" fmla="*/ 831 w 1359"/>
              <a:gd name="T19" fmla="*/ 915 h 916"/>
              <a:gd name="T20" fmla="*/ 831 w 1359"/>
              <a:gd name="T21" fmla="*/ 915 h 916"/>
              <a:gd name="T22" fmla="*/ 862 w 1359"/>
              <a:gd name="T23" fmla="*/ 901 h 916"/>
              <a:gd name="T24" fmla="*/ 1327 w 1359"/>
              <a:gd name="T25" fmla="*/ 508 h 916"/>
              <a:gd name="T26" fmla="*/ 1327 w 1359"/>
              <a:gd name="T27" fmla="*/ 508 h 916"/>
              <a:gd name="T28" fmla="*/ 1327 w 1359"/>
              <a:gd name="T29" fmla="*/ 409 h 916"/>
              <a:gd name="T30" fmla="*/ 862 w 1359"/>
              <a:gd name="T31" fmla="*/ 16 h 916"/>
              <a:gd name="T32" fmla="*/ 862 w 1359"/>
              <a:gd name="T33" fmla="*/ 16 h 916"/>
              <a:gd name="T34" fmla="*/ 814 w 1359"/>
              <a:gd name="T35" fmla="*/ 2 h 916"/>
              <a:gd name="T36" fmla="*/ 814 w 1359"/>
              <a:gd name="T37" fmla="*/ 2 h 916"/>
              <a:gd name="T38" fmla="*/ 806 w 1359"/>
              <a:gd name="T39" fmla="*/ 1 h 916"/>
              <a:gd name="T40" fmla="*/ 104 w 1359"/>
              <a:gd name="T41" fmla="*/ 1 h 916"/>
              <a:gd name="T42" fmla="*/ 104 w 1359"/>
              <a:gd name="T43" fmla="*/ 1 h 916"/>
              <a:gd name="T44" fmla="*/ 0 w 1359"/>
              <a:gd name="T45" fmla="*/ 104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59" h="916">
                <a:moveTo>
                  <a:pt x="0" y="104"/>
                </a:moveTo>
                <a:lnTo>
                  <a:pt x="0" y="813"/>
                </a:lnTo>
                <a:lnTo>
                  <a:pt x="0" y="813"/>
                </a:lnTo>
                <a:cubicBezTo>
                  <a:pt x="0" y="869"/>
                  <a:pt x="47" y="915"/>
                  <a:pt x="104" y="915"/>
                </a:cubicBezTo>
                <a:lnTo>
                  <a:pt x="806" y="915"/>
                </a:lnTo>
                <a:lnTo>
                  <a:pt x="806" y="915"/>
                </a:lnTo>
                <a:cubicBezTo>
                  <a:pt x="807" y="915"/>
                  <a:pt x="808" y="915"/>
                  <a:pt x="809" y="915"/>
                </a:cubicBezTo>
                <a:lnTo>
                  <a:pt x="809" y="915"/>
                </a:lnTo>
                <a:cubicBezTo>
                  <a:pt x="809" y="915"/>
                  <a:pt x="810" y="915"/>
                  <a:pt x="811" y="915"/>
                </a:cubicBezTo>
                <a:lnTo>
                  <a:pt x="831" y="915"/>
                </a:lnTo>
                <a:lnTo>
                  <a:pt x="831" y="915"/>
                </a:lnTo>
                <a:cubicBezTo>
                  <a:pt x="842" y="913"/>
                  <a:pt x="852" y="909"/>
                  <a:pt x="862" y="901"/>
                </a:cubicBezTo>
                <a:lnTo>
                  <a:pt x="1327" y="508"/>
                </a:lnTo>
                <a:lnTo>
                  <a:pt x="1327" y="508"/>
                </a:lnTo>
                <a:cubicBezTo>
                  <a:pt x="1358" y="482"/>
                  <a:pt x="1358" y="435"/>
                  <a:pt x="1327" y="409"/>
                </a:cubicBezTo>
                <a:lnTo>
                  <a:pt x="862" y="16"/>
                </a:lnTo>
                <a:lnTo>
                  <a:pt x="862" y="16"/>
                </a:lnTo>
                <a:cubicBezTo>
                  <a:pt x="847" y="4"/>
                  <a:pt x="830" y="0"/>
                  <a:pt x="814" y="2"/>
                </a:cubicBezTo>
                <a:lnTo>
                  <a:pt x="814" y="2"/>
                </a:lnTo>
                <a:cubicBezTo>
                  <a:pt x="811" y="1"/>
                  <a:pt x="808" y="1"/>
                  <a:pt x="806" y="1"/>
                </a:cubicBezTo>
                <a:lnTo>
                  <a:pt x="104" y="1"/>
                </a:lnTo>
                <a:lnTo>
                  <a:pt x="104" y="1"/>
                </a:lnTo>
                <a:cubicBezTo>
                  <a:pt x="47" y="1"/>
                  <a:pt x="0" y="48"/>
                  <a:pt x="0" y="104"/>
                </a:cubicBezTo>
              </a:path>
            </a:pathLst>
          </a:custGeom>
          <a:solidFill>
            <a:srgbClr val="89898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43B749BA-309E-B94A-886B-0391EE1A3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291893"/>
            <a:ext cx="801412" cy="8014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CF1068B-436C-3E44-823E-B83FB5E0C073}"/>
              </a:ext>
            </a:extLst>
          </p:cNvPr>
          <p:cNvSpPr/>
          <p:nvPr/>
        </p:nvSpPr>
        <p:spPr>
          <a:xfrm>
            <a:off x="1182315" y="492274"/>
            <a:ext cx="4277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КАЛИНИНГРАДСКИЙ ОБЛАСТНОЙ ИНСТИТУТ РАЗВИТИЯ ОБРАЗОВАНИЯ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174223E-887D-0A49-A7C7-EE906F5B518B}"/>
              </a:ext>
            </a:extLst>
          </p:cNvPr>
          <p:cNvSpPr/>
          <p:nvPr/>
        </p:nvSpPr>
        <p:spPr>
          <a:xfrm>
            <a:off x="9165466" y="3771900"/>
            <a:ext cx="656397" cy="656397"/>
          </a:xfrm>
          <a:prstGeom prst="ellipse">
            <a:avLst/>
          </a:prstGeom>
          <a:solidFill>
            <a:srgbClr val="F1852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5FCA0BA-89FE-F14F-B632-9FEDE7FCE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08" y="3427658"/>
            <a:ext cx="5716101" cy="3215307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6F214843-3B31-3F46-AA11-931E6E981D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577309" y="4286519"/>
            <a:ext cx="2359987" cy="2359987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8525B66-88C1-7948-9649-0E3C76EC1056}"/>
              </a:ext>
            </a:extLst>
          </p:cNvPr>
          <p:cNvSpPr txBox="1">
            <a:spLocks/>
          </p:cNvSpPr>
          <p:nvPr/>
        </p:nvSpPr>
        <p:spPr>
          <a:xfrm>
            <a:off x="1524000" y="1891771"/>
            <a:ext cx="9144000" cy="1079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Анализ результатов работ ЕГЭ по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обществознанию 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2021 году.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КИМ в 2022 году.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учителей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подготовке обучающихся к ЕГЭ в 2022 году.</a:t>
            </a:r>
          </a:p>
        </p:txBody>
      </p:sp>
    </p:spTree>
    <p:extLst>
      <p:ext uri="{BB962C8B-B14F-4D97-AF65-F5344CB8AC3E}">
        <p14:creationId xmlns:p14="http://schemas.microsoft.com/office/powerpoint/2010/main" val="19777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3" name="Freeform 2">
            <a:extLst>
              <a:ext uri="{FF2B5EF4-FFF2-40B4-BE49-F238E27FC236}">
                <a16:creationId xmlns:a16="http://schemas.microsoft.com/office/drawing/2014/main" xmlns="" id="{F6EF05AE-DF79-F44F-AA65-022B6FB6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636" y="1165016"/>
            <a:ext cx="7374416" cy="5972425"/>
          </a:xfrm>
          <a:custGeom>
            <a:avLst/>
            <a:gdLst>
              <a:gd name="T0" fmla="*/ 10945 w 11842"/>
              <a:gd name="T1" fmla="*/ 6111 h 8587"/>
              <a:gd name="T2" fmla="*/ 10945 w 11842"/>
              <a:gd name="T3" fmla="*/ 6111 h 8587"/>
              <a:gd name="T4" fmla="*/ 9182 w 11842"/>
              <a:gd name="T5" fmla="*/ 3642 h 8587"/>
              <a:gd name="T6" fmla="*/ 9182 w 11842"/>
              <a:gd name="T7" fmla="*/ 3642 h 8587"/>
              <a:gd name="T8" fmla="*/ 5918 w 11842"/>
              <a:gd name="T9" fmla="*/ 0 h 8587"/>
              <a:gd name="T10" fmla="*/ 5918 w 11842"/>
              <a:gd name="T11" fmla="*/ 0 h 8587"/>
              <a:gd name="T12" fmla="*/ 2666 w 11842"/>
              <a:gd name="T13" fmla="*/ 3632 h 8587"/>
              <a:gd name="T14" fmla="*/ 2666 w 11842"/>
              <a:gd name="T15" fmla="*/ 3632 h 8587"/>
              <a:gd name="T16" fmla="*/ 903 w 11842"/>
              <a:gd name="T17" fmla="*/ 6102 h 8587"/>
              <a:gd name="T18" fmla="*/ 903 w 11842"/>
              <a:gd name="T19" fmla="*/ 6102 h 8587"/>
              <a:gd name="T20" fmla="*/ 475 w 11842"/>
              <a:gd name="T21" fmla="*/ 8586 h 8587"/>
              <a:gd name="T22" fmla="*/ 11376 w 11842"/>
              <a:gd name="T23" fmla="*/ 8586 h 8587"/>
              <a:gd name="T24" fmla="*/ 11376 w 11842"/>
              <a:gd name="T25" fmla="*/ 8586 h 8587"/>
              <a:gd name="T26" fmla="*/ 10945 w 11842"/>
              <a:gd name="T27" fmla="*/ 6111 h 8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42" h="8587">
                <a:moveTo>
                  <a:pt x="10945" y="6111"/>
                </a:moveTo>
                <a:lnTo>
                  <a:pt x="10945" y="6111"/>
                </a:lnTo>
                <a:cubicBezTo>
                  <a:pt x="9829" y="5051"/>
                  <a:pt x="8872" y="4653"/>
                  <a:pt x="9182" y="3642"/>
                </a:cubicBezTo>
                <a:lnTo>
                  <a:pt x="9182" y="3642"/>
                </a:lnTo>
                <a:cubicBezTo>
                  <a:pt x="9492" y="2631"/>
                  <a:pt x="6041" y="90"/>
                  <a:pt x="5918" y="0"/>
                </a:cubicBezTo>
                <a:lnTo>
                  <a:pt x="5918" y="0"/>
                </a:lnTo>
                <a:cubicBezTo>
                  <a:pt x="5798" y="86"/>
                  <a:pt x="2356" y="2622"/>
                  <a:pt x="2666" y="3632"/>
                </a:cubicBezTo>
                <a:lnTo>
                  <a:pt x="2666" y="3632"/>
                </a:lnTo>
                <a:cubicBezTo>
                  <a:pt x="2976" y="4644"/>
                  <a:pt x="2019" y="5042"/>
                  <a:pt x="903" y="6102"/>
                </a:cubicBezTo>
                <a:lnTo>
                  <a:pt x="903" y="6102"/>
                </a:lnTo>
                <a:cubicBezTo>
                  <a:pt x="0" y="6959"/>
                  <a:pt x="320" y="8158"/>
                  <a:pt x="475" y="8586"/>
                </a:cubicBezTo>
                <a:lnTo>
                  <a:pt x="11376" y="8586"/>
                </a:lnTo>
                <a:lnTo>
                  <a:pt x="11376" y="8586"/>
                </a:lnTo>
                <a:cubicBezTo>
                  <a:pt x="11532" y="8151"/>
                  <a:pt x="11841" y="6963"/>
                  <a:pt x="10945" y="6111"/>
                </a:cubicBezTo>
              </a:path>
            </a:pathLst>
          </a:custGeom>
          <a:solidFill>
            <a:srgbClr val="FA9825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20990555-6638-E544-88B6-271FAE52A429}"/>
              </a:ext>
            </a:extLst>
          </p:cNvPr>
          <p:cNvSpPr txBox="1"/>
          <p:nvPr/>
        </p:nvSpPr>
        <p:spPr>
          <a:xfrm>
            <a:off x="888039" y="1972323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27B716F6-8171-CC4B-8BC4-C3C8562A084C}"/>
              </a:ext>
            </a:extLst>
          </p:cNvPr>
          <p:cNvSpPr txBox="1"/>
          <p:nvPr/>
        </p:nvSpPr>
        <p:spPr>
          <a:xfrm>
            <a:off x="909348" y="2338731"/>
            <a:ext cx="20600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</a:t>
            </a:r>
            <a:r>
              <a:rPr lang="en-US" sz="1200" spc="-1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pofessional</a:t>
            </a:r>
            <a:r>
              <a:rPr lang="en-US" sz="1200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slides, charts, infographics and more.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E3B7C311-F1C6-794D-8EAF-CF166EF9DB58}"/>
              </a:ext>
            </a:extLst>
          </p:cNvPr>
          <p:cNvSpPr txBox="1"/>
          <p:nvPr/>
        </p:nvSpPr>
        <p:spPr>
          <a:xfrm>
            <a:off x="909348" y="4634029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03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6D86C130-5CC4-6C4F-A6F9-3859AB055904}"/>
              </a:ext>
            </a:extLst>
          </p:cNvPr>
          <p:cNvSpPr txBox="1"/>
          <p:nvPr/>
        </p:nvSpPr>
        <p:spPr>
          <a:xfrm>
            <a:off x="909348" y="5009360"/>
            <a:ext cx="2060030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professional slides, charts, infographics and more.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623" y="1963400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87A9504D-1742-F646-B5D2-CD43561CBD4D}"/>
              </a:ext>
            </a:extLst>
          </p:cNvPr>
          <p:cNvSpPr txBox="1"/>
          <p:nvPr/>
        </p:nvSpPr>
        <p:spPr>
          <a:xfrm>
            <a:off x="9222623" y="4634029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04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E9363500-2BAC-B14F-93A6-B8C7856B3BEC}"/>
              </a:ext>
            </a:extLst>
          </p:cNvPr>
          <p:cNvSpPr txBox="1"/>
          <p:nvPr/>
        </p:nvSpPr>
        <p:spPr>
          <a:xfrm>
            <a:off x="9222623" y="5009360"/>
            <a:ext cx="2060030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professional slides, charts, infographics and more.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10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45059" y="1720840"/>
            <a:ext cx="94405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Примеры </a:t>
            </a:r>
            <a:r>
              <a:rPr lang="en-US" dirty="0"/>
              <a:t>I-II </a:t>
            </a:r>
            <a:r>
              <a:rPr lang="ru-RU" dirty="0"/>
              <a:t>иллюстрируют задания с 5-ю и 6-ю позициями (множественный выбор) </a:t>
            </a:r>
          </a:p>
          <a:p>
            <a:r>
              <a:rPr lang="ru-RU" dirty="0"/>
              <a:t>   Обучающимся </a:t>
            </a:r>
            <a:r>
              <a:rPr lang="ru-RU" b="1" dirty="0"/>
              <a:t>важно знать</a:t>
            </a:r>
            <a:r>
              <a:rPr lang="ru-RU" dirty="0"/>
              <a:t>, что ответ записывается </a:t>
            </a:r>
          </a:p>
          <a:p>
            <a:r>
              <a:rPr lang="ru-RU" dirty="0"/>
              <a:t>     - последовательностью цифр </a:t>
            </a:r>
            <a:r>
              <a:rPr lang="ru-RU" b="1" dirty="0"/>
              <a:t>в порядке возрастания, без пробелов и   разделительных символов</a:t>
            </a:r>
            <a:r>
              <a:rPr lang="ru-RU" dirty="0"/>
              <a:t>;</a:t>
            </a:r>
          </a:p>
          <a:p>
            <a:r>
              <a:rPr lang="ru-RU" dirty="0"/>
              <a:t>     - существует «негласное правило»: из 5-ти позиций, правильными являются 2-3; из 6-ти позиций 2-4. </a:t>
            </a:r>
          </a:p>
          <a:p>
            <a:r>
              <a:rPr lang="ru-RU" dirty="0"/>
              <a:t>     - в любом случае, не менее двух и не все 5 или 6! </a:t>
            </a:r>
          </a:p>
          <a:p>
            <a:r>
              <a:rPr lang="ru-RU" b="1" dirty="0"/>
              <a:t>Методические приемы: </a:t>
            </a:r>
          </a:p>
          <a:p>
            <a:r>
              <a:rPr lang="ru-RU" dirty="0"/>
              <a:t>Целесообразно включать задания такого типа в  урочные занятия начиная </a:t>
            </a:r>
            <a:r>
              <a:rPr lang="ru-RU" b="1" dirty="0"/>
              <a:t>с 7-го класса. </a:t>
            </a:r>
            <a:r>
              <a:rPr lang="ru-RU" dirty="0"/>
              <a:t>Задания на множественный выбор ребята могут составлять самостоятельно.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614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3" name="Freeform 2">
            <a:extLst>
              <a:ext uri="{FF2B5EF4-FFF2-40B4-BE49-F238E27FC236}">
                <a16:creationId xmlns:a16="http://schemas.microsoft.com/office/drawing/2014/main" xmlns="" id="{F6EF05AE-DF79-F44F-AA65-022B6FB6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45" y="0"/>
            <a:ext cx="10330785" cy="7102908"/>
          </a:xfrm>
          <a:custGeom>
            <a:avLst/>
            <a:gdLst>
              <a:gd name="T0" fmla="*/ 10945 w 11842"/>
              <a:gd name="T1" fmla="*/ 6111 h 8587"/>
              <a:gd name="T2" fmla="*/ 10945 w 11842"/>
              <a:gd name="T3" fmla="*/ 6111 h 8587"/>
              <a:gd name="T4" fmla="*/ 9182 w 11842"/>
              <a:gd name="T5" fmla="*/ 3642 h 8587"/>
              <a:gd name="T6" fmla="*/ 9182 w 11842"/>
              <a:gd name="T7" fmla="*/ 3642 h 8587"/>
              <a:gd name="T8" fmla="*/ 5918 w 11842"/>
              <a:gd name="T9" fmla="*/ 0 h 8587"/>
              <a:gd name="T10" fmla="*/ 5918 w 11842"/>
              <a:gd name="T11" fmla="*/ 0 h 8587"/>
              <a:gd name="T12" fmla="*/ 2666 w 11842"/>
              <a:gd name="T13" fmla="*/ 3632 h 8587"/>
              <a:gd name="T14" fmla="*/ 2666 w 11842"/>
              <a:gd name="T15" fmla="*/ 3632 h 8587"/>
              <a:gd name="T16" fmla="*/ 903 w 11842"/>
              <a:gd name="T17" fmla="*/ 6102 h 8587"/>
              <a:gd name="T18" fmla="*/ 903 w 11842"/>
              <a:gd name="T19" fmla="*/ 6102 h 8587"/>
              <a:gd name="T20" fmla="*/ 475 w 11842"/>
              <a:gd name="T21" fmla="*/ 8586 h 8587"/>
              <a:gd name="T22" fmla="*/ 11376 w 11842"/>
              <a:gd name="T23" fmla="*/ 8586 h 8587"/>
              <a:gd name="T24" fmla="*/ 11376 w 11842"/>
              <a:gd name="T25" fmla="*/ 8586 h 8587"/>
              <a:gd name="T26" fmla="*/ 10945 w 11842"/>
              <a:gd name="T27" fmla="*/ 6111 h 8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42" h="8587">
                <a:moveTo>
                  <a:pt x="10945" y="6111"/>
                </a:moveTo>
                <a:lnTo>
                  <a:pt x="10945" y="6111"/>
                </a:lnTo>
                <a:cubicBezTo>
                  <a:pt x="9829" y="5051"/>
                  <a:pt x="8872" y="4653"/>
                  <a:pt x="9182" y="3642"/>
                </a:cubicBezTo>
                <a:lnTo>
                  <a:pt x="9182" y="3642"/>
                </a:lnTo>
                <a:cubicBezTo>
                  <a:pt x="9492" y="2631"/>
                  <a:pt x="6041" y="90"/>
                  <a:pt x="5918" y="0"/>
                </a:cubicBezTo>
                <a:lnTo>
                  <a:pt x="5918" y="0"/>
                </a:lnTo>
                <a:cubicBezTo>
                  <a:pt x="5798" y="86"/>
                  <a:pt x="2356" y="2622"/>
                  <a:pt x="2666" y="3632"/>
                </a:cubicBezTo>
                <a:lnTo>
                  <a:pt x="2666" y="3632"/>
                </a:lnTo>
                <a:cubicBezTo>
                  <a:pt x="2976" y="4644"/>
                  <a:pt x="2019" y="5042"/>
                  <a:pt x="903" y="6102"/>
                </a:cubicBezTo>
                <a:lnTo>
                  <a:pt x="903" y="6102"/>
                </a:lnTo>
                <a:cubicBezTo>
                  <a:pt x="0" y="6959"/>
                  <a:pt x="320" y="8158"/>
                  <a:pt x="475" y="8586"/>
                </a:cubicBezTo>
                <a:lnTo>
                  <a:pt x="11376" y="8586"/>
                </a:lnTo>
                <a:lnTo>
                  <a:pt x="11376" y="8586"/>
                </a:lnTo>
                <a:cubicBezTo>
                  <a:pt x="11532" y="8151"/>
                  <a:pt x="11841" y="6963"/>
                  <a:pt x="10945" y="6111"/>
                </a:cubicBezTo>
              </a:path>
            </a:pathLst>
          </a:custGeom>
          <a:solidFill>
            <a:srgbClr val="FA9825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ru-RU" b="1" dirty="0"/>
              <a:t>Пример</a:t>
            </a:r>
            <a:r>
              <a:rPr lang="ru-RU" dirty="0"/>
              <a:t> задания на составление КИМ множественного выбора </a:t>
            </a:r>
          </a:p>
          <a:p>
            <a:r>
              <a:rPr lang="ru-RU" dirty="0"/>
              <a:t>(10 класс) </a:t>
            </a:r>
          </a:p>
          <a:p>
            <a:r>
              <a:rPr lang="ru-RU" dirty="0"/>
              <a:t> Придумайте краткое (3-4 предложения) условие задания на тему «социализация индивида»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5 позиций к нему, 2 из которых будут неверными. </a:t>
            </a:r>
          </a:p>
          <a:p>
            <a:r>
              <a:rPr lang="ru-RU" b="1" dirty="0"/>
              <a:t>      Пример</a:t>
            </a:r>
            <a:r>
              <a:rPr lang="ru-RU" dirty="0"/>
              <a:t> обучающегося: </a:t>
            </a:r>
          </a:p>
          <a:p>
            <a:r>
              <a:rPr lang="ru-RU" dirty="0"/>
              <a:t> Выберите верные суждения о социализации и запишите цифры под которыми они указаны.</a:t>
            </a:r>
          </a:p>
          <a:p>
            <a:pPr>
              <a:buAutoNum type="arabicParenR"/>
            </a:pPr>
            <a:r>
              <a:rPr lang="ru-RU" dirty="0"/>
              <a:t>Социализация индивида всегда происходит стихийно</a:t>
            </a:r>
          </a:p>
          <a:p>
            <a:pPr>
              <a:buAutoNum type="arabicParenR"/>
            </a:pPr>
            <a:r>
              <a:rPr lang="ru-RU" dirty="0"/>
              <a:t>Социализация представляет собой усвоение индивидом социальных ценностей, норм и образцов поведения</a:t>
            </a:r>
          </a:p>
          <a:p>
            <a:pPr>
              <a:buAutoNum type="arabicParenR"/>
            </a:pPr>
            <a:r>
              <a:rPr lang="ru-RU" dirty="0"/>
              <a:t> Агентами первичной социализации индивида выступает его ближайшее окружение (семья, друзья)</a:t>
            </a:r>
          </a:p>
          <a:p>
            <a:pPr>
              <a:buAutoNum type="arabicParenR"/>
            </a:pPr>
            <a:r>
              <a:rPr lang="ru-RU" dirty="0"/>
              <a:t>Агенты социализации всегда несут ответственность за усвоение индивидом социальных норм и ценностей</a:t>
            </a:r>
          </a:p>
          <a:p>
            <a:pPr>
              <a:buAutoNum type="arabicParenR"/>
            </a:pPr>
            <a:r>
              <a:rPr lang="ru-RU" dirty="0"/>
              <a:t>В результате социализации люди накапливают опыт жизнедеятельности в конкретном обществе. </a:t>
            </a:r>
          </a:p>
          <a:p>
            <a:r>
              <a:rPr lang="ru-RU" dirty="0"/>
              <a:t>Ответ____________________________________________________</a:t>
            </a:r>
            <a:endParaRPr lang="ru-RU" dirty="0"/>
          </a:p>
        </p:txBody>
      </p: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420" y="1864546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11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53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420" y="1864546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12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18470" y="284170"/>
            <a:ext cx="101639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Возможно составление </a:t>
            </a:r>
            <a:r>
              <a:rPr lang="ru-RU" b="1" dirty="0"/>
              <a:t>«кладовки заданий», </a:t>
            </a:r>
            <a:r>
              <a:rPr lang="ru-RU" dirty="0"/>
              <a:t>которые хранятся в открытом доступе  на бумажных или электронных носителях. </a:t>
            </a:r>
          </a:p>
          <a:p>
            <a:r>
              <a:rPr lang="ru-RU" b="1" dirty="0"/>
              <a:t>   </a:t>
            </a:r>
            <a:r>
              <a:rPr lang="ru-RU" dirty="0"/>
              <a:t>-</a:t>
            </a:r>
            <a:r>
              <a:rPr lang="ru-RU" b="1" dirty="0"/>
              <a:t> </a:t>
            </a:r>
            <a:r>
              <a:rPr lang="ru-RU" dirty="0"/>
              <a:t>Фонд «кладовки» можно пополнять за счет обучающихся-экспертов (чередование групп): составляют сами, анализируют КИМЫ прошлых лет. </a:t>
            </a:r>
          </a:p>
          <a:p>
            <a:r>
              <a:rPr lang="ru-RU" dirty="0"/>
              <a:t>   - Тематически </a:t>
            </a:r>
            <a:r>
              <a:rPr lang="ru-RU" b="1" dirty="0"/>
              <a:t>классифицированные </a:t>
            </a:r>
            <a:r>
              <a:rPr lang="ru-RU" dirty="0"/>
              <a:t>задания</a:t>
            </a:r>
            <a:r>
              <a:rPr lang="ru-RU" b="1" dirty="0"/>
              <a:t> </a:t>
            </a:r>
            <a:r>
              <a:rPr lang="ru-RU" dirty="0"/>
              <a:t>«фонда» </a:t>
            </a:r>
            <a:r>
              <a:rPr lang="ru-RU" b="1" dirty="0"/>
              <a:t>В ОБЯЗАТЕЛЬНОМ ПОРЯДКЕ должны </a:t>
            </a:r>
            <a:r>
              <a:rPr lang="ru-RU" dirty="0"/>
              <a:t>использоваться учителем на каждом уроке ( 1-2 задания) </a:t>
            </a:r>
          </a:p>
          <a:p>
            <a:r>
              <a:rPr lang="ru-RU" dirty="0"/>
              <a:t>  - Составлять задания на множественный выбор можно всем классом или по группам работая с текстом учебника. </a:t>
            </a:r>
          </a:p>
          <a:p>
            <a:r>
              <a:rPr lang="ru-RU" b="1" dirty="0"/>
              <a:t>Пример</a:t>
            </a:r>
            <a:r>
              <a:rPr lang="ru-RU" dirty="0"/>
              <a:t>: «…Права человека носят всеобщий характер: все люди рождаются свободными и равными в своем достоинстве и правах. Это значит, что независимо от расы, пола, вероисповедания, политических или иных взглядов, национального или социального происхождения все имеют одинаковые права. Права человека </a:t>
            </a:r>
            <a:r>
              <a:rPr lang="ru-RU" i="1" dirty="0"/>
              <a:t>неотчуждаемы</a:t>
            </a:r>
            <a:r>
              <a:rPr lang="ru-RU" dirty="0"/>
              <a:t> (неотъемлемы), т.е. неотделимы от самого человека. Они принадлежат всем людям именно потому, что они – люди: права человека не нужно покупать, зарабатывать или наследовать. Права человека </a:t>
            </a:r>
            <a:r>
              <a:rPr lang="ru-RU" i="1" dirty="0"/>
              <a:t>неделимы: </a:t>
            </a:r>
            <a:r>
              <a:rPr lang="ru-RU" dirty="0"/>
              <a:t>каждый человек обладает всей совокупностью прав. Нельзя пользоваться одними правами и быть лишенными других. Первый шаг на пути международного закрепления прав человека был сделан 10 декабря 1948 г., когда Генеральная Ассамблея ООН приняла Всеобщую декларацию прав человека». (по Л.Н. Боголюбову. Обществознание 7 класс) </a:t>
            </a:r>
          </a:p>
          <a:p>
            <a:r>
              <a:rPr lang="ru-RU" b="1" dirty="0"/>
              <a:t>Задание:</a:t>
            </a:r>
            <a:r>
              <a:rPr lang="ru-RU" dirty="0"/>
              <a:t> Используя текст составьте условие задания на множественный выбор по теме «права человека». В задании укажите 6 позиций, три из которых будут неверными.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76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420" y="1864546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13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Объект 3"/>
          <p:cNvSpPr>
            <a:spLocks noGrp="1"/>
          </p:cNvSpPr>
          <p:nvPr>
            <p:ph idx="1"/>
          </p:nvPr>
        </p:nvSpPr>
        <p:spPr>
          <a:xfrm>
            <a:off x="1219200" y="986286"/>
            <a:ext cx="10009366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Множественный выбор (графики/диаграммы):</a:t>
            </a:r>
          </a:p>
          <a:p>
            <a:pPr marL="0" indent="0">
              <a:buNone/>
            </a:pPr>
            <a:r>
              <a:rPr lang="ru-RU" u="sng" dirty="0"/>
              <a:t>Работа с диаграммами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В последние годы составители КИМ ЕГЭ используют в основном </a:t>
            </a:r>
            <a:r>
              <a:rPr lang="ru-RU" b="1" dirty="0"/>
              <a:t>столбчатый</a:t>
            </a:r>
            <a:r>
              <a:rPr lang="ru-RU" dirty="0"/>
              <a:t> тип диаграмм.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18" y="2783444"/>
            <a:ext cx="5825317" cy="351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16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3871" y="494946"/>
            <a:ext cx="103467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Работу с диаграммами необходимо </a:t>
            </a:r>
            <a:r>
              <a:rPr lang="ru-RU" b="1" dirty="0"/>
              <a:t>систематически</a:t>
            </a:r>
            <a:r>
              <a:rPr lang="ru-RU" dirty="0"/>
              <a:t> проводить на уроках обществознания. </a:t>
            </a:r>
          </a:p>
          <a:p>
            <a:r>
              <a:rPr lang="ru-RU" dirty="0"/>
              <a:t>      </a:t>
            </a:r>
            <a:r>
              <a:rPr lang="ru-RU" b="1" dirty="0"/>
              <a:t>Пример задания </a:t>
            </a:r>
            <a:r>
              <a:rPr lang="ru-RU" dirty="0"/>
              <a:t>(обществознание 6-й класс):</a:t>
            </a:r>
          </a:p>
          <a:p>
            <a:r>
              <a:rPr lang="ru-RU" dirty="0"/>
              <a:t>  1. Посмотрите на </a:t>
            </a:r>
            <a:r>
              <a:rPr lang="ru-RU" b="1" dirty="0"/>
              <a:t>диаграмму </a:t>
            </a:r>
            <a:r>
              <a:rPr lang="en-US" b="1" dirty="0"/>
              <a:t>I</a:t>
            </a:r>
            <a:r>
              <a:rPr lang="ru-RU" dirty="0"/>
              <a:t> (Рис. 1). О чем эта диаграмма? </a:t>
            </a:r>
          </a:p>
          <a:p>
            <a:r>
              <a:rPr lang="ru-RU" dirty="0"/>
              <a:t>(Занятость учащихся 6 а класса в свободное время)  </a:t>
            </a:r>
          </a:p>
          <a:p>
            <a:r>
              <a:rPr lang="ru-RU" dirty="0"/>
              <a:t>      Ответьте на вопросы: </a:t>
            </a:r>
          </a:p>
          <a:p>
            <a:pPr lvl="0"/>
            <a:r>
              <a:rPr lang="ru-RU" dirty="0"/>
              <a:t>Сколько человек предпочитают в свободное время прогулку?</a:t>
            </a:r>
          </a:p>
          <a:p>
            <a:pPr lvl="0"/>
            <a:r>
              <a:rPr lang="ru-RU" dirty="0"/>
              <a:t>Чем увлекается большинство учащихся? </a:t>
            </a:r>
          </a:p>
          <a:p>
            <a:pPr lvl="0"/>
            <a:r>
              <a:rPr lang="ru-RU" dirty="0"/>
              <a:t>На сколько человек меньше увлекается чтением, чем спортом? </a:t>
            </a:r>
          </a:p>
          <a:p>
            <a:pPr lvl="0"/>
            <a:r>
              <a:rPr lang="ru-RU" dirty="0"/>
              <a:t>Сколько человек предпочитают смотреть телевизор?</a:t>
            </a:r>
            <a:endParaRPr lang="ru-RU" dirty="0"/>
          </a:p>
        </p:txBody>
      </p:sp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07" y="3138539"/>
            <a:ext cx="3476445" cy="185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62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7524" y="7050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Посмотрите на </a:t>
            </a:r>
            <a:r>
              <a:rPr lang="ru-RU" b="1" dirty="0"/>
              <a:t>диаграмму </a:t>
            </a:r>
            <a:r>
              <a:rPr lang="en-US" b="1" dirty="0"/>
              <a:t>II</a:t>
            </a:r>
            <a:r>
              <a:rPr lang="ru-RU" b="1" dirty="0"/>
              <a:t> </a:t>
            </a:r>
            <a:r>
              <a:rPr lang="ru-RU" dirty="0"/>
              <a:t>(Рис.2)</a:t>
            </a:r>
          </a:p>
          <a:p>
            <a:r>
              <a:rPr lang="ru-RU" dirty="0"/>
              <a:t>      О чем эта диаграмма? </a:t>
            </a:r>
          </a:p>
          <a:p>
            <a:r>
              <a:rPr lang="ru-RU" dirty="0"/>
              <a:t>  Сравните две диаграммы. Что между </a:t>
            </a:r>
          </a:p>
          <a:p>
            <a:r>
              <a:rPr lang="ru-RU" dirty="0"/>
              <a:t>  ними общего? В чем различия? (Рис.3) </a:t>
            </a:r>
          </a:p>
          <a:p>
            <a:endParaRPr lang="ru-RU" dirty="0"/>
          </a:p>
        </p:txBody>
      </p:sp>
      <p:pic>
        <p:nvPicPr>
          <p:cNvPr id="5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92" y="1089220"/>
            <a:ext cx="3968464" cy="270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87" y="2562774"/>
            <a:ext cx="3473767" cy="24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4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420" y="1864546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16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40510" y="5942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Учащимся можно выдавать «техническое задание» на построение диаграмм (ситуация 1) или  предлагать самостоятельно иллюстрировать определенные теоретические положения урока диаграммами (ситуация 2).  </a:t>
            </a: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12793"/>
              </p:ext>
            </p:extLst>
          </p:nvPr>
        </p:nvGraphicFramePr>
        <p:xfrm>
          <a:off x="5497513" y="2044781"/>
          <a:ext cx="4192438" cy="2044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3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0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51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Численность населения некоторых стран (2011 г)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0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Китай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1336718015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США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313232044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Россия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138739892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8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Япония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126475664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Германия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81471834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72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420" y="1864546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17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1423244" y="566375"/>
            <a:ext cx="8915400" cy="51154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/>
              <a:t>Текст</a:t>
            </a:r>
            <a:r>
              <a:rPr lang="ru-RU" dirty="0"/>
              <a:t> «В ходе социологического опроса 23-летних работающих юношей и девушек страны </a:t>
            </a:r>
            <a:r>
              <a:rPr lang="en-US" dirty="0"/>
              <a:t>Z </a:t>
            </a:r>
            <a:r>
              <a:rPr lang="ru-RU" dirty="0"/>
              <a:t>им задавали вопрос: «Зачем Вы работаете, какова Ваша трудовая мотивация?». Были получены следующие результаты (в </a:t>
            </a:r>
            <a:r>
              <a:rPr lang="en-US" dirty="0"/>
              <a:t>% </a:t>
            </a:r>
            <a:r>
              <a:rPr lang="ru-RU" dirty="0"/>
              <a:t>от числа опрошенных): 50% юношей и 40% девушек ответили, что работают для того, чтобы обеспечить материальное благополучие себе и своей семье; 10% юношей и 10% девушек работают для того, чтобы </a:t>
            </a:r>
            <a:r>
              <a:rPr lang="ru-RU" dirty="0" err="1"/>
              <a:t>самореализоваться</a:t>
            </a:r>
            <a:r>
              <a:rPr lang="ru-RU" dirty="0"/>
              <a:t>; 15 % девушек и 10% юношей прилагают усилия, чтобы подняться по карьерной лестнице; 10% юношей и 20% девушек интересно то, чем они занимаются; 5 % юношей и 10 % девушек в работе привлекает возможность путешествовать и общаться с разными людьми;  и юноши и девушки в равной доле (5 %) считают, что их работа очень нужна обществу». </a:t>
            </a:r>
          </a:p>
          <a:p>
            <a:pPr marL="0" indent="0" algn="just">
              <a:buNone/>
            </a:pPr>
            <a:r>
              <a:rPr lang="ru-RU" b="1" dirty="0"/>
              <a:t>      Задание: </a:t>
            </a:r>
            <a:r>
              <a:rPr lang="ru-RU" dirty="0"/>
              <a:t>Постройте столбчатую диаграмму (</a:t>
            </a:r>
            <a:r>
              <a:rPr lang="en-US" dirty="0"/>
              <a:t>MS Excel)</a:t>
            </a:r>
            <a:r>
              <a:rPr lang="ru-RU" dirty="0"/>
              <a:t> используя данный текст. </a:t>
            </a:r>
          </a:p>
          <a:p>
            <a:pPr marL="0" indent="0" algn="just">
              <a:buNone/>
            </a:pPr>
            <a:r>
              <a:rPr lang="ru-RU" dirty="0"/>
              <a:t>      </a:t>
            </a:r>
            <a:r>
              <a:rPr lang="ru-RU" i="1" dirty="0"/>
              <a:t>Для учащихся 10-11 класса </a:t>
            </a:r>
            <a:r>
              <a:rPr lang="ru-RU" dirty="0"/>
              <a:t>задание можно усложнить. Составьте список выводов  (5 позиций / 2 неверные), которые можно сделать на основе диаграммы. </a:t>
            </a:r>
          </a:p>
          <a:p>
            <a:pPr marL="0" indent="0" algn="just">
              <a:buNone/>
            </a:pPr>
            <a:r>
              <a:rPr lang="ru-RU" b="1" i="1" dirty="0"/>
              <a:t>Примеры позиций</a:t>
            </a:r>
            <a:r>
              <a:rPr lang="ru-RU" i="1" dirty="0"/>
              <a:t>:</a:t>
            </a:r>
          </a:p>
          <a:p>
            <a:pPr marL="0" indent="0" algn="just">
              <a:buNone/>
            </a:pPr>
            <a:r>
              <a:rPr lang="ru-RU" dirty="0"/>
              <a:t>1.</a:t>
            </a:r>
            <a:r>
              <a:rPr lang="ru-RU" b="1" dirty="0"/>
              <a:t>Половина</a:t>
            </a:r>
            <a:r>
              <a:rPr lang="ru-RU" dirty="0"/>
              <a:t> юношей работают для того, чтобы обеспечить материальное благополучие себе и своей семье.</a:t>
            </a:r>
          </a:p>
          <a:p>
            <a:pPr marL="0" indent="0" algn="just">
              <a:buNone/>
            </a:pPr>
            <a:r>
              <a:rPr lang="ru-RU" dirty="0"/>
              <a:t>2. </a:t>
            </a:r>
            <a:r>
              <a:rPr lang="ru-RU" b="1" dirty="0"/>
              <a:t>Доли</a:t>
            </a:r>
            <a:r>
              <a:rPr lang="ru-RU" dirty="0"/>
              <a:t> девушек, связывающих трудовую мотивацию с потребностью в самореализации и с возможностью путешествий, общения с разными людьми, равны. </a:t>
            </a:r>
          </a:p>
          <a:p>
            <a:pPr marL="0" indent="0" algn="just">
              <a:buNone/>
            </a:pPr>
            <a:r>
              <a:rPr lang="ru-RU" dirty="0"/>
              <a:t>3. Б</a:t>
            </a:r>
            <a:r>
              <a:rPr lang="ru-RU" b="1" i="1" dirty="0"/>
              <a:t>о</a:t>
            </a:r>
            <a:r>
              <a:rPr lang="ru-RU" dirty="0"/>
              <a:t>льшая доля юношей, по сравнению с девушками, работает потому, что их работа очень нужна обществу. </a:t>
            </a:r>
          </a:p>
          <a:p>
            <a:pPr marL="0" indent="0" algn="just">
              <a:buNone/>
            </a:pPr>
            <a:r>
              <a:rPr lang="ru-RU" dirty="0" err="1"/>
              <a:t>и.т.д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65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420" y="1864546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18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1039478" y="783680"/>
            <a:ext cx="10475710" cy="4867631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Высокий результат  в решении заданий с диаграммами дают учащиеся занимающиеся исследовательской деятельностью, владеющие методикой проведения социологических опросов, анализа анкет, составления графиков и диаграмм. </a:t>
            </a:r>
          </a:p>
          <a:p>
            <a:pPr algn="just"/>
            <a:r>
              <a:rPr lang="ru-RU" dirty="0"/>
              <a:t>Отработку навыков составления и чтения диаграмм разного типа, уместно так же проводить в форме небольших </a:t>
            </a:r>
            <a:r>
              <a:rPr lang="ru-RU" b="1" dirty="0"/>
              <a:t>социологических</a:t>
            </a:r>
            <a:r>
              <a:rPr lang="ru-RU" dirty="0"/>
              <a:t> </a:t>
            </a:r>
            <a:r>
              <a:rPr lang="ru-RU" b="1" dirty="0"/>
              <a:t>исследовательских заданий (проектов), </a:t>
            </a:r>
            <a:r>
              <a:rPr lang="ru-RU" dirty="0"/>
              <a:t>выполняемых учащимися в течение определенного времени, с представлением результатов на уроке. </a:t>
            </a:r>
          </a:p>
          <a:p>
            <a:pPr marL="0" indent="0" algn="just">
              <a:buNone/>
            </a:pPr>
            <a:r>
              <a:rPr lang="ru-RU" dirty="0"/>
              <a:t>      Темы проектов (7 класс): </a:t>
            </a:r>
          </a:p>
          <a:p>
            <a:pPr marL="0" indent="0" algn="just">
              <a:buNone/>
            </a:pPr>
            <a:r>
              <a:rPr lang="ru-RU" dirty="0"/>
              <a:t>    - распорядок дня</a:t>
            </a:r>
          </a:p>
          <a:p>
            <a:pPr marL="0" indent="0" algn="just">
              <a:buNone/>
            </a:pPr>
            <a:r>
              <a:rPr lang="ru-RU" dirty="0"/>
              <a:t>    - спорт в жизни современного школьника</a:t>
            </a:r>
          </a:p>
          <a:p>
            <a:pPr marL="0" indent="0" algn="just">
              <a:buNone/>
            </a:pPr>
            <a:r>
              <a:rPr lang="ru-RU" dirty="0"/>
              <a:t>    - темперамент моих одноклассников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80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420" y="1864546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19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1314635" y="646954"/>
            <a:ext cx="10045522" cy="4919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  -  </a:t>
            </a:r>
            <a:r>
              <a:rPr lang="ru-RU" dirty="0"/>
              <a:t>Уместно включить в программу курса обществознание </a:t>
            </a:r>
            <a:r>
              <a:rPr lang="ru-RU" b="1" dirty="0"/>
              <a:t>модуль</a:t>
            </a:r>
            <a:r>
              <a:rPr lang="ru-RU" dirty="0"/>
              <a:t> «основы социологии» .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dirty="0"/>
              <a:t>Примерная тематика: </a:t>
            </a:r>
          </a:p>
          <a:p>
            <a:pPr>
              <a:buAutoNum type="arabicPeriod"/>
            </a:pPr>
            <a:r>
              <a:rPr lang="ru-RU" dirty="0"/>
              <a:t>Социология как наука</a:t>
            </a:r>
          </a:p>
          <a:p>
            <a:pPr>
              <a:buAutoNum type="arabicPeriod"/>
            </a:pPr>
            <a:r>
              <a:rPr lang="ru-RU" dirty="0"/>
              <a:t> Методы социологических исследований:</a:t>
            </a:r>
          </a:p>
          <a:p>
            <a:pPr marL="0" indent="0">
              <a:buNone/>
            </a:pPr>
            <a:r>
              <a:rPr lang="ru-RU" dirty="0"/>
              <a:t>       - опрос ( анкетирование, интервьюирование)</a:t>
            </a:r>
          </a:p>
          <a:p>
            <a:pPr marL="0" indent="0">
              <a:buNone/>
            </a:pPr>
            <a:r>
              <a:rPr lang="ru-RU" dirty="0"/>
              <a:t>       - наблюдение</a:t>
            </a:r>
          </a:p>
          <a:p>
            <a:pPr marL="0" indent="0">
              <a:buNone/>
            </a:pPr>
            <a:r>
              <a:rPr lang="ru-RU" dirty="0"/>
              <a:t>       - контент - анализ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3.</a:t>
            </a:r>
            <a:r>
              <a:rPr lang="ru-RU" dirty="0"/>
              <a:t> Графики и диаграммы в социологическом исследовании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4</a:t>
            </a:r>
            <a:r>
              <a:rPr lang="ru-RU" dirty="0"/>
              <a:t>.  Проектная работа </a:t>
            </a:r>
          </a:p>
          <a:p>
            <a:pPr marL="0" indent="0">
              <a:buNone/>
            </a:pPr>
            <a:r>
              <a:rPr lang="ru-RU" b="1" dirty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40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1B045F-9860-2E4F-88E0-4E1D0061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" y="-2684"/>
            <a:ext cx="12168130" cy="6860684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73329662-E628-5E43-A45B-67DAFF25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4712"/>
            <a:ext cx="10515600" cy="5234728"/>
          </a:xfrm>
        </p:spPr>
        <p:txBody>
          <a:bodyPr/>
          <a:lstStyle/>
          <a:p>
            <a:r>
              <a:rPr lang="ru-RU" b="1" dirty="0" smtClean="0"/>
              <a:t>Основные УМК по предмету используемые в регионе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Боголюбов Л.Н., Виноградова Н.Ф., Городецкая Н.И. Обществознание 6-11 класс. АО «Издательство Просвещение»</a:t>
            </a:r>
          </a:p>
          <a:p>
            <a:pPr>
              <a:buFontTx/>
              <a:buChar char="-"/>
            </a:pPr>
            <a:r>
              <a:rPr lang="ru-RU" dirty="0" smtClean="0"/>
              <a:t>Котова О.А., </a:t>
            </a:r>
            <a:r>
              <a:rPr lang="ru-RU" dirty="0" err="1" smtClean="0"/>
              <a:t>Лискова</a:t>
            </a:r>
            <a:r>
              <a:rPr lang="ru-RU" dirty="0" smtClean="0"/>
              <a:t> Т.Е. Обществознание 6-11 класс. АО «Издательство Просвещение»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Динамика результатов ЕГЭ по предмету за последние 3 года </a:t>
            </a:r>
            <a:endParaRPr lang="ru-RU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Заголовок 5">
            <a:extLst>
              <a:ext uri="{FF2B5EF4-FFF2-40B4-BE49-F238E27FC236}">
                <a16:creationId xmlns:a16="http://schemas.microsoft.com/office/drawing/2014/main" xmlns="" id="{4A2C6189-9490-9E4E-9DFE-F50D801C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734169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Некоторые итоги ЕГЭ по обществознанию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2020-2021 учебного года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FCD04D08-CFC5-104C-AA0D-72E38224592B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5928CAB9-E613-234B-A6BD-D76CCFF36924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Номер слайда 3">
              <a:extLst>
                <a:ext uri="{FF2B5EF4-FFF2-40B4-BE49-F238E27FC236}">
                  <a16:creationId xmlns:a16="http://schemas.microsoft.com/office/drawing/2014/main" xmlns="" id="{52EE74E8-D239-644A-8205-50BA8D8F9380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2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67995"/>
              </p:ext>
            </p:extLst>
          </p:nvPr>
        </p:nvGraphicFramePr>
        <p:xfrm>
          <a:off x="1224966" y="4463437"/>
          <a:ext cx="9764310" cy="130365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63191"/>
                <a:gridCol w="1341148"/>
                <a:gridCol w="1341148"/>
                <a:gridCol w="2818823"/>
              </a:tblGrid>
              <a:tr h="214630">
                <a:tc rowSpan="2"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Субъект Российской Федерации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   2019 </a:t>
                      </a:r>
                      <a:r>
                        <a:rPr lang="ru-RU" sz="1400" dirty="0">
                          <a:effectLst/>
                        </a:rPr>
                        <a:t>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  2020 </a:t>
                      </a:r>
                      <a:r>
                        <a:rPr lang="ru-RU" sz="1400" dirty="0">
                          <a:effectLst/>
                        </a:rPr>
                        <a:t>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 2021 </a:t>
                      </a:r>
                      <a:r>
                        <a:rPr lang="ru-RU" sz="1400" dirty="0">
                          <a:effectLst/>
                        </a:rPr>
                        <a:t>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61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Не преодолели минимального балла, %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11,42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10,83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14,58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79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Средний тестовый балл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57,38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60,16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58,18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63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Получили от 81 до 99 баллов, %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7,52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10,88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10,42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63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Получили 100 баллов, чел.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97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420" y="1864546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20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03105" y="1166843"/>
            <a:ext cx="10281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П.10 </a:t>
            </a:r>
            <a:r>
              <a:rPr lang="ru-RU" sz="2800" b="1" dirty="0"/>
              <a:t>спецификатора </a:t>
            </a:r>
            <a:r>
              <a:rPr lang="ru-RU" sz="2800" dirty="0"/>
              <a:t>характеризует изменения вносимые в КИМ текущего гада.</a:t>
            </a:r>
          </a:p>
          <a:p>
            <a:r>
              <a:rPr lang="ru-RU" sz="2800" b="1" dirty="0" smtClean="0"/>
              <a:t>П. 10 спецификатора </a:t>
            </a:r>
            <a:r>
              <a:rPr lang="ru-RU" sz="2800" dirty="0" smtClean="0"/>
              <a:t>определяет время, отведенное на выполнение заданий </a:t>
            </a:r>
          </a:p>
          <a:p>
            <a:r>
              <a:rPr lang="ru-RU" sz="2800" dirty="0" smtClean="0"/>
              <a:t>При </a:t>
            </a:r>
            <a:r>
              <a:rPr lang="ru-RU" sz="2800" dirty="0"/>
              <a:t>подготовке обучающихся к ЕГЭ необходимо так же уделять внимание системе оценки тех или иных заданий. </a:t>
            </a:r>
            <a:endParaRPr lang="ru-RU" sz="2800" dirty="0"/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645956" y="3841418"/>
            <a:ext cx="10782496" cy="3535464"/>
          </a:xfrm>
        </p:spPr>
        <p:txBody>
          <a:bodyPr>
            <a:normAutofit/>
          </a:bodyPr>
          <a:lstStyle/>
          <a:p>
            <a:r>
              <a:rPr lang="ru-RU" dirty="0"/>
              <a:t> Особое внимание необходимо уделять </a:t>
            </a:r>
            <a:r>
              <a:rPr lang="ru-RU" b="1" dirty="0"/>
              <a:t>приложениям</a:t>
            </a:r>
            <a:r>
              <a:rPr lang="ru-RU" dirty="0"/>
              <a:t> к спецификатору. </a:t>
            </a:r>
          </a:p>
          <a:p>
            <a:r>
              <a:rPr lang="ru-RU" b="1" dirty="0" smtClean="0"/>
              <a:t>Приложение </a:t>
            </a:r>
            <a:r>
              <a:rPr lang="en-US" b="1" dirty="0"/>
              <a:t>II </a:t>
            </a:r>
            <a:r>
              <a:rPr lang="ru-RU" dirty="0"/>
              <a:t>Краткий перечень нормативно-правовых актов (по главам) </a:t>
            </a:r>
          </a:p>
          <a:p>
            <a:pPr marL="0" indent="0">
              <a:buNone/>
            </a:pPr>
            <a:r>
              <a:rPr lang="ru-RU" dirty="0"/>
              <a:t>Указанные нормативно-правовые акты необходимо включать в урочные занятия по обществознанию. 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05413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420" y="1864546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21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1039478" y="783680"/>
            <a:ext cx="10475710" cy="4867631"/>
          </a:xfrm>
        </p:spPr>
        <p:txBody>
          <a:bodyPr>
            <a:normAutofit/>
          </a:bodyPr>
          <a:lstStyle/>
          <a:p>
            <a:r>
              <a:rPr lang="ru-RU" b="1" dirty="0"/>
              <a:t>Кодификатор элементов содержания </a:t>
            </a:r>
          </a:p>
          <a:p>
            <a:r>
              <a:rPr lang="ru-RU" b="1" dirty="0"/>
              <a:t> </a:t>
            </a:r>
            <a:r>
              <a:rPr lang="ru-RU" dirty="0"/>
              <a:t>Документ необходим каждому обучающемуся т.к. в нем содержится </a:t>
            </a:r>
            <a:r>
              <a:rPr lang="ru-RU" b="1" dirty="0"/>
              <a:t>ПЕРЕЧЕНЬ</a:t>
            </a:r>
            <a:r>
              <a:rPr lang="ru-RU" dirty="0"/>
              <a:t> элементов содержания проверяемых на ЕГЭ по обществознанию</a:t>
            </a:r>
          </a:p>
          <a:p>
            <a:pPr marL="0" indent="0">
              <a:buNone/>
            </a:pPr>
            <a:r>
              <a:rPr lang="ru-RU" dirty="0"/>
              <a:t>  Необходимо, чтобы обучающиеся самостоятельно проанализировали кодификатор в первую очередь, на предмет важнейших </a:t>
            </a:r>
            <a:r>
              <a:rPr lang="ru-RU" b="1" dirty="0"/>
              <a:t>терминов</a:t>
            </a:r>
            <a:r>
              <a:rPr lang="ru-RU" dirty="0"/>
              <a:t> курса. Возможно составление словаря важнейших терминов! </a:t>
            </a:r>
          </a:p>
          <a:p>
            <a:pPr marL="0" indent="0">
              <a:buNone/>
            </a:pPr>
            <a:r>
              <a:rPr lang="ru-RU" dirty="0"/>
              <a:t>  Кодификатор необходимо использовать как своеобразный план подготовки учащихся к ЕГЭ. (Возможно вклеить его в тетрадь и отмечать пройденный элемент)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517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420" y="1864546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22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9813" y="2069729"/>
            <a:ext cx="10475912" cy="17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12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551DBC-461A-5740-B844-227D69A44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" y="-2684"/>
            <a:ext cx="12168130" cy="6860684"/>
          </a:xfrm>
          <a:prstGeom prst="rect">
            <a:avLst/>
          </a:prstGeom>
        </p:spPr>
      </p:pic>
      <p:sp>
        <p:nvSpPr>
          <p:cNvPr id="20" name="Freeform 1">
            <a:extLst>
              <a:ext uri="{FF2B5EF4-FFF2-40B4-BE49-F238E27FC236}">
                <a16:creationId xmlns:a16="http://schemas.microsoft.com/office/drawing/2014/main" xmlns="" id="{AA9F8FA2-3053-EC42-8466-063E451926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2603" y="2340706"/>
            <a:ext cx="12234602" cy="4556199"/>
          </a:xfrm>
          <a:custGeom>
            <a:avLst/>
            <a:gdLst>
              <a:gd name="T0" fmla="*/ 0 w 19570"/>
              <a:gd name="T1" fmla="*/ 11007 h 11008"/>
              <a:gd name="T2" fmla="*/ 19569 w 19570"/>
              <a:gd name="T3" fmla="*/ 11007 h 11008"/>
              <a:gd name="T4" fmla="*/ 19569 w 19570"/>
              <a:gd name="T5" fmla="*/ 0 h 11008"/>
              <a:gd name="T6" fmla="*/ 0 w 19570"/>
              <a:gd name="T7" fmla="*/ 0 h 11008"/>
              <a:gd name="T8" fmla="*/ 0 w 19570"/>
              <a:gd name="T9" fmla="*/ 11007 h 11008"/>
              <a:gd name="connsiteX0" fmla="*/ 0 w 19596"/>
              <a:gd name="connsiteY0" fmla="*/ 11613 h 11613"/>
              <a:gd name="connsiteX1" fmla="*/ 19569 w 19596"/>
              <a:gd name="connsiteY1" fmla="*/ 11613 h 11613"/>
              <a:gd name="connsiteX2" fmla="*/ 19569 w 19596"/>
              <a:gd name="connsiteY2" fmla="*/ 606 h 11613"/>
              <a:gd name="connsiteX3" fmla="*/ 19596 w 19596"/>
              <a:gd name="connsiteY3" fmla="*/ 0 h 11613"/>
              <a:gd name="connsiteX4" fmla="*/ 0 w 19596"/>
              <a:gd name="connsiteY4" fmla="*/ 11613 h 11613"/>
              <a:gd name="connsiteX0" fmla="*/ 0 w 19581"/>
              <a:gd name="connsiteY0" fmla="*/ 11007 h 11007"/>
              <a:gd name="connsiteX1" fmla="*/ 19569 w 19581"/>
              <a:gd name="connsiteY1" fmla="*/ 11007 h 11007"/>
              <a:gd name="connsiteX2" fmla="*/ 19569 w 19581"/>
              <a:gd name="connsiteY2" fmla="*/ 0 h 11007"/>
              <a:gd name="connsiteX3" fmla="*/ 19581 w 19581"/>
              <a:gd name="connsiteY3" fmla="*/ 3340 h 11007"/>
              <a:gd name="connsiteX4" fmla="*/ 0 w 19581"/>
              <a:gd name="connsiteY4" fmla="*/ 11007 h 11007"/>
              <a:gd name="connsiteX0" fmla="*/ 0 w 19600"/>
              <a:gd name="connsiteY0" fmla="*/ 7906 h 7906"/>
              <a:gd name="connsiteX1" fmla="*/ 19569 w 19600"/>
              <a:gd name="connsiteY1" fmla="*/ 7906 h 7906"/>
              <a:gd name="connsiteX2" fmla="*/ 19600 w 19600"/>
              <a:gd name="connsiteY2" fmla="*/ 1212 h 7906"/>
              <a:gd name="connsiteX3" fmla="*/ 19581 w 19600"/>
              <a:gd name="connsiteY3" fmla="*/ 239 h 7906"/>
              <a:gd name="connsiteX4" fmla="*/ 0 w 19600"/>
              <a:gd name="connsiteY4" fmla="*/ 7906 h 7906"/>
              <a:gd name="connsiteX0" fmla="*/ 0 w 10021"/>
              <a:gd name="connsiteY0" fmla="*/ 9196 h 9196"/>
              <a:gd name="connsiteX1" fmla="*/ 9984 w 10021"/>
              <a:gd name="connsiteY1" fmla="*/ 9196 h 9196"/>
              <a:gd name="connsiteX2" fmla="*/ 10000 w 10021"/>
              <a:gd name="connsiteY2" fmla="*/ 729 h 9196"/>
              <a:gd name="connsiteX3" fmla="*/ 10021 w 10021"/>
              <a:gd name="connsiteY3" fmla="*/ 369 h 9196"/>
              <a:gd name="connsiteX4" fmla="*/ 0 w 10021"/>
              <a:gd name="connsiteY4" fmla="*/ 9196 h 9196"/>
              <a:gd name="connsiteX0" fmla="*/ 0 w 10000"/>
              <a:gd name="connsiteY0" fmla="*/ 10000 h 10063"/>
              <a:gd name="connsiteX1" fmla="*/ 9979 w 10000"/>
              <a:gd name="connsiteY1" fmla="*/ 10063 h 10063"/>
              <a:gd name="connsiteX2" fmla="*/ 9979 w 10000"/>
              <a:gd name="connsiteY2" fmla="*/ 793 h 10063"/>
              <a:gd name="connsiteX3" fmla="*/ 10000 w 10000"/>
              <a:gd name="connsiteY3" fmla="*/ 401 h 10063"/>
              <a:gd name="connsiteX4" fmla="*/ 0 w 10000"/>
              <a:gd name="connsiteY4" fmla="*/ 10000 h 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63">
                <a:moveTo>
                  <a:pt x="0" y="10000"/>
                </a:moveTo>
                <a:lnTo>
                  <a:pt x="9979" y="10063"/>
                </a:lnTo>
                <a:cubicBezTo>
                  <a:pt x="9984" y="6994"/>
                  <a:pt x="9974" y="3861"/>
                  <a:pt x="9979" y="793"/>
                </a:cubicBezTo>
                <a:cubicBezTo>
                  <a:pt x="9981" y="2324"/>
                  <a:pt x="9998" y="-1129"/>
                  <a:pt x="10000" y="401"/>
                </a:cubicBezTo>
                <a:cubicBezTo>
                  <a:pt x="10000" y="5448"/>
                  <a:pt x="0" y="4953"/>
                  <a:pt x="0" y="10000"/>
                </a:cubicBezTo>
              </a:path>
            </a:pathLst>
          </a:custGeom>
          <a:solidFill>
            <a:srgbClr val="F18526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43B749BA-309E-B94A-886B-0391EE1A3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291893"/>
            <a:ext cx="801412" cy="8014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CF1068B-436C-3E44-823E-B83FB5E0C073}"/>
              </a:ext>
            </a:extLst>
          </p:cNvPr>
          <p:cNvSpPr/>
          <p:nvPr/>
        </p:nvSpPr>
        <p:spPr>
          <a:xfrm>
            <a:off x="1182315" y="492274"/>
            <a:ext cx="4277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КАЛИНИНГРАДСКИЙ ОБЛАСТНОЙ ИНСТИТУТ РАЗВИТИЯ ОБРАЗОВАНИЯ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174223E-887D-0A49-A7C7-EE906F5B518B}"/>
              </a:ext>
            </a:extLst>
          </p:cNvPr>
          <p:cNvSpPr/>
          <p:nvPr/>
        </p:nvSpPr>
        <p:spPr>
          <a:xfrm>
            <a:off x="7117659" y="4666837"/>
            <a:ext cx="656397" cy="656397"/>
          </a:xfrm>
          <a:prstGeom prst="ellipse">
            <a:avLst/>
          </a:prstGeom>
          <a:solidFill>
            <a:srgbClr val="F1852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5FCA0BA-89FE-F14F-B632-9FEDE7FCE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1" y="3611220"/>
            <a:ext cx="3223816" cy="1959148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D00C4D2-6E08-5B4B-83EF-682DFF13A204}"/>
              </a:ext>
            </a:extLst>
          </p:cNvPr>
          <p:cNvGrpSpPr/>
          <p:nvPr/>
        </p:nvGrpSpPr>
        <p:grpSpPr>
          <a:xfrm>
            <a:off x="329281" y="5683223"/>
            <a:ext cx="10787205" cy="3132677"/>
            <a:chOff x="357093" y="4956466"/>
            <a:chExt cx="10787205" cy="3132677"/>
          </a:xfrm>
        </p:grpSpPr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xmlns="" id="{353A795E-8ABE-DF40-9B67-3C72E58EEA60}"/>
                </a:ext>
              </a:extLst>
            </p:cNvPr>
            <p:cNvSpPr txBox="1">
              <a:spLocks/>
            </p:cNvSpPr>
            <p:nvPr/>
          </p:nvSpPr>
          <p:spPr>
            <a:xfrm>
              <a:off x="628698" y="4956466"/>
              <a:ext cx="10515600" cy="313267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Контактное лицо: Иванов Иван Иванович</a:t>
              </a:r>
              <a:b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Рабочий телефон: 8 (4012) 333-333</a:t>
              </a:r>
              <a:b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Электронная почта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Ivanov@Ivanov.ru</a:t>
              </a: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5" name="Рисунок 4" descr="Пользователь">
              <a:extLst>
                <a:ext uri="{FF2B5EF4-FFF2-40B4-BE49-F238E27FC236}">
                  <a16:creationId xmlns:a16="http://schemas.microsoft.com/office/drawing/2014/main" xmlns="" id="{5581D2C9-14B6-2742-807B-4414EE1E0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57093" y="4958452"/>
              <a:ext cx="287932" cy="287932"/>
            </a:xfrm>
            <a:prstGeom prst="rect">
              <a:avLst/>
            </a:prstGeom>
          </p:spPr>
        </p:pic>
        <p:pic>
          <p:nvPicPr>
            <p:cNvPr id="7" name="Рисунок 6" descr="Телефонная трубка">
              <a:extLst>
                <a:ext uri="{FF2B5EF4-FFF2-40B4-BE49-F238E27FC236}">
                  <a16:creationId xmlns:a16="http://schemas.microsoft.com/office/drawing/2014/main" xmlns="" id="{3595D0F0-7364-4B48-8535-AC631120A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00447" y="5273372"/>
              <a:ext cx="226666" cy="226666"/>
            </a:xfrm>
            <a:prstGeom prst="rect">
              <a:avLst/>
            </a:prstGeom>
          </p:spPr>
        </p:pic>
        <p:pic>
          <p:nvPicPr>
            <p:cNvPr id="10" name="Рисунок 9" descr="Конверт">
              <a:extLst>
                <a:ext uri="{FF2B5EF4-FFF2-40B4-BE49-F238E27FC236}">
                  <a16:creationId xmlns:a16="http://schemas.microsoft.com/office/drawing/2014/main" xmlns="" id="{20FD1E15-B5F2-0746-8579-4A77B00E8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81827" y="5525057"/>
              <a:ext cx="287933" cy="287933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3DBD5F8-E8C8-A345-A201-7BC6F6E306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117659" y="191725"/>
            <a:ext cx="4803310" cy="4803310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A1B15B62-6601-E64B-AEA2-D6604EE52991}"/>
              </a:ext>
            </a:extLst>
          </p:cNvPr>
          <p:cNvSpPr txBox="1">
            <a:spLocks/>
          </p:cNvSpPr>
          <p:nvPr/>
        </p:nvSpPr>
        <p:spPr>
          <a:xfrm>
            <a:off x="781609" y="1419414"/>
            <a:ext cx="10515600" cy="3132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2549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1B045F-9860-2E4F-88E0-4E1D00614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" y="-137684"/>
            <a:ext cx="12168130" cy="686068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A92B270-7AF9-2742-9AD3-509C90A7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Диаграмма распределения тестовых баллов участников ЕГЭ по обществознанию в 2021 году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4BF04C7-3D1C-484D-82CA-75D0E9F5DB84}"/>
              </a:ext>
            </a:extLst>
          </p:cNvPr>
          <p:cNvGrpSpPr/>
          <p:nvPr/>
        </p:nvGrpSpPr>
        <p:grpSpPr>
          <a:xfrm>
            <a:off x="11201804" y="189850"/>
            <a:ext cx="1843132" cy="1635775"/>
            <a:chOff x="11201804" y="189850"/>
            <a:chExt cx="1843132" cy="1635775"/>
          </a:xfrm>
        </p:grpSpPr>
        <p:sp>
          <p:nvSpPr>
            <p:cNvPr id="10" name="Кольцо 9">
              <a:extLst>
                <a:ext uri="{FF2B5EF4-FFF2-40B4-BE49-F238E27FC236}">
                  <a16:creationId xmlns:a16="http://schemas.microsoft.com/office/drawing/2014/main" xmlns="" id="{6BBCC9B7-DE5D-DF45-9DB6-C3FD5922D691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Кольцо 10">
              <a:extLst>
                <a:ext uri="{FF2B5EF4-FFF2-40B4-BE49-F238E27FC236}">
                  <a16:creationId xmlns:a16="http://schemas.microsoft.com/office/drawing/2014/main" xmlns="" id="{E572EF75-6D70-0547-B196-AD8DFC3DD568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318B6C54-EFE0-424D-804D-51A9CF766B80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F371D631-0A59-4540-B331-E8AD05C44001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84F19FC6-C3A9-8F43-BD4E-88D2D6546F27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17" name="Кольцо 16">
                <a:extLst>
                  <a:ext uri="{FF2B5EF4-FFF2-40B4-BE49-F238E27FC236}">
                    <a16:creationId xmlns:a16="http://schemas.microsoft.com/office/drawing/2014/main" xmlns="" id="{05F42BE0-8DC4-0241-B502-8EFD999E8DC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xmlns="" id="{A5C63B0B-6E41-0749-95F3-9E8E54CA9C0A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C1CD513A-EFE9-E845-9BC6-BA8DF6DE7994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6EE3503-6745-9D43-86CE-C2ED54566B1E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7321A2FE-19E0-F74D-8DF2-CD4B6C9FC101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Номер слайда 3">
              <a:extLst>
                <a:ext uri="{FF2B5EF4-FFF2-40B4-BE49-F238E27FC236}">
                  <a16:creationId xmlns:a16="http://schemas.microsoft.com/office/drawing/2014/main" xmlns="" id="{B6DF2A79-55D8-A94B-9B69-F6731A604174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3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517" y="17922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050928"/>
              </p:ext>
            </p:extLst>
          </p:nvPr>
        </p:nvGraphicFramePr>
        <p:xfrm>
          <a:off x="1434517" y="1551963"/>
          <a:ext cx="8707773" cy="474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иаграмма" r:id="rId5" imgW="6072142" imgH="2658086" progId="Excel.Chart.8">
                  <p:embed/>
                </p:oleObj>
              </mc:Choice>
              <mc:Fallback>
                <p:oleObj name="Диаграмма" r:id="rId5" imgW="6072142" imgH="265808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517" y="1551963"/>
                        <a:ext cx="8707773" cy="4744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66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4BF04C7-3D1C-484D-82CA-75D0E9F5DB84}"/>
              </a:ext>
            </a:extLst>
          </p:cNvPr>
          <p:cNvGrpSpPr/>
          <p:nvPr/>
        </p:nvGrpSpPr>
        <p:grpSpPr>
          <a:xfrm>
            <a:off x="11201804" y="189850"/>
            <a:ext cx="1843132" cy="1635775"/>
            <a:chOff x="11201804" y="189850"/>
            <a:chExt cx="1843132" cy="1635775"/>
          </a:xfrm>
        </p:grpSpPr>
        <p:sp>
          <p:nvSpPr>
            <p:cNvPr id="10" name="Кольцо 9">
              <a:extLst>
                <a:ext uri="{FF2B5EF4-FFF2-40B4-BE49-F238E27FC236}">
                  <a16:creationId xmlns:a16="http://schemas.microsoft.com/office/drawing/2014/main" xmlns="" id="{6BBCC9B7-DE5D-DF45-9DB6-C3FD5922D691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Кольцо 10">
              <a:extLst>
                <a:ext uri="{FF2B5EF4-FFF2-40B4-BE49-F238E27FC236}">
                  <a16:creationId xmlns:a16="http://schemas.microsoft.com/office/drawing/2014/main" xmlns="" id="{E572EF75-6D70-0547-B196-AD8DFC3DD568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318B6C54-EFE0-424D-804D-51A9CF766B80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F371D631-0A59-4540-B331-E8AD05C44001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84F19FC6-C3A9-8F43-BD4E-88D2D6546F27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17" name="Кольцо 16">
                <a:extLst>
                  <a:ext uri="{FF2B5EF4-FFF2-40B4-BE49-F238E27FC236}">
                    <a16:creationId xmlns:a16="http://schemas.microsoft.com/office/drawing/2014/main" xmlns="" id="{05F42BE0-8DC4-0241-B502-8EFD999E8DC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xmlns="" id="{A5C63B0B-6E41-0749-95F3-9E8E54CA9C0A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C1CD513A-EFE9-E845-9BC6-BA8DF6DE7994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" name="Freeform 119">
            <a:extLst>
              <a:ext uri="{FF2B5EF4-FFF2-40B4-BE49-F238E27FC236}">
                <a16:creationId xmlns:a16="http://schemas.microsoft.com/office/drawing/2014/main" xmlns="" id="{2D8091F1-A0B5-E54F-B035-C2B3B5D03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54" y="5392795"/>
            <a:ext cx="631065" cy="526699"/>
          </a:xfrm>
          <a:custGeom>
            <a:avLst/>
            <a:gdLst>
              <a:gd name="connsiteX0" fmla="*/ 96474 w 364765"/>
              <a:gd name="connsiteY0" fmla="*/ 179194 h 304440"/>
              <a:gd name="connsiteX1" fmla="*/ 63419 w 364765"/>
              <a:gd name="connsiteY1" fmla="*/ 211137 h 304440"/>
              <a:gd name="connsiteX2" fmla="*/ 96474 w 364765"/>
              <a:gd name="connsiteY2" fmla="*/ 242722 h 304440"/>
              <a:gd name="connsiteX3" fmla="*/ 129893 w 364765"/>
              <a:gd name="connsiteY3" fmla="*/ 211137 h 304440"/>
              <a:gd name="connsiteX4" fmla="*/ 96474 w 364765"/>
              <a:gd name="connsiteY4" fmla="*/ 179194 h 304440"/>
              <a:gd name="connsiteX5" fmla="*/ 96474 w 364765"/>
              <a:gd name="connsiteY5" fmla="*/ 169862 h 304440"/>
              <a:gd name="connsiteX6" fmla="*/ 139337 w 364765"/>
              <a:gd name="connsiteY6" fmla="*/ 211137 h 304440"/>
              <a:gd name="connsiteX7" fmla="*/ 96474 w 364765"/>
              <a:gd name="connsiteY7" fmla="*/ 252053 h 304440"/>
              <a:gd name="connsiteX8" fmla="*/ 53975 w 364765"/>
              <a:gd name="connsiteY8" fmla="*/ 211137 h 304440"/>
              <a:gd name="connsiteX9" fmla="*/ 96474 w 364765"/>
              <a:gd name="connsiteY9" fmla="*/ 169862 h 304440"/>
              <a:gd name="connsiteX10" fmla="*/ 91912 w 364765"/>
              <a:gd name="connsiteY10" fmla="*/ 126459 h 304440"/>
              <a:gd name="connsiteX11" fmla="*/ 88668 w 364765"/>
              <a:gd name="connsiteY11" fmla="*/ 127540 h 304440"/>
              <a:gd name="connsiteX12" fmla="*/ 87947 w 364765"/>
              <a:gd name="connsiteY12" fmla="*/ 130422 h 304440"/>
              <a:gd name="connsiteX13" fmla="*/ 78215 w 364765"/>
              <a:gd name="connsiteY13" fmla="*/ 145554 h 304440"/>
              <a:gd name="connsiteX14" fmla="*/ 61635 w 364765"/>
              <a:gd name="connsiteY14" fmla="*/ 152039 h 304440"/>
              <a:gd name="connsiteX15" fmla="*/ 44334 w 364765"/>
              <a:gd name="connsiteY15" fmla="*/ 148437 h 304440"/>
              <a:gd name="connsiteX16" fmla="*/ 41450 w 364765"/>
              <a:gd name="connsiteY16" fmla="*/ 146635 h 304440"/>
              <a:gd name="connsiteX17" fmla="*/ 38567 w 364765"/>
              <a:gd name="connsiteY17" fmla="*/ 147716 h 304440"/>
              <a:gd name="connsiteX18" fmla="*/ 31719 w 364765"/>
              <a:gd name="connsiteY18" fmla="*/ 154201 h 304440"/>
              <a:gd name="connsiteX19" fmla="*/ 30637 w 364765"/>
              <a:gd name="connsiteY19" fmla="*/ 157083 h 304440"/>
              <a:gd name="connsiteX20" fmla="*/ 32079 w 364765"/>
              <a:gd name="connsiteY20" fmla="*/ 159605 h 304440"/>
              <a:gd name="connsiteX21" fmla="*/ 36044 w 364765"/>
              <a:gd name="connsiteY21" fmla="*/ 176900 h 304440"/>
              <a:gd name="connsiteX22" fmla="*/ 29196 w 364765"/>
              <a:gd name="connsiteY22" fmla="*/ 193112 h 304440"/>
              <a:gd name="connsiteX23" fmla="*/ 14057 w 364765"/>
              <a:gd name="connsiteY23" fmla="*/ 202480 h 304440"/>
              <a:gd name="connsiteX24" fmla="*/ 10813 w 364765"/>
              <a:gd name="connsiteY24" fmla="*/ 203561 h 304440"/>
              <a:gd name="connsiteX25" fmla="*/ 9371 w 364765"/>
              <a:gd name="connsiteY25" fmla="*/ 206083 h 304440"/>
              <a:gd name="connsiteX26" fmla="*/ 9371 w 364765"/>
              <a:gd name="connsiteY26" fmla="*/ 215090 h 304440"/>
              <a:gd name="connsiteX27" fmla="*/ 10813 w 364765"/>
              <a:gd name="connsiteY27" fmla="*/ 217972 h 304440"/>
              <a:gd name="connsiteX28" fmla="*/ 14057 w 364765"/>
              <a:gd name="connsiteY28" fmla="*/ 218692 h 304440"/>
              <a:gd name="connsiteX29" fmla="*/ 29196 w 364765"/>
              <a:gd name="connsiteY29" fmla="*/ 228060 h 304440"/>
              <a:gd name="connsiteX30" fmla="*/ 36044 w 364765"/>
              <a:gd name="connsiteY30" fmla="*/ 244273 h 304440"/>
              <a:gd name="connsiteX31" fmla="*/ 32079 w 364765"/>
              <a:gd name="connsiteY31" fmla="*/ 261566 h 304440"/>
              <a:gd name="connsiteX32" fmla="*/ 30637 w 364765"/>
              <a:gd name="connsiteY32" fmla="*/ 264448 h 304440"/>
              <a:gd name="connsiteX33" fmla="*/ 31719 w 364765"/>
              <a:gd name="connsiteY33" fmla="*/ 266970 h 304440"/>
              <a:gd name="connsiteX34" fmla="*/ 38567 w 364765"/>
              <a:gd name="connsiteY34" fmla="*/ 273456 h 304440"/>
              <a:gd name="connsiteX35" fmla="*/ 41450 w 364765"/>
              <a:gd name="connsiteY35" fmla="*/ 274536 h 304440"/>
              <a:gd name="connsiteX36" fmla="*/ 44334 w 364765"/>
              <a:gd name="connsiteY36" fmla="*/ 272735 h 304440"/>
              <a:gd name="connsiteX37" fmla="*/ 55147 w 364765"/>
              <a:gd name="connsiteY37" fmla="*/ 267331 h 304440"/>
              <a:gd name="connsiteX38" fmla="*/ 61635 w 364765"/>
              <a:gd name="connsiteY38" fmla="*/ 269132 h 304440"/>
              <a:gd name="connsiteX39" fmla="*/ 78215 w 364765"/>
              <a:gd name="connsiteY39" fmla="*/ 275617 h 304440"/>
              <a:gd name="connsiteX40" fmla="*/ 87947 w 364765"/>
              <a:gd name="connsiteY40" fmla="*/ 290749 h 304440"/>
              <a:gd name="connsiteX41" fmla="*/ 88668 w 364765"/>
              <a:gd name="connsiteY41" fmla="*/ 293631 h 304440"/>
              <a:gd name="connsiteX42" fmla="*/ 91912 w 364765"/>
              <a:gd name="connsiteY42" fmla="*/ 295073 h 304440"/>
              <a:gd name="connsiteX43" fmla="*/ 101283 w 364765"/>
              <a:gd name="connsiteY43" fmla="*/ 295073 h 304440"/>
              <a:gd name="connsiteX44" fmla="*/ 104167 w 364765"/>
              <a:gd name="connsiteY44" fmla="*/ 293631 h 304440"/>
              <a:gd name="connsiteX45" fmla="*/ 104888 w 364765"/>
              <a:gd name="connsiteY45" fmla="*/ 290749 h 304440"/>
              <a:gd name="connsiteX46" fmla="*/ 114620 w 364765"/>
              <a:gd name="connsiteY46" fmla="*/ 275617 h 304440"/>
              <a:gd name="connsiteX47" fmla="*/ 131200 w 364765"/>
              <a:gd name="connsiteY47" fmla="*/ 269132 h 304440"/>
              <a:gd name="connsiteX48" fmla="*/ 148501 w 364765"/>
              <a:gd name="connsiteY48" fmla="*/ 272735 h 304440"/>
              <a:gd name="connsiteX49" fmla="*/ 151385 w 364765"/>
              <a:gd name="connsiteY49" fmla="*/ 274536 h 304440"/>
              <a:gd name="connsiteX50" fmla="*/ 154629 w 364765"/>
              <a:gd name="connsiteY50" fmla="*/ 273456 h 304440"/>
              <a:gd name="connsiteX51" fmla="*/ 161116 w 364765"/>
              <a:gd name="connsiteY51" fmla="*/ 266970 h 304440"/>
              <a:gd name="connsiteX52" fmla="*/ 162198 w 364765"/>
              <a:gd name="connsiteY52" fmla="*/ 264448 h 304440"/>
              <a:gd name="connsiteX53" fmla="*/ 160756 w 364765"/>
              <a:gd name="connsiteY53" fmla="*/ 261566 h 304440"/>
              <a:gd name="connsiteX54" fmla="*/ 156431 w 364765"/>
              <a:gd name="connsiteY54" fmla="*/ 244273 h 304440"/>
              <a:gd name="connsiteX55" fmla="*/ 163640 w 364765"/>
              <a:gd name="connsiteY55" fmla="*/ 228060 h 304440"/>
              <a:gd name="connsiteX56" fmla="*/ 178778 w 364765"/>
              <a:gd name="connsiteY56" fmla="*/ 218692 h 304440"/>
              <a:gd name="connsiteX57" fmla="*/ 181661 w 364765"/>
              <a:gd name="connsiteY57" fmla="*/ 217612 h 304440"/>
              <a:gd name="connsiteX58" fmla="*/ 183103 w 364765"/>
              <a:gd name="connsiteY58" fmla="*/ 215090 h 304440"/>
              <a:gd name="connsiteX59" fmla="*/ 183103 w 364765"/>
              <a:gd name="connsiteY59" fmla="*/ 206083 h 304440"/>
              <a:gd name="connsiteX60" fmla="*/ 181661 w 364765"/>
              <a:gd name="connsiteY60" fmla="*/ 203561 h 304440"/>
              <a:gd name="connsiteX61" fmla="*/ 178778 w 364765"/>
              <a:gd name="connsiteY61" fmla="*/ 202480 h 304440"/>
              <a:gd name="connsiteX62" fmla="*/ 163640 w 364765"/>
              <a:gd name="connsiteY62" fmla="*/ 193112 h 304440"/>
              <a:gd name="connsiteX63" fmla="*/ 156431 w 364765"/>
              <a:gd name="connsiteY63" fmla="*/ 176900 h 304440"/>
              <a:gd name="connsiteX64" fmla="*/ 160756 w 364765"/>
              <a:gd name="connsiteY64" fmla="*/ 159605 h 304440"/>
              <a:gd name="connsiteX65" fmla="*/ 162198 w 364765"/>
              <a:gd name="connsiteY65" fmla="*/ 157083 h 304440"/>
              <a:gd name="connsiteX66" fmla="*/ 161116 w 364765"/>
              <a:gd name="connsiteY66" fmla="*/ 154201 h 304440"/>
              <a:gd name="connsiteX67" fmla="*/ 154629 w 364765"/>
              <a:gd name="connsiteY67" fmla="*/ 147716 h 304440"/>
              <a:gd name="connsiteX68" fmla="*/ 151385 w 364765"/>
              <a:gd name="connsiteY68" fmla="*/ 146635 h 304440"/>
              <a:gd name="connsiteX69" fmla="*/ 148501 w 364765"/>
              <a:gd name="connsiteY69" fmla="*/ 148437 h 304440"/>
              <a:gd name="connsiteX70" fmla="*/ 131200 w 364765"/>
              <a:gd name="connsiteY70" fmla="*/ 152039 h 304440"/>
              <a:gd name="connsiteX71" fmla="*/ 114620 w 364765"/>
              <a:gd name="connsiteY71" fmla="*/ 145554 h 304440"/>
              <a:gd name="connsiteX72" fmla="*/ 104888 w 364765"/>
              <a:gd name="connsiteY72" fmla="*/ 130422 h 304440"/>
              <a:gd name="connsiteX73" fmla="*/ 104167 w 364765"/>
              <a:gd name="connsiteY73" fmla="*/ 127540 h 304440"/>
              <a:gd name="connsiteX74" fmla="*/ 101283 w 364765"/>
              <a:gd name="connsiteY74" fmla="*/ 126459 h 304440"/>
              <a:gd name="connsiteX75" fmla="*/ 75332 w 364765"/>
              <a:gd name="connsiteY75" fmla="*/ 9367 h 304440"/>
              <a:gd name="connsiteX76" fmla="*/ 44694 w 364765"/>
              <a:gd name="connsiteY76" fmla="*/ 40352 h 304440"/>
              <a:gd name="connsiteX77" fmla="*/ 44694 w 364765"/>
              <a:gd name="connsiteY77" fmla="*/ 137988 h 304440"/>
              <a:gd name="connsiteX78" fmla="*/ 51903 w 364765"/>
              <a:gd name="connsiteY78" fmla="*/ 142672 h 304440"/>
              <a:gd name="connsiteX79" fmla="*/ 56949 w 364765"/>
              <a:gd name="connsiteY79" fmla="*/ 144113 h 304440"/>
              <a:gd name="connsiteX80" fmla="*/ 75692 w 364765"/>
              <a:gd name="connsiteY80" fmla="*/ 136187 h 304440"/>
              <a:gd name="connsiteX81" fmla="*/ 78576 w 364765"/>
              <a:gd name="connsiteY81" fmla="*/ 132224 h 304440"/>
              <a:gd name="connsiteX82" fmla="*/ 81459 w 364765"/>
              <a:gd name="connsiteY82" fmla="*/ 121415 h 304440"/>
              <a:gd name="connsiteX83" fmla="*/ 91912 w 364765"/>
              <a:gd name="connsiteY83" fmla="*/ 116732 h 304440"/>
              <a:gd name="connsiteX84" fmla="*/ 101283 w 364765"/>
              <a:gd name="connsiteY84" fmla="*/ 116732 h 304440"/>
              <a:gd name="connsiteX85" fmla="*/ 111376 w 364765"/>
              <a:gd name="connsiteY85" fmla="*/ 121415 h 304440"/>
              <a:gd name="connsiteX86" fmla="*/ 114259 w 364765"/>
              <a:gd name="connsiteY86" fmla="*/ 132224 h 304440"/>
              <a:gd name="connsiteX87" fmla="*/ 115341 w 364765"/>
              <a:gd name="connsiteY87" fmla="*/ 135466 h 304440"/>
              <a:gd name="connsiteX88" fmla="*/ 148501 w 364765"/>
              <a:gd name="connsiteY88" fmla="*/ 111327 h 304440"/>
              <a:gd name="connsiteX89" fmla="*/ 79657 w 364765"/>
              <a:gd name="connsiteY89" fmla="*/ 61248 h 304440"/>
              <a:gd name="connsiteX90" fmla="*/ 78576 w 364765"/>
              <a:gd name="connsiteY90" fmla="*/ 54403 h 304440"/>
              <a:gd name="connsiteX91" fmla="*/ 85424 w 364765"/>
              <a:gd name="connsiteY91" fmla="*/ 53322 h 304440"/>
              <a:gd name="connsiteX92" fmla="*/ 176255 w 364765"/>
              <a:gd name="connsiteY92" fmla="*/ 119614 h 304440"/>
              <a:gd name="connsiteX93" fmla="*/ 223472 w 364765"/>
              <a:gd name="connsiteY93" fmla="*/ 119614 h 304440"/>
              <a:gd name="connsiteX94" fmla="*/ 266415 w 364765"/>
              <a:gd name="connsiteY94" fmla="*/ 88396 h 304440"/>
              <a:gd name="connsiteX95" fmla="*/ 314664 w 364765"/>
              <a:gd name="connsiteY95" fmla="*/ 53322 h 304440"/>
              <a:gd name="connsiteX96" fmla="*/ 321151 w 364765"/>
              <a:gd name="connsiteY96" fmla="*/ 54403 h 304440"/>
              <a:gd name="connsiteX97" fmla="*/ 320070 w 364765"/>
              <a:gd name="connsiteY97" fmla="*/ 61248 h 304440"/>
              <a:gd name="connsiteX98" fmla="*/ 251510 w 364765"/>
              <a:gd name="connsiteY98" fmla="*/ 111121 h 304440"/>
              <a:gd name="connsiteX99" fmla="*/ 251226 w 364765"/>
              <a:gd name="connsiteY99" fmla="*/ 111327 h 304440"/>
              <a:gd name="connsiteX100" fmla="*/ 251327 w 364765"/>
              <a:gd name="connsiteY100" fmla="*/ 111400 h 304440"/>
              <a:gd name="connsiteX101" fmla="*/ 320070 w 364765"/>
              <a:gd name="connsiteY101" fmla="*/ 161407 h 304440"/>
              <a:gd name="connsiteX102" fmla="*/ 321151 w 364765"/>
              <a:gd name="connsiteY102" fmla="*/ 168252 h 304440"/>
              <a:gd name="connsiteX103" fmla="*/ 317547 w 364765"/>
              <a:gd name="connsiteY103" fmla="*/ 170054 h 304440"/>
              <a:gd name="connsiteX104" fmla="*/ 314664 w 364765"/>
              <a:gd name="connsiteY104" fmla="*/ 168973 h 304440"/>
              <a:gd name="connsiteX105" fmla="*/ 246095 w 364765"/>
              <a:gd name="connsiteY105" fmla="*/ 119376 h 304440"/>
              <a:gd name="connsiteX106" fmla="*/ 242936 w 364765"/>
              <a:gd name="connsiteY106" fmla="*/ 117092 h 304440"/>
              <a:gd name="connsiteX107" fmla="*/ 229239 w 364765"/>
              <a:gd name="connsiteY107" fmla="*/ 127180 h 304440"/>
              <a:gd name="connsiteX108" fmla="*/ 200044 w 364765"/>
              <a:gd name="connsiteY108" fmla="*/ 136547 h 304440"/>
              <a:gd name="connsiteX109" fmla="*/ 170848 w 364765"/>
              <a:gd name="connsiteY109" fmla="*/ 127180 h 304440"/>
              <a:gd name="connsiteX110" fmla="*/ 156791 w 364765"/>
              <a:gd name="connsiteY110" fmla="*/ 117092 h 304440"/>
              <a:gd name="connsiteX111" fmla="*/ 126154 w 364765"/>
              <a:gd name="connsiteY111" fmla="*/ 139430 h 304440"/>
              <a:gd name="connsiteX112" fmla="*/ 135886 w 364765"/>
              <a:gd name="connsiteY112" fmla="*/ 144113 h 304440"/>
              <a:gd name="connsiteX113" fmla="*/ 140932 w 364765"/>
              <a:gd name="connsiteY113" fmla="*/ 142672 h 304440"/>
              <a:gd name="connsiteX114" fmla="*/ 150664 w 364765"/>
              <a:gd name="connsiteY114" fmla="*/ 137268 h 304440"/>
              <a:gd name="connsiteX115" fmla="*/ 161116 w 364765"/>
              <a:gd name="connsiteY115" fmla="*/ 140871 h 304440"/>
              <a:gd name="connsiteX116" fmla="*/ 167604 w 364765"/>
              <a:gd name="connsiteY116" fmla="*/ 147356 h 304440"/>
              <a:gd name="connsiteX117" fmla="*/ 171569 w 364765"/>
              <a:gd name="connsiteY117" fmla="*/ 157804 h 304440"/>
              <a:gd name="connsiteX118" fmla="*/ 166163 w 364765"/>
              <a:gd name="connsiteY118" fmla="*/ 167532 h 304440"/>
              <a:gd name="connsiteX119" fmla="*/ 165081 w 364765"/>
              <a:gd name="connsiteY119" fmla="*/ 172216 h 304440"/>
              <a:gd name="connsiteX120" fmla="*/ 172650 w 364765"/>
              <a:gd name="connsiteY120" fmla="*/ 190590 h 304440"/>
              <a:gd name="connsiteX121" fmla="*/ 176976 w 364765"/>
              <a:gd name="connsiteY121" fmla="*/ 193112 h 304440"/>
              <a:gd name="connsiteX122" fmla="*/ 188149 w 364765"/>
              <a:gd name="connsiteY122" fmla="*/ 195995 h 304440"/>
              <a:gd name="connsiteX123" fmla="*/ 191338 w 364765"/>
              <a:gd name="connsiteY123" fmla="*/ 202859 h 304440"/>
              <a:gd name="connsiteX124" fmla="*/ 192835 w 364765"/>
              <a:gd name="connsiteY124" fmla="*/ 206083 h 304440"/>
              <a:gd name="connsiteX125" fmla="*/ 192835 w 364765"/>
              <a:gd name="connsiteY125" fmla="*/ 213288 h 304440"/>
              <a:gd name="connsiteX126" fmla="*/ 324395 w 364765"/>
              <a:gd name="connsiteY126" fmla="*/ 213288 h 304440"/>
              <a:gd name="connsiteX127" fmla="*/ 355393 w 364765"/>
              <a:gd name="connsiteY127" fmla="*/ 182304 h 304440"/>
              <a:gd name="connsiteX128" fmla="*/ 355393 w 364765"/>
              <a:gd name="connsiteY128" fmla="*/ 40352 h 304440"/>
              <a:gd name="connsiteX129" fmla="*/ 324395 w 364765"/>
              <a:gd name="connsiteY129" fmla="*/ 9367 h 304440"/>
              <a:gd name="connsiteX130" fmla="*/ 318251 w 364765"/>
              <a:gd name="connsiteY130" fmla="*/ 9367 h 304440"/>
              <a:gd name="connsiteX131" fmla="*/ 75332 w 364765"/>
              <a:gd name="connsiteY131" fmla="*/ 0 h 304440"/>
              <a:gd name="connsiteX132" fmla="*/ 324395 w 364765"/>
              <a:gd name="connsiteY132" fmla="*/ 0 h 304440"/>
              <a:gd name="connsiteX133" fmla="*/ 364765 w 364765"/>
              <a:gd name="connsiteY133" fmla="*/ 40352 h 304440"/>
              <a:gd name="connsiteX134" fmla="*/ 364765 w 364765"/>
              <a:gd name="connsiteY134" fmla="*/ 182304 h 304440"/>
              <a:gd name="connsiteX135" fmla="*/ 324395 w 364765"/>
              <a:gd name="connsiteY135" fmla="*/ 223016 h 304440"/>
              <a:gd name="connsiteX136" fmla="*/ 190312 w 364765"/>
              <a:gd name="connsiteY136" fmla="*/ 223016 h 304440"/>
              <a:gd name="connsiteX137" fmla="*/ 188149 w 364765"/>
              <a:gd name="connsiteY137" fmla="*/ 225178 h 304440"/>
              <a:gd name="connsiteX138" fmla="*/ 176976 w 364765"/>
              <a:gd name="connsiteY138" fmla="*/ 228060 h 304440"/>
              <a:gd name="connsiteX139" fmla="*/ 172650 w 364765"/>
              <a:gd name="connsiteY139" fmla="*/ 230582 h 304440"/>
              <a:gd name="connsiteX140" fmla="*/ 165081 w 364765"/>
              <a:gd name="connsiteY140" fmla="*/ 248956 h 304440"/>
              <a:gd name="connsiteX141" fmla="*/ 166163 w 364765"/>
              <a:gd name="connsiteY141" fmla="*/ 253640 h 304440"/>
              <a:gd name="connsiteX142" fmla="*/ 171569 w 364765"/>
              <a:gd name="connsiteY142" fmla="*/ 263368 h 304440"/>
              <a:gd name="connsiteX143" fmla="*/ 167604 w 364765"/>
              <a:gd name="connsiteY143" fmla="*/ 273816 h 304440"/>
              <a:gd name="connsiteX144" fmla="*/ 161116 w 364765"/>
              <a:gd name="connsiteY144" fmla="*/ 280301 h 304440"/>
              <a:gd name="connsiteX145" fmla="*/ 150664 w 364765"/>
              <a:gd name="connsiteY145" fmla="*/ 283904 h 304440"/>
              <a:gd name="connsiteX146" fmla="*/ 140932 w 364765"/>
              <a:gd name="connsiteY146" fmla="*/ 278500 h 304440"/>
              <a:gd name="connsiteX147" fmla="*/ 135886 w 364765"/>
              <a:gd name="connsiteY147" fmla="*/ 277419 h 304440"/>
              <a:gd name="connsiteX148" fmla="*/ 116782 w 364765"/>
              <a:gd name="connsiteY148" fmla="*/ 284985 h 304440"/>
              <a:gd name="connsiteX149" fmla="*/ 114259 w 364765"/>
              <a:gd name="connsiteY149" fmla="*/ 288948 h 304440"/>
              <a:gd name="connsiteX150" fmla="*/ 111376 w 364765"/>
              <a:gd name="connsiteY150" fmla="*/ 299756 h 304440"/>
              <a:gd name="connsiteX151" fmla="*/ 101283 w 364765"/>
              <a:gd name="connsiteY151" fmla="*/ 304440 h 304440"/>
              <a:gd name="connsiteX152" fmla="*/ 91912 w 364765"/>
              <a:gd name="connsiteY152" fmla="*/ 304440 h 304440"/>
              <a:gd name="connsiteX153" fmla="*/ 81459 w 364765"/>
              <a:gd name="connsiteY153" fmla="*/ 299756 h 304440"/>
              <a:gd name="connsiteX154" fmla="*/ 78576 w 364765"/>
              <a:gd name="connsiteY154" fmla="*/ 288948 h 304440"/>
              <a:gd name="connsiteX155" fmla="*/ 75692 w 364765"/>
              <a:gd name="connsiteY155" fmla="*/ 284985 h 304440"/>
              <a:gd name="connsiteX156" fmla="*/ 56949 w 364765"/>
              <a:gd name="connsiteY156" fmla="*/ 277419 h 304440"/>
              <a:gd name="connsiteX157" fmla="*/ 51903 w 364765"/>
              <a:gd name="connsiteY157" fmla="*/ 278500 h 304440"/>
              <a:gd name="connsiteX158" fmla="*/ 42532 w 364765"/>
              <a:gd name="connsiteY158" fmla="*/ 283904 h 304440"/>
              <a:gd name="connsiteX159" fmla="*/ 31719 w 364765"/>
              <a:gd name="connsiteY159" fmla="*/ 280301 h 304440"/>
              <a:gd name="connsiteX160" fmla="*/ 24870 w 364765"/>
              <a:gd name="connsiteY160" fmla="*/ 273816 h 304440"/>
              <a:gd name="connsiteX161" fmla="*/ 20905 w 364765"/>
              <a:gd name="connsiteY161" fmla="*/ 263368 h 304440"/>
              <a:gd name="connsiteX162" fmla="*/ 26672 w 364765"/>
              <a:gd name="connsiteY162" fmla="*/ 253640 h 304440"/>
              <a:gd name="connsiteX163" fmla="*/ 28114 w 364765"/>
              <a:gd name="connsiteY163" fmla="*/ 248956 h 304440"/>
              <a:gd name="connsiteX164" fmla="*/ 20185 w 364765"/>
              <a:gd name="connsiteY164" fmla="*/ 230582 h 304440"/>
              <a:gd name="connsiteX165" fmla="*/ 15859 w 364765"/>
              <a:gd name="connsiteY165" fmla="*/ 228060 h 304440"/>
              <a:gd name="connsiteX166" fmla="*/ 4686 w 364765"/>
              <a:gd name="connsiteY166" fmla="*/ 225178 h 304440"/>
              <a:gd name="connsiteX167" fmla="*/ 0 w 364765"/>
              <a:gd name="connsiteY167" fmla="*/ 215090 h 304440"/>
              <a:gd name="connsiteX168" fmla="*/ 0 w 364765"/>
              <a:gd name="connsiteY168" fmla="*/ 206083 h 304440"/>
              <a:gd name="connsiteX169" fmla="*/ 4686 w 364765"/>
              <a:gd name="connsiteY169" fmla="*/ 195995 h 304440"/>
              <a:gd name="connsiteX170" fmla="*/ 15859 w 364765"/>
              <a:gd name="connsiteY170" fmla="*/ 193112 h 304440"/>
              <a:gd name="connsiteX171" fmla="*/ 20185 w 364765"/>
              <a:gd name="connsiteY171" fmla="*/ 190590 h 304440"/>
              <a:gd name="connsiteX172" fmla="*/ 28114 w 364765"/>
              <a:gd name="connsiteY172" fmla="*/ 172216 h 304440"/>
              <a:gd name="connsiteX173" fmla="*/ 26672 w 364765"/>
              <a:gd name="connsiteY173" fmla="*/ 167532 h 304440"/>
              <a:gd name="connsiteX174" fmla="*/ 20905 w 364765"/>
              <a:gd name="connsiteY174" fmla="*/ 157804 h 304440"/>
              <a:gd name="connsiteX175" fmla="*/ 24870 w 364765"/>
              <a:gd name="connsiteY175" fmla="*/ 147356 h 304440"/>
              <a:gd name="connsiteX176" fmla="*/ 31719 w 364765"/>
              <a:gd name="connsiteY176" fmla="*/ 140871 h 304440"/>
              <a:gd name="connsiteX177" fmla="*/ 34963 w 364765"/>
              <a:gd name="connsiteY177" fmla="*/ 138709 h 304440"/>
              <a:gd name="connsiteX178" fmla="*/ 34963 w 364765"/>
              <a:gd name="connsiteY178" fmla="*/ 40352 h 304440"/>
              <a:gd name="connsiteX179" fmla="*/ 75332 w 364765"/>
              <a:gd name="connsiteY179" fmla="*/ 0 h 30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64765" h="304440">
                <a:moveTo>
                  <a:pt x="96474" y="179194"/>
                </a:moveTo>
                <a:cubicBezTo>
                  <a:pt x="78312" y="179194"/>
                  <a:pt x="63419" y="193551"/>
                  <a:pt x="63419" y="211137"/>
                </a:cubicBezTo>
                <a:cubicBezTo>
                  <a:pt x="63419" y="228365"/>
                  <a:pt x="78312" y="242722"/>
                  <a:pt x="96474" y="242722"/>
                </a:cubicBezTo>
                <a:cubicBezTo>
                  <a:pt x="115000" y="242722"/>
                  <a:pt x="129893" y="228365"/>
                  <a:pt x="129893" y="211137"/>
                </a:cubicBezTo>
                <a:cubicBezTo>
                  <a:pt x="129893" y="193551"/>
                  <a:pt x="115000" y="179194"/>
                  <a:pt x="96474" y="179194"/>
                </a:cubicBezTo>
                <a:close/>
                <a:moveTo>
                  <a:pt x="96474" y="169862"/>
                </a:moveTo>
                <a:cubicBezTo>
                  <a:pt x="120085" y="169862"/>
                  <a:pt x="139337" y="188167"/>
                  <a:pt x="139337" y="211137"/>
                </a:cubicBezTo>
                <a:cubicBezTo>
                  <a:pt x="139337" y="233749"/>
                  <a:pt x="120085" y="252053"/>
                  <a:pt x="96474" y="252053"/>
                </a:cubicBezTo>
                <a:cubicBezTo>
                  <a:pt x="73227" y="252053"/>
                  <a:pt x="53975" y="233749"/>
                  <a:pt x="53975" y="211137"/>
                </a:cubicBezTo>
                <a:cubicBezTo>
                  <a:pt x="53975" y="188167"/>
                  <a:pt x="73227" y="169862"/>
                  <a:pt x="96474" y="169862"/>
                </a:cubicBezTo>
                <a:close/>
                <a:moveTo>
                  <a:pt x="91912" y="126459"/>
                </a:moveTo>
                <a:cubicBezTo>
                  <a:pt x="90470" y="126459"/>
                  <a:pt x="89389" y="126820"/>
                  <a:pt x="88668" y="127540"/>
                </a:cubicBezTo>
                <a:cubicBezTo>
                  <a:pt x="88308" y="128261"/>
                  <a:pt x="87947" y="129342"/>
                  <a:pt x="87947" y="130422"/>
                </a:cubicBezTo>
                <a:cubicBezTo>
                  <a:pt x="89029" y="137268"/>
                  <a:pt x="84703" y="143753"/>
                  <a:pt x="78215" y="145554"/>
                </a:cubicBezTo>
                <a:cubicBezTo>
                  <a:pt x="72448" y="146996"/>
                  <a:pt x="67042" y="149157"/>
                  <a:pt x="61635" y="152039"/>
                </a:cubicBezTo>
                <a:cubicBezTo>
                  <a:pt x="55508" y="155282"/>
                  <a:pt x="47938" y="153841"/>
                  <a:pt x="44334" y="148437"/>
                </a:cubicBezTo>
                <a:cubicBezTo>
                  <a:pt x="43253" y="146996"/>
                  <a:pt x="42171" y="146635"/>
                  <a:pt x="41450" y="146635"/>
                </a:cubicBezTo>
                <a:cubicBezTo>
                  <a:pt x="40369" y="146635"/>
                  <a:pt x="38927" y="146996"/>
                  <a:pt x="38567" y="147716"/>
                </a:cubicBezTo>
                <a:lnTo>
                  <a:pt x="31719" y="154201"/>
                </a:lnTo>
                <a:cubicBezTo>
                  <a:pt x="30637" y="155282"/>
                  <a:pt x="30277" y="156723"/>
                  <a:pt x="30637" y="157083"/>
                </a:cubicBezTo>
                <a:cubicBezTo>
                  <a:pt x="30637" y="157444"/>
                  <a:pt x="30998" y="158885"/>
                  <a:pt x="32079" y="159605"/>
                </a:cubicBezTo>
                <a:cubicBezTo>
                  <a:pt x="37846" y="163569"/>
                  <a:pt x="39648" y="171135"/>
                  <a:pt x="36044" y="176900"/>
                </a:cubicBezTo>
                <a:cubicBezTo>
                  <a:pt x="33160" y="181944"/>
                  <a:pt x="30998" y="187708"/>
                  <a:pt x="29196" y="193112"/>
                </a:cubicBezTo>
                <a:cubicBezTo>
                  <a:pt x="27754" y="199597"/>
                  <a:pt x="20905" y="203561"/>
                  <a:pt x="14057" y="202480"/>
                </a:cubicBezTo>
                <a:cubicBezTo>
                  <a:pt x="12976" y="202480"/>
                  <a:pt x="11534" y="202480"/>
                  <a:pt x="10813" y="203561"/>
                </a:cubicBezTo>
                <a:cubicBezTo>
                  <a:pt x="10453" y="203561"/>
                  <a:pt x="9371" y="204641"/>
                  <a:pt x="9371" y="206083"/>
                </a:cubicBezTo>
                <a:lnTo>
                  <a:pt x="9371" y="215090"/>
                </a:lnTo>
                <a:cubicBezTo>
                  <a:pt x="9371" y="216531"/>
                  <a:pt x="10453" y="217612"/>
                  <a:pt x="10813" y="217972"/>
                </a:cubicBezTo>
                <a:cubicBezTo>
                  <a:pt x="11534" y="218692"/>
                  <a:pt x="12976" y="219053"/>
                  <a:pt x="14057" y="218692"/>
                </a:cubicBezTo>
                <a:cubicBezTo>
                  <a:pt x="20905" y="217612"/>
                  <a:pt x="27754" y="221575"/>
                  <a:pt x="29196" y="228060"/>
                </a:cubicBezTo>
                <a:cubicBezTo>
                  <a:pt x="30998" y="233464"/>
                  <a:pt x="33160" y="239229"/>
                  <a:pt x="36044" y="244273"/>
                </a:cubicBezTo>
                <a:cubicBezTo>
                  <a:pt x="39648" y="250037"/>
                  <a:pt x="37846" y="257603"/>
                  <a:pt x="32079" y="261566"/>
                </a:cubicBezTo>
                <a:cubicBezTo>
                  <a:pt x="30998" y="262647"/>
                  <a:pt x="30637" y="263728"/>
                  <a:pt x="30637" y="264448"/>
                </a:cubicBezTo>
                <a:cubicBezTo>
                  <a:pt x="30277" y="264809"/>
                  <a:pt x="30637" y="266250"/>
                  <a:pt x="31719" y="266970"/>
                </a:cubicBezTo>
                <a:lnTo>
                  <a:pt x="38567" y="273456"/>
                </a:lnTo>
                <a:cubicBezTo>
                  <a:pt x="38927" y="274176"/>
                  <a:pt x="40369" y="274536"/>
                  <a:pt x="41450" y="274536"/>
                </a:cubicBezTo>
                <a:cubicBezTo>
                  <a:pt x="42171" y="274536"/>
                  <a:pt x="43253" y="274176"/>
                  <a:pt x="44334" y="272735"/>
                </a:cubicBezTo>
                <a:cubicBezTo>
                  <a:pt x="46857" y="269132"/>
                  <a:pt x="50822" y="267331"/>
                  <a:pt x="55147" y="267331"/>
                </a:cubicBezTo>
                <a:cubicBezTo>
                  <a:pt x="57310" y="267331"/>
                  <a:pt x="59473" y="268051"/>
                  <a:pt x="61635" y="269132"/>
                </a:cubicBezTo>
                <a:cubicBezTo>
                  <a:pt x="67042" y="272014"/>
                  <a:pt x="72448" y="274536"/>
                  <a:pt x="78215" y="275617"/>
                </a:cubicBezTo>
                <a:cubicBezTo>
                  <a:pt x="84703" y="277419"/>
                  <a:pt x="89029" y="283904"/>
                  <a:pt x="87947" y="290749"/>
                </a:cubicBezTo>
                <a:cubicBezTo>
                  <a:pt x="87947" y="291830"/>
                  <a:pt x="88308" y="293271"/>
                  <a:pt x="88668" y="293631"/>
                </a:cubicBezTo>
                <a:cubicBezTo>
                  <a:pt x="89389" y="294352"/>
                  <a:pt x="90470" y="295073"/>
                  <a:pt x="91912" y="295073"/>
                </a:cubicBezTo>
                <a:lnTo>
                  <a:pt x="101283" y="295073"/>
                </a:lnTo>
                <a:cubicBezTo>
                  <a:pt x="102365" y="295073"/>
                  <a:pt x="103446" y="294352"/>
                  <a:pt x="104167" y="293631"/>
                </a:cubicBezTo>
                <a:cubicBezTo>
                  <a:pt x="104527" y="293271"/>
                  <a:pt x="105248" y="291830"/>
                  <a:pt x="104888" y="290749"/>
                </a:cubicBezTo>
                <a:cubicBezTo>
                  <a:pt x="103446" y="283904"/>
                  <a:pt x="107771" y="277419"/>
                  <a:pt x="114620" y="275617"/>
                </a:cubicBezTo>
                <a:cubicBezTo>
                  <a:pt x="120026" y="274536"/>
                  <a:pt x="125793" y="272014"/>
                  <a:pt x="131200" y="269132"/>
                </a:cubicBezTo>
                <a:cubicBezTo>
                  <a:pt x="137327" y="265890"/>
                  <a:pt x="144536" y="267331"/>
                  <a:pt x="148501" y="272735"/>
                </a:cubicBezTo>
                <a:cubicBezTo>
                  <a:pt x="149582" y="274176"/>
                  <a:pt x="150664" y="274536"/>
                  <a:pt x="151385" y="274536"/>
                </a:cubicBezTo>
                <a:cubicBezTo>
                  <a:pt x="152466" y="274536"/>
                  <a:pt x="153547" y="274176"/>
                  <a:pt x="154629" y="273456"/>
                </a:cubicBezTo>
                <a:lnTo>
                  <a:pt x="161116" y="266970"/>
                </a:lnTo>
                <a:cubicBezTo>
                  <a:pt x="162198" y="266250"/>
                  <a:pt x="162198" y="264809"/>
                  <a:pt x="162198" y="264448"/>
                </a:cubicBezTo>
                <a:cubicBezTo>
                  <a:pt x="162198" y="263728"/>
                  <a:pt x="161837" y="262647"/>
                  <a:pt x="160756" y="261566"/>
                </a:cubicBezTo>
                <a:cubicBezTo>
                  <a:pt x="154989" y="257603"/>
                  <a:pt x="153187" y="250037"/>
                  <a:pt x="156431" y="244273"/>
                </a:cubicBezTo>
                <a:cubicBezTo>
                  <a:pt x="159675" y="239229"/>
                  <a:pt x="162198" y="233464"/>
                  <a:pt x="163640" y="228060"/>
                </a:cubicBezTo>
                <a:cubicBezTo>
                  <a:pt x="165442" y="221575"/>
                  <a:pt x="171930" y="217612"/>
                  <a:pt x="178778" y="218692"/>
                </a:cubicBezTo>
                <a:cubicBezTo>
                  <a:pt x="179859" y="219053"/>
                  <a:pt x="180941" y="218692"/>
                  <a:pt x="181661" y="217612"/>
                </a:cubicBezTo>
                <a:cubicBezTo>
                  <a:pt x="182382" y="217612"/>
                  <a:pt x="183103" y="216531"/>
                  <a:pt x="183103" y="215090"/>
                </a:cubicBezTo>
                <a:lnTo>
                  <a:pt x="183103" y="206083"/>
                </a:lnTo>
                <a:cubicBezTo>
                  <a:pt x="183103" y="204641"/>
                  <a:pt x="182382" y="203561"/>
                  <a:pt x="181661" y="203561"/>
                </a:cubicBezTo>
                <a:cubicBezTo>
                  <a:pt x="180941" y="202480"/>
                  <a:pt x="179859" y="202480"/>
                  <a:pt x="178778" y="202480"/>
                </a:cubicBezTo>
                <a:cubicBezTo>
                  <a:pt x="171930" y="203561"/>
                  <a:pt x="165442" y="199597"/>
                  <a:pt x="163640" y="193112"/>
                </a:cubicBezTo>
                <a:cubicBezTo>
                  <a:pt x="162198" y="187708"/>
                  <a:pt x="159675" y="181944"/>
                  <a:pt x="156431" y="176900"/>
                </a:cubicBezTo>
                <a:cubicBezTo>
                  <a:pt x="153187" y="171135"/>
                  <a:pt x="154989" y="163569"/>
                  <a:pt x="160756" y="159605"/>
                </a:cubicBezTo>
                <a:cubicBezTo>
                  <a:pt x="161837" y="158885"/>
                  <a:pt x="162198" y="157444"/>
                  <a:pt x="162198" y="157083"/>
                </a:cubicBezTo>
                <a:cubicBezTo>
                  <a:pt x="162198" y="156723"/>
                  <a:pt x="162198" y="155282"/>
                  <a:pt x="161116" y="154201"/>
                </a:cubicBezTo>
                <a:lnTo>
                  <a:pt x="154629" y="147716"/>
                </a:lnTo>
                <a:cubicBezTo>
                  <a:pt x="153547" y="146996"/>
                  <a:pt x="152466" y="146635"/>
                  <a:pt x="151385" y="146635"/>
                </a:cubicBezTo>
                <a:cubicBezTo>
                  <a:pt x="150664" y="146635"/>
                  <a:pt x="149582" y="146996"/>
                  <a:pt x="148501" y="148437"/>
                </a:cubicBezTo>
                <a:cubicBezTo>
                  <a:pt x="144536" y="153841"/>
                  <a:pt x="137327" y="155282"/>
                  <a:pt x="131200" y="152039"/>
                </a:cubicBezTo>
                <a:cubicBezTo>
                  <a:pt x="125793" y="149157"/>
                  <a:pt x="120026" y="146996"/>
                  <a:pt x="114620" y="145554"/>
                </a:cubicBezTo>
                <a:cubicBezTo>
                  <a:pt x="107771" y="143753"/>
                  <a:pt x="103446" y="137268"/>
                  <a:pt x="104888" y="130422"/>
                </a:cubicBezTo>
                <a:cubicBezTo>
                  <a:pt x="105248" y="129342"/>
                  <a:pt x="104527" y="128261"/>
                  <a:pt x="104167" y="127540"/>
                </a:cubicBezTo>
                <a:cubicBezTo>
                  <a:pt x="103446" y="126820"/>
                  <a:pt x="102365" y="126459"/>
                  <a:pt x="101283" y="126459"/>
                </a:cubicBezTo>
                <a:close/>
                <a:moveTo>
                  <a:pt x="75332" y="9367"/>
                </a:moveTo>
                <a:cubicBezTo>
                  <a:pt x="58391" y="9367"/>
                  <a:pt x="44694" y="23058"/>
                  <a:pt x="44694" y="40352"/>
                </a:cubicBezTo>
                <a:lnTo>
                  <a:pt x="44694" y="137988"/>
                </a:lnTo>
                <a:cubicBezTo>
                  <a:pt x="47218" y="138349"/>
                  <a:pt x="50101" y="140150"/>
                  <a:pt x="51903" y="142672"/>
                </a:cubicBezTo>
                <a:cubicBezTo>
                  <a:pt x="52985" y="144474"/>
                  <a:pt x="55508" y="144834"/>
                  <a:pt x="56949" y="144113"/>
                </a:cubicBezTo>
                <a:cubicBezTo>
                  <a:pt x="63077" y="140510"/>
                  <a:pt x="69204" y="137988"/>
                  <a:pt x="75692" y="136187"/>
                </a:cubicBezTo>
                <a:cubicBezTo>
                  <a:pt x="77494" y="135827"/>
                  <a:pt x="78936" y="134025"/>
                  <a:pt x="78576" y="132224"/>
                </a:cubicBezTo>
                <a:cubicBezTo>
                  <a:pt x="77855" y="128621"/>
                  <a:pt x="78936" y="124658"/>
                  <a:pt x="81459" y="121415"/>
                </a:cubicBezTo>
                <a:cubicBezTo>
                  <a:pt x="83982" y="118533"/>
                  <a:pt x="87587" y="116732"/>
                  <a:pt x="91912" y="116732"/>
                </a:cubicBezTo>
                <a:lnTo>
                  <a:pt x="101283" y="116732"/>
                </a:lnTo>
                <a:cubicBezTo>
                  <a:pt x="105248" y="116732"/>
                  <a:pt x="108853" y="118533"/>
                  <a:pt x="111376" y="121415"/>
                </a:cubicBezTo>
                <a:cubicBezTo>
                  <a:pt x="113899" y="124658"/>
                  <a:pt x="114980" y="128621"/>
                  <a:pt x="114259" y="132224"/>
                </a:cubicBezTo>
                <a:cubicBezTo>
                  <a:pt x="113899" y="133305"/>
                  <a:pt x="114620" y="134746"/>
                  <a:pt x="115341" y="135466"/>
                </a:cubicBezTo>
                <a:lnTo>
                  <a:pt x="148501" y="111327"/>
                </a:lnTo>
                <a:lnTo>
                  <a:pt x="79657" y="61248"/>
                </a:lnTo>
                <a:cubicBezTo>
                  <a:pt x="77494" y="59447"/>
                  <a:pt x="77134" y="56564"/>
                  <a:pt x="78576" y="54403"/>
                </a:cubicBezTo>
                <a:cubicBezTo>
                  <a:pt x="80378" y="52241"/>
                  <a:pt x="83262" y="51881"/>
                  <a:pt x="85424" y="53322"/>
                </a:cubicBezTo>
                <a:lnTo>
                  <a:pt x="176255" y="119614"/>
                </a:lnTo>
                <a:cubicBezTo>
                  <a:pt x="190312" y="129702"/>
                  <a:pt x="209415" y="129702"/>
                  <a:pt x="223472" y="119614"/>
                </a:cubicBezTo>
                <a:lnTo>
                  <a:pt x="266415" y="88396"/>
                </a:lnTo>
                <a:lnTo>
                  <a:pt x="314664" y="53322"/>
                </a:lnTo>
                <a:cubicBezTo>
                  <a:pt x="316826" y="51881"/>
                  <a:pt x="319710" y="52241"/>
                  <a:pt x="321151" y="54403"/>
                </a:cubicBezTo>
                <a:cubicBezTo>
                  <a:pt x="322593" y="56564"/>
                  <a:pt x="322233" y="59447"/>
                  <a:pt x="320070" y="61248"/>
                </a:cubicBezTo>
                <a:lnTo>
                  <a:pt x="251510" y="111121"/>
                </a:lnTo>
                <a:lnTo>
                  <a:pt x="251226" y="111327"/>
                </a:lnTo>
                <a:lnTo>
                  <a:pt x="251327" y="111400"/>
                </a:lnTo>
                <a:lnTo>
                  <a:pt x="320070" y="161407"/>
                </a:lnTo>
                <a:cubicBezTo>
                  <a:pt x="322233" y="162848"/>
                  <a:pt x="322593" y="166091"/>
                  <a:pt x="321151" y="168252"/>
                </a:cubicBezTo>
                <a:cubicBezTo>
                  <a:pt x="320431" y="169333"/>
                  <a:pt x="318628" y="170054"/>
                  <a:pt x="317547" y="170054"/>
                </a:cubicBezTo>
                <a:cubicBezTo>
                  <a:pt x="316466" y="170054"/>
                  <a:pt x="315384" y="169693"/>
                  <a:pt x="314664" y="168973"/>
                </a:cubicBezTo>
                <a:lnTo>
                  <a:pt x="246095" y="119376"/>
                </a:lnTo>
                <a:lnTo>
                  <a:pt x="242936" y="117092"/>
                </a:lnTo>
                <a:lnTo>
                  <a:pt x="229239" y="127180"/>
                </a:lnTo>
                <a:cubicBezTo>
                  <a:pt x="220589" y="133665"/>
                  <a:pt x="210136" y="136547"/>
                  <a:pt x="200044" y="136547"/>
                </a:cubicBezTo>
                <a:cubicBezTo>
                  <a:pt x="189591" y="136547"/>
                  <a:pt x="179499" y="133665"/>
                  <a:pt x="170848" y="127180"/>
                </a:cubicBezTo>
                <a:lnTo>
                  <a:pt x="156791" y="117092"/>
                </a:lnTo>
                <a:lnTo>
                  <a:pt x="126154" y="139430"/>
                </a:lnTo>
                <a:cubicBezTo>
                  <a:pt x="129758" y="140510"/>
                  <a:pt x="132642" y="142312"/>
                  <a:pt x="135886" y="144113"/>
                </a:cubicBezTo>
                <a:cubicBezTo>
                  <a:pt x="137688" y="144834"/>
                  <a:pt x="139851" y="144474"/>
                  <a:pt x="140932" y="142672"/>
                </a:cubicBezTo>
                <a:cubicBezTo>
                  <a:pt x="143094" y="139430"/>
                  <a:pt x="146699" y="137628"/>
                  <a:pt x="150664" y="137268"/>
                </a:cubicBezTo>
                <a:cubicBezTo>
                  <a:pt x="154268" y="136908"/>
                  <a:pt x="158233" y="138349"/>
                  <a:pt x="161116" y="140871"/>
                </a:cubicBezTo>
                <a:lnTo>
                  <a:pt x="167604" y="147356"/>
                </a:lnTo>
                <a:cubicBezTo>
                  <a:pt x="170848" y="150238"/>
                  <a:pt x="171930" y="154201"/>
                  <a:pt x="171569" y="157804"/>
                </a:cubicBezTo>
                <a:cubicBezTo>
                  <a:pt x="171209" y="161767"/>
                  <a:pt x="169407" y="165370"/>
                  <a:pt x="166163" y="167532"/>
                </a:cubicBezTo>
                <a:cubicBezTo>
                  <a:pt x="164360" y="168613"/>
                  <a:pt x="164000" y="170775"/>
                  <a:pt x="165081" y="172216"/>
                </a:cubicBezTo>
                <a:cubicBezTo>
                  <a:pt x="168325" y="177980"/>
                  <a:pt x="170848" y="184105"/>
                  <a:pt x="172650" y="190590"/>
                </a:cubicBezTo>
                <a:cubicBezTo>
                  <a:pt x="173371" y="192392"/>
                  <a:pt x="175174" y="193473"/>
                  <a:pt x="176976" y="193112"/>
                </a:cubicBezTo>
                <a:cubicBezTo>
                  <a:pt x="180941" y="192392"/>
                  <a:pt x="184905" y="193473"/>
                  <a:pt x="188149" y="195995"/>
                </a:cubicBezTo>
                <a:lnTo>
                  <a:pt x="191338" y="202859"/>
                </a:lnTo>
                <a:lnTo>
                  <a:pt x="192835" y="206083"/>
                </a:lnTo>
                <a:lnTo>
                  <a:pt x="192835" y="213288"/>
                </a:lnTo>
                <a:lnTo>
                  <a:pt x="324395" y="213288"/>
                </a:lnTo>
                <a:cubicBezTo>
                  <a:pt x="341336" y="213288"/>
                  <a:pt x="355393" y="199237"/>
                  <a:pt x="355393" y="182304"/>
                </a:cubicBezTo>
                <a:lnTo>
                  <a:pt x="355393" y="40352"/>
                </a:lnTo>
                <a:cubicBezTo>
                  <a:pt x="355393" y="23058"/>
                  <a:pt x="341336" y="9367"/>
                  <a:pt x="324395" y="9367"/>
                </a:cubicBezTo>
                <a:lnTo>
                  <a:pt x="318251" y="9367"/>
                </a:lnTo>
                <a:close/>
                <a:moveTo>
                  <a:pt x="75332" y="0"/>
                </a:moveTo>
                <a:lnTo>
                  <a:pt x="324395" y="0"/>
                </a:lnTo>
                <a:cubicBezTo>
                  <a:pt x="346743" y="0"/>
                  <a:pt x="364765" y="18014"/>
                  <a:pt x="364765" y="40352"/>
                </a:cubicBezTo>
                <a:lnTo>
                  <a:pt x="364765" y="182304"/>
                </a:lnTo>
                <a:cubicBezTo>
                  <a:pt x="364765" y="204641"/>
                  <a:pt x="346743" y="223016"/>
                  <a:pt x="324395" y="223016"/>
                </a:cubicBezTo>
                <a:lnTo>
                  <a:pt x="190312" y="223016"/>
                </a:lnTo>
                <a:cubicBezTo>
                  <a:pt x="189591" y="223736"/>
                  <a:pt x="188870" y="224457"/>
                  <a:pt x="188149" y="225178"/>
                </a:cubicBezTo>
                <a:cubicBezTo>
                  <a:pt x="184905" y="227700"/>
                  <a:pt x="180941" y="228780"/>
                  <a:pt x="176976" y="228060"/>
                </a:cubicBezTo>
                <a:cubicBezTo>
                  <a:pt x="175174" y="227700"/>
                  <a:pt x="173371" y="228780"/>
                  <a:pt x="172650" y="230582"/>
                </a:cubicBezTo>
                <a:cubicBezTo>
                  <a:pt x="170848" y="237067"/>
                  <a:pt x="168325" y="243552"/>
                  <a:pt x="165081" y="248956"/>
                </a:cubicBezTo>
                <a:cubicBezTo>
                  <a:pt x="164000" y="250397"/>
                  <a:pt x="164360" y="252559"/>
                  <a:pt x="166163" y="253640"/>
                </a:cubicBezTo>
                <a:cubicBezTo>
                  <a:pt x="169407" y="255802"/>
                  <a:pt x="171209" y="259404"/>
                  <a:pt x="171569" y="263368"/>
                </a:cubicBezTo>
                <a:cubicBezTo>
                  <a:pt x="171930" y="266970"/>
                  <a:pt x="170848" y="270934"/>
                  <a:pt x="167604" y="273816"/>
                </a:cubicBezTo>
                <a:lnTo>
                  <a:pt x="161116" y="280301"/>
                </a:lnTo>
                <a:cubicBezTo>
                  <a:pt x="158233" y="283183"/>
                  <a:pt x="154268" y="284264"/>
                  <a:pt x="150664" y="283904"/>
                </a:cubicBezTo>
                <a:cubicBezTo>
                  <a:pt x="146699" y="283543"/>
                  <a:pt x="143094" y="281742"/>
                  <a:pt x="140932" y="278500"/>
                </a:cubicBezTo>
                <a:cubicBezTo>
                  <a:pt x="139851" y="276698"/>
                  <a:pt x="137688" y="276338"/>
                  <a:pt x="135886" y="277419"/>
                </a:cubicBezTo>
                <a:cubicBezTo>
                  <a:pt x="129758" y="280661"/>
                  <a:pt x="123631" y="283183"/>
                  <a:pt x="116782" y="284985"/>
                </a:cubicBezTo>
                <a:cubicBezTo>
                  <a:pt x="114980" y="285345"/>
                  <a:pt x="113899" y="287146"/>
                  <a:pt x="114259" y="288948"/>
                </a:cubicBezTo>
                <a:cubicBezTo>
                  <a:pt x="114980" y="292911"/>
                  <a:pt x="113899" y="296514"/>
                  <a:pt x="111376" y="299756"/>
                </a:cubicBezTo>
                <a:cubicBezTo>
                  <a:pt x="108853" y="302639"/>
                  <a:pt x="105248" y="304440"/>
                  <a:pt x="101283" y="304440"/>
                </a:cubicBezTo>
                <a:lnTo>
                  <a:pt x="91912" y="304440"/>
                </a:lnTo>
                <a:cubicBezTo>
                  <a:pt x="87587" y="304440"/>
                  <a:pt x="83982" y="302639"/>
                  <a:pt x="81459" y="299756"/>
                </a:cubicBezTo>
                <a:cubicBezTo>
                  <a:pt x="78936" y="296514"/>
                  <a:pt x="77855" y="292911"/>
                  <a:pt x="78576" y="288948"/>
                </a:cubicBezTo>
                <a:cubicBezTo>
                  <a:pt x="78936" y="287146"/>
                  <a:pt x="77494" y="285345"/>
                  <a:pt x="75692" y="284985"/>
                </a:cubicBezTo>
                <a:cubicBezTo>
                  <a:pt x="69204" y="283183"/>
                  <a:pt x="63077" y="280661"/>
                  <a:pt x="56949" y="277419"/>
                </a:cubicBezTo>
                <a:cubicBezTo>
                  <a:pt x="55508" y="276338"/>
                  <a:pt x="52985" y="276698"/>
                  <a:pt x="51903" y="278500"/>
                </a:cubicBezTo>
                <a:cubicBezTo>
                  <a:pt x="49741" y="281742"/>
                  <a:pt x="46136" y="283543"/>
                  <a:pt x="42532" y="283904"/>
                </a:cubicBezTo>
                <a:cubicBezTo>
                  <a:pt x="38567" y="284264"/>
                  <a:pt x="34242" y="283183"/>
                  <a:pt x="31719" y="280301"/>
                </a:cubicBezTo>
                <a:lnTo>
                  <a:pt x="24870" y="273816"/>
                </a:lnTo>
                <a:cubicBezTo>
                  <a:pt x="21987" y="270934"/>
                  <a:pt x="20905" y="266970"/>
                  <a:pt x="20905" y="263368"/>
                </a:cubicBezTo>
                <a:cubicBezTo>
                  <a:pt x="21626" y="259404"/>
                  <a:pt x="23429" y="255802"/>
                  <a:pt x="26672" y="253640"/>
                </a:cubicBezTo>
                <a:cubicBezTo>
                  <a:pt x="28114" y="252559"/>
                  <a:pt x="28835" y="250397"/>
                  <a:pt x="28114" y="248956"/>
                </a:cubicBezTo>
                <a:cubicBezTo>
                  <a:pt x="24510" y="243552"/>
                  <a:pt x="21987" y="237067"/>
                  <a:pt x="20185" y="230582"/>
                </a:cubicBezTo>
                <a:cubicBezTo>
                  <a:pt x="19824" y="228780"/>
                  <a:pt x="17661" y="227700"/>
                  <a:pt x="15859" y="228060"/>
                </a:cubicBezTo>
                <a:cubicBezTo>
                  <a:pt x="11534" y="228780"/>
                  <a:pt x="7569" y="227700"/>
                  <a:pt x="4686" y="225178"/>
                </a:cubicBezTo>
                <a:cubicBezTo>
                  <a:pt x="1802" y="222656"/>
                  <a:pt x="0" y="219053"/>
                  <a:pt x="0" y="215090"/>
                </a:cubicBezTo>
                <a:lnTo>
                  <a:pt x="0" y="206083"/>
                </a:lnTo>
                <a:cubicBezTo>
                  <a:pt x="0" y="202119"/>
                  <a:pt x="1802" y="198517"/>
                  <a:pt x="4686" y="195995"/>
                </a:cubicBezTo>
                <a:cubicBezTo>
                  <a:pt x="7569" y="193473"/>
                  <a:pt x="11534" y="192392"/>
                  <a:pt x="15859" y="193112"/>
                </a:cubicBezTo>
                <a:cubicBezTo>
                  <a:pt x="17661" y="193473"/>
                  <a:pt x="19824" y="192392"/>
                  <a:pt x="20185" y="190590"/>
                </a:cubicBezTo>
                <a:cubicBezTo>
                  <a:pt x="21987" y="184105"/>
                  <a:pt x="24510" y="177980"/>
                  <a:pt x="28114" y="172216"/>
                </a:cubicBezTo>
                <a:cubicBezTo>
                  <a:pt x="28835" y="170775"/>
                  <a:pt x="28114" y="168613"/>
                  <a:pt x="26672" y="167532"/>
                </a:cubicBezTo>
                <a:cubicBezTo>
                  <a:pt x="23429" y="165370"/>
                  <a:pt x="21626" y="161767"/>
                  <a:pt x="20905" y="157804"/>
                </a:cubicBezTo>
                <a:cubicBezTo>
                  <a:pt x="20905" y="154201"/>
                  <a:pt x="21987" y="150238"/>
                  <a:pt x="24870" y="147356"/>
                </a:cubicBezTo>
                <a:lnTo>
                  <a:pt x="31719" y="140871"/>
                </a:lnTo>
                <a:cubicBezTo>
                  <a:pt x="32800" y="140150"/>
                  <a:pt x="33881" y="139430"/>
                  <a:pt x="34963" y="138709"/>
                </a:cubicBezTo>
                <a:lnTo>
                  <a:pt x="34963" y="40352"/>
                </a:lnTo>
                <a:cubicBezTo>
                  <a:pt x="34963" y="18014"/>
                  <a:pt x="52985" y="0"/>
                  <a:pt x="75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Freeform 126">
            <a:extLst>
              <a:ext uri="{FF2B5EF4-FFF2-40B4-BE49-F238E27FC236}">
                <a16:creationId xmlns:a16="http://schemas.microsoft.com/office/drawing/2014/main" xmlns="" id="{B220C0F8-CD66-5543-A34A-A0F99DA4B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42" y="3701016"/>
            <a:ext cx="631326" cy="617584"/>
          </a:xfrm>
          <a:custGeom>
            <a:avLst/>
            <a:gdLst>
              <a:gd name="connsiteX0" fmla="*/ 32971 w 1262651"/>
              <a:gd name="connsiteY0" fmla="*/ 956159 h 1235167"/>
              <a:gd name="connsiteX1" fmla="*/ 32971 w 1262651"/>
              <a:gd name="connsiteY1" fmla="*/ 995465 h 1235167"/>
              <a:gd name="connsiteX2" fmla="*/ 96414 w 1262651"/>
              <a:gd name="connsiteY2" fmla="*/ 1059338 h 1235167"/>
              <a:gd name="connsiteX3" fmla="*/ 1164992 w 1262651"/>
              <a:gd name="connsiteY3" fmla="*/ 1059338 h 1235167"/>
              <a:gd name="connsiteX4" fmla="*/ 1229679 w 1262651"/>
              <a:gd name="connsiteY4" fmla="*/ 995465 h 1235167"/>
              <a:gd name="connsiteX5" fmla="*/ 1229679 w 1262651"/>
              <a:gd name="connsiteY5" fmla="*/ 956159 h 1235167"/>
              <a:gd name="connsiteX6" fmla="*/ 685721 w 1262651"/>
              <a:gd name="connsiteY6" fmla="*/ 752838 h 1235167"/>
              <a:gd name="connsiteX7" fmla="*/ 702207 w 1262651"/>
              <a:gd name="connsiteY7" fmla="*/ 768997 h 1235167"/>
              <a:gd name="connsiteX8" fmla="*/ 702207 w 1262651"/>
              <a:gd name="connsiteY8" fmla="*/ 838604 h 1235167"/>
              <a:gd name="connsiteX9" fmla="*/ 685721 w 1262651"/>
              <a:gd name="connsiteY9" fmla="*/ 856006 h 1235167"/>
              <a:gd name="connsiteX10" fmla="*/ 670413 w 1262651"/>
              <a:gd name="connsiteY10" fmla="*/ 838604 h 1235167"/>
              <a:gd name="connsiteX11" fmla="*/ 670413 w 1262651"/>
              <a:gd name="connsiteY11" fmla="*/ 768997 h 1235167"/>
              <a:gd name="connsiteX12" fmla="*/ 685721 w 1262651"/>
              <a:gd name="connsiteY12" fmla="*/ 752838 h 1235167"/>
              <a:gd name="connsiteX13" fmla="*/ 1005619 w 1262651"/>
              <a:gd name="connsiteY13" fmla="*/ 681400 h 1235167"/>
              <a:gd name="connsiteX14" fmla="*/ 1020928 w 1262651"/>
              <a:gd name="connsiteY14" fmla="*/ 697613 h 1235167"/>
              <a:gd name="connsiteX15" fmla="*/ 1020928 w 1262651"/>
              <a:gd name="connsiteY15" fmla="*/ 838540 h 1235167"/>
              <a:gd name="connsiteX16" fmla="*/ 1005619 w 1262651"/>
              <a:gd name="connsiteY16" fmla="*/ 856000 h 1235167"/>
              <a:gd name="connsiteX17" fmla="*/ 989133 w 1262651"/>
              <a:gd name="connsiteY17" fmla="*/ 838540 h 1235167"/>
              <a:gd name="connsiteX18" fmla="*/ 989133 w 1262651"/>
              <a:gd name="connsiteY18" fmla="*/ 697613 h 1235167"/>
              <a:gd name="connsiteX19" fmla="*/ 1005619 w 1262651"/>
              <a:gd name="connsiteY19" fmla="*/ 681400 h 1235167"/>
              <a:gd name="connsiteX20" fmla="*/ 582492 w 1262651"/>
              <a:gd name="connsiteY20" fmla="*/ 681400 h 1235167"/>
              <a:gd name="connsiteX21" fmla="*/ 597800 w 1262651"/>
              <a:gd name="connsiteY21" fmla="*/ 697613 h 1235167"/>
              <a:gd name="connsiteX22" fmla="*/ 597800 w 1262651"/>
              <a:gd name="connsiteY22" fmla="*/ 838540 h 1235167"/>
              <a:gd name="connsiteX23" fmla="*/ 582492 w 1262651"/>
              <a:gd name="connsiteY23" fmla="*/ 856000 h 1235167"/>
              <a:gd name="connsiteX24" fmla="*/ 566006 w 1262651"/>
              <a:gd name="connsiteY24" fmla="*/ 838540 h 1235167"/>
              <a:gd name="connsiteX25" fmla="*/ 566006 w 1262651"/>
              <a:gd name="connsiteY25" fmla="*/ 697613 h 1235167"/>
              <a:gd name="connsiteX26" fmla="*/ 582492 w 1262651"/>
              <a:gd name="connsiteY26" fmla="*/ 681400 h 1235167"/>
              <a:gd name="connsiteX27" fmla="*/ 367566 w 1262651"/>
              <a:gd name="connsiteY27" fmla="*/ 681400 h 1235167"/>
              <a:gd name="connsiteX28" fmla="*/ 383442 w 1262651"/>
              <a:gd name="connsiteY28" fmla="*/ 697613 h 1235167"/>
              <a:gd name="connsiteX29" fmla="*/ 383442 w 1262651"/>
              <a:gd name="connsiteY29" fmla="*/ 838540 h 1235167"/>
              <a:gd name="connsiteX30" fmla="*/ 367566 w 1262651"/>
              <a:gd name="connsiteY30" fmla="*/ 856000 h 1235167"/>
              <a:gd name="connsiteX31" fmla="*/ 351691 w 1262651"/>
              <a:gd name="connsiteY31" fmla="*/ 838540 h 1235167"/>
              <a:gd name="connsiteX32" fmla="*/ 351691 w 1262651"/>
              <a:gd name="connsiteY32" fmla="*/ 697613 h 1235167"/>
              <a:gd name="connsiteX33" fmla="*/ 367566 w 1262651"/>
              <a:gd name="connsiteY33" fmla="*/ 681400 h 1235167"/>
              <a:gd name="connsiteX34" fmla="*/ 900603 w 1262651"/>
              <a:gd name="connsiteY34" fmla="*/ 648432 h 1235167"/>
              <a:gd name="connsiteX35" fmla="*/ 916479 w 1262651"/>
              <a:gd name="connsiteY35" fmla="*/ 664495 h 1235167"/>
              <a:gd name="connsiteX36" fmla="*/ 916479 w 1262651"/>
              <a:gd name="connsiteY36" fmla="*/ 838714 h 1235167"/>
              <a:gd name="connsiteX37" fmla="*/ 900603 w 1262651"/>
              <a:gd name="connsiteY37" fmla="*/ 856013 h 1235167"/>
              <a:gd name="connsiteX38" fmla="*/ 884728 w 1262651"/>
              <a:gd name="connsiteY38" fmla="*/ 838714 h 1235167"/>
              <a:gd name="connsiteX39" fmla="*/ 884728 w 1262651"/>
              <a:gd name="connsiteY39" fmla="*/ 664495 h 1235167"/>
              <a:gd name="connsiteX40" fmla="*/ 900603 w 1262651"/>
              <a:gd name="connsiteY40" fmla="*/ 648432 h 1235167"/>
              <a:gd name="connsiteX41" fmla="*/ 262594 w 1262651"/>
              <a:gd name="connsiteY41" fmla="*/ 648432 h 1235167"/>
              <a:gd name="connsiteX42" fmla="*/ 279080 w 1262651"/>
              <a:gd name="connsiteY42" fmla="*/ 664495 h 1235167"/>
              <a:gd name="connsiteX43" fmla="*/ 279080 w 1262651"/>
              <a:gd name="connsiteY43" fmla="*/ 838714 h 1235167"/>
              <a:gd name="connsiteX44" fmla="*/ 262594 w 1262651"/>
              <a:gd name="connsiteY44" fmla="*/ 856013 h 1235167"/>
              <a:gd name="connsiteX45" fmla="*/ 247286 w 1262651"/>
              <a:gd name="connsiteY45" fmla="*/ 838714 h 1235167"/>
              <a:gd name="connsiteX46" fmla="*/ 247286 w 1262651"/>
              <a:gd name="connsiteY46" fmla="*/ 664495 h 1235167"/>
              <a:gd name="connsiteX47" fmla="*/ 262594 w 1262651"/>
              <a:gd name="connsiteY47" fmla="*/ 648432 h 1235167"/>
              <a:gd name="connsiteX48" fmla="*/ 790699 w 1262651"/>
              <a:gd name="connsiteY48" fmla="*/ 615459 h 1235167"/>
              <a:gd name="connsiteX49" fmla="*/ 806575 w 1262651"/>
              <a:gd name="connsiteY49" fmla="*/ 632907 h 1235167"/>
              <a:gd name="connsiteX50" fmla="*/ 806575 w 1262651"/>
              <a:gd name="connsiteY50" fmla="*/ 838552 h 1235167"/>
              <a:gd name="connsiteX51" fmla="*/ 790699 w 1262651"/>
              <a:gd name="connsiteY51" fmla="*/ 856001 h 1235167"/>
              <a:gd name="connsiteX52" fmla="*/ 774824 w 1262651"/>
              <a:gd name="connsiteY52" fmla="*/ 838552 h 1235167"/>
              <a:gd name="connsiteX53" fmla="*/ 774824 w 1262651"/>
              <a:gd name="connsiteY53" fmla="*/ 632907 h 1235167"/>
              <a:gd name="connsiteX54" fmla="*/ 790699 w 1262651"/>
              <a:gd name="connsiteY54" fmla="*/ 615459 h 1235167"/>
              <a:gd name="connsiteX55" fmla="*/ 478081 w 1262651"/>
              <a:gd name="connsiteY55" fmla="*/ 615459 h 1235167"/>
              <a:gd name="connsiteX56" fmla="*/ 493389 w 1262651"/>
              <a:gd name="connsiteY56" fmla="*/ 632907 h 1235167"/>
              <a:gd name="connsiteX57" fmla="*/ 493389 w 1262651"/>
              <a:gd name="connsiteY57" fmla="*/ 838552 h 1235167"/>
              <a:gd name="connsiteX58" fmla="*/ 478081 w 1262651"/>
              <a:gd name="connsiteY58" fmla="*/ 856001 h 1235167"/>
              <a:gd name="connsiteX59" fmla="*/ 461595 w 1262651"/>
              <a:gd name="connsiteY59" fmla="*/ 838552 h 1235167"/>
              <a:gd name="connsiteX60" fmla="*/ 461595 w 1262651"/>
              <a:gd name="connsiteY60" fmla="*/ 632907 h 1235167"/>
              <a:gd name="connsiteX61" fmla="*/ 478081 w 1262651"/>
              <a:gd name="connsiteY61" fmla="*/ 615459 h 1235167"/>
              <a:gd name="connsiteX62" fmla="*/ 96414 w 1262651"/>
              <a:gd name="connsiteY62" fmla="*/ 340699 h 1235167"/>
              <a:gd name="connsiteX63" fmla="*/ 32971 w 1262651"/>
              <a:gd name="connsiteY63" fmla="*/ 405282 h 1235167"/>
              <a:gd name="connsiteX64" fmla="*/ 32971 w 1262651"/>
              <a:gd name="connsiteY64" fmla="*/ 921947 h 1235167"/>
              <a:gd name="connsiteX65" fmla="*/ 1229679 w 1262651"/>
              <a:gd name="connsiteY65" fmla="*/ 921947 h 1235167"/>
              <a:gd name="connsiteX66" fmla="*/ 1229679 w 1262651"/>
              <a:gd name="connsiteY66" fmla="*/ 405282 h 1235167"/>
              <a:gd name="connsiteX67" fmla="*/ 1164992 w 1262651"/>
              <a:gd name="connsiteY67" fmla="*/ 340699 h 1235167"/>
              <a:gd name="connsiteX68" fmla="*/ 963468 w 1262651"/>
              <a:gd name="connsiteY68" fmla="*/ 340699 h 1235167"/>
              <a:gd name="connsiteX69" fmla="*/ 947296 w 1262651"/>
              <a:gd name="connsiteY69" fmla="*/ 372991 h 1235167"/>
              <a:gd name="connsiteX70" fmla="*/ 909977 w 1262651"/>
              <a:gd name="connsiteY70" fmla="*/ 382927 h 1235167"/>
              <a:gd name="connsiteX71" fmla="*/ 895049 w 1262651"/>
              <a:gd name="connsiteY71" fmla="*/ 391621 h 1235167"/>
              <a:gd name="connsiteX72" fmla="*/ 866437 w 1262651"/>
              <a:gd name="connsiteY72" fmla="*/ 454962 h 1235167"/>
              <a:gd name="connsiteX73" fmla="*/ 871413 w 1262651"/>
              <a:gd name="connsiteY73" fmla="*/ 471107 h 1235167"/>
              <a:gd name="connsiteX74" fmla="*/ 891317 w 1262651"/>
              <a:gd name="connsiteY74" fmla="*/ 504641 h 1235167"/>
              <a:gd name="connsiteX75" fmla="*/ 877633 w 1262651"/>
              <a:gd name="connsiteY75" fmla="*/ 539417 h 1235167"/>
              <a:gd name="connsiteX76" fmla="*/ 853997 w 1262651"/>
              <a:gd name="connsiteY76" fmla="*/ 563014 h 1235167"/>
              <a:gd name="connsiteX77" fmla="*/ 817922 w 1262651"/>
              <a:gd name="connsiteY77" fmla="*/ 575434 h 1235167"/>
              <a:gd name="connsiteX78" fmla="*/ 784335 w 1262651"/>
              <a:gd name="connsiteY78" fmla="*/ 556804 h 1235167"/>
              <a:gd name="connsiteX79" fmla="*/ 766919 w 1262651"/>
              <a:gd name="connsiteY79" fmla="*/ 551836 h 1235167"/>
              <a:gd name="connsiteX80" fmla="*/ 702232 w 1262651"/>
              <a:gd name="connsiteY80" fmla="*/ 579160 h 1235167"/>
              <a:gd name="connsiteX81" fmla="*/ 693524 w 1262651"/>
              <a:gd name="connsiteY81" fmla="*/ 592822 h 1235167"/>
              <a:gd name="connsiteX82" fmla="*/ 682328 w 1262651"/>
              <a:gd name="connsiteY82" fmla="*/ 630081 h 1235167"/>
              <a:gd name="connsiteX83" fmla="*/ 647497 w 1262651"/>
              <a:gd name="connsiteY83" fmla="*/ 646227 h 1235167"/>
              <a:gd name="connsiteX84" fmla="*/ 615153 w 1262651"/>
              <a:gd name="connsiteY84" fmla="*/ 646227 h 1235167"/>
              <a:gd name="connsiteX85" fmla="*/ 579078 w 1262651"/>
              <a:gd name="connsiteY85" fmla="*/ 630081 h 1235167"/>
              <a:gd name="connsiteX86" fmla="*/ 569126 w 1262651"/>
              <a:gd name="connsiteY86" fmla="*/ 592822 h 1235167"/>
              <a:gd name="connsiteX87" fmla="*/ 560418 w 1262651"/>
              <a:gd name="connsiteY87" fmla="*/ 579160 h 1235167"/>
              <a:gd name="connsiteX88" fmla="*/ 494487 w 1262651"/>
              <a:gd name="connsiteY88" fmla="*/ 551836 h 1235167"/>
              <a:gd name="connsiteX89" fmla="*/ 477072 w 1262651"/>
              <a:gd name="connsiteY89" fmla="*/ 555562 h 1235167"/>
              <a:gd name="connsiteX90" fmla="*/ 444728 w 1262651"/>
              <a:gd name="connsiteY90" fmla="*/ 575434 h 1235167"/>
              <a:gd name="connsiteX91" fmla="*/ 407409 w 1262651"/>
              <a:gd name="connsiteY91" fmla="*/ 563014 h 1235167"/>
              <a:gd name="connsiteX92" fmla="*/ 385017 w 1262651"/>
              <a:gd name="connsiteY92" fmla="*/ 539417 h 1235167"/>
              <a:gd name="connsiteX93" fmla="*/ 371333 w 1262651"/>
              <a:gd name="connsiteY93" fmla="*/ 504641 h 1235167"/>
              <a:gd name="connsiteX94" fmla="*/ 391237 w 1262651"/>
              <a:gd name="connsiteY94" fmla="*/ 471107 h 1235167"/>
              <a:gd name="connsiteX95" fmla="*/ 394969 w 1262651"/>
              <a:gd name="connsiteY95" fmla="*/ 454962 h 1235167"/>
              <a:gd name="connsiteX96" fmla="*/ 367602 w 1262651"/>
              <a:gd name="connsiteY96" fmla="*/ 391621 h 1235167"/>
              <a:gd name="connsiteX97" fmla="*/ 352674 w 1262651"/>
              <a:gd name="connsiteY97" fmla="*/ 382927 h 1235167"/>
              <a:gd name="connsiteX98" fmla="*/ 315354 w 1262651"/>
              <a:gd name="connsiteY98" fmla="*/ 372991 h 1235167"/>
              <a:gd name="connsiteX99" fmla="*/ 299183 w 1262651"/>
              <a:gd name="connsiteY99" fmla="*/ 340699 h 1235167"/>
              <a:gd name="connsiteX100" fmla="*/ 634076 w 1262651"/>
              <a:gd name="connsiteY100" fmla="*/ 213638 h 1235167"/>
              <a:gd name="connsiteX101" fmla="*/ 521297 w 1262651"/>
              <a:gd name="connsiteY101" fmla="*/ 322969 h 1235167"/>
              <a:gd name="connsiteX102" fmla="*/ 634076 w 1262651"/>
              <a:gd name="connsiteY102" fmla="*/ 433542 h 1235167"/>
              <a:gd name="connsiteX103" fmla="*/ 746855 w 1262651"/>
              <a:gd name="connsiteY103" fmla="*/ 322969 h 1235167"/>
              <a:gd name="connsiteX104" fmla="*/ 634076 w 1262651"/>
              <a:gd name="connsiteY104" fmla="*/ 213638 h 1235167"/>
              <a:gd name="connsiteX105" fmla="*/ 634076 w 1262651"/>
              <a:gd name="connsiteY105" fmla="*/ 181336 h 1235167"/>
              <a:gd name="connsiteX106" fmla="*/ 779078 w 1262651"/>
              <a:gd name="connsiteY106" fmla="*/ 322969 h 1235167"/>
              <a:gd name="connsiteX107" fmla="*/ 634076 w 1262651"/>
              <a:gd name="connsiteY107" fmla="*/ 465844 h 1235167"/>
              <a:gd name="connsiteX108" fmla="*/ 489074 w 1262651"/>
              <a:gd name="connsiteY108" fmla="*/ 322969 h 1235167"/>
              <a:gd name="connsiteX109" fmla="*/ 634076 w 1262651"/>
              <a:gd name="connsiteY109" fmla="*/ 181336 h 1235167"/>
              <a:gd name="connsiteX110" fmla="*/ 620549 w 1262651"/>
              <a:gd name="connsiteY110" fmla="*/ 32970 h 1235167"/>
              <a:gd name="connsiteX111" fmla="*/ 609286 w 1262651"/>
              <a:gd name="connsiteY111" fmla="*/ 37938 h 1235167"/>
              <a:gd name="connsiteX112" fmla="*/ 606783 w 1262651"/>
              <a:gd name="connsiteY112" fmla="*/ 47874 h 1235167"/>
              <a:gd name="connsiteX113" fmla="*/ 574244 w 1262651"/>
              <a:gd name="connsiteY113" fmla="*/ 100037 h 1235167"/>
              <a:gd name="connsiteX114" fmla="*/ 515424 w 1262651"/>
              <a:gd name="connsiteY114" fmla="*/ 122393 h 1235167"/>
              <a:gd name="connsiteX115" fmla="*/ 455352 w 1262651"/>
              <a:gd name="connsiteY115" fmla="*/ 109973 h 1235167"/>
              <a:gd name="connsiteX116" fmla="*/ 445340 w 1262651"/>
              <a:gd name="connsiteY116" fmla="*/ 103763 h 1235167"/>
              <a:gd name="connsiteX117" fmla="*/ 435329 w 1262651"/>
              <a:gd name="connsiteY117" fmla="*/ 107489 h 1235167"/>
              <a:gd name="connsiteX118" fmla="*/ 411550 w 1262651"/>
              <a:gd name="connsiteY118" fmla="*/ 129845 h 1235167"/>
              <a:gd name="connsiteX119" fmla="*/ 407796 w 1262651"/>
              <a:gd name="connsiteY119" fmla="*/ 139781 h 1235167"/>
              <a:gd name="connsiteX120" fmla="*/ 412802 w 1262651"/>
              <a:gd name="connsiteY120" fmla="*/ 148475 h 1235167"/>
              <a:gd name="connsiteX121" fmla="*/ 414053 w 1262651"/>
              <a:gd name="connsiteY121" fmla="*/ 148475 h 1235167"/>
              <a:gd name="connsiteX122" fmla="*/ 427820 w 1262651"/>
              <a:gd name="connsiteY122" fmla="*/ 208090 h 1235167"/>
              <a:gd name="connsiteX123" fmla="*/ 402790 w 1262651"/>
              <a:gd name="connsiteY123" fmla="*/ 263979 h 1235167"/>
              <a:gd name="connsiteX124" fmla="*/ 351479 w 1262651"/>
              <a:gd name="connsiteY124" fmla="*/ 296271 h 1235167"/>
              <a:gd name="connsiteX125" fmla="*/ 340215 w 1262651"/>
              <a:gd name="connsiteY125" fmla="*/ 298755 h 1235167"/>
              <a:gd name="connsiteX126" fmla="*/ 335209 w 1262651"/>
              <a:gd name="connsiteY126" fmla="*/ 308690 h 1235167"/>
              <a:gd name="connsiteX127" fmla="*/ 335209 w 1262651"/>
              <a:gd name="connsiteY127" fmla="*/ 339740 h 1235167"/>
              <a:gd name="connsiteX128" fmla="*/ 340215 w 1262651"/>
              <a:gd name="connsiteY128" fmla="*/ 348434 h 1235167"/>
              <a:gd name="connsiteX129" fmla="*/ 351479 w 1262651"/>
              <a:gd name="connsiteY129" fmla="*/ 352160 h 1235167"/>
              <a:gd name="connsiteX130" fmla="*/ 402790 w 1262651"/>
              <a:gd name="connsiteY130" fmla="*/ 384451 h 1235167"/>
              <a:gd name="connsiteX131" fmla="*/ 427820 w 1262651"/>
              <a:gd name="connsiteY131" fmla="*/ 440341 h 1235167"/>
              <a:gd name="connsiteX132" fmla="*/ 414053 w 1262651"/>
              <a:gd name="connsiteY132" fmla="*/ 499956 h 1235167"/>
              <a:gd name="connsiteX133" fmla="*/ 407796 w 1262651"/>
              <a:gd name="connsiteY133" fmla="*/ 508650 h 1235167"/>
              <a:gd name="connsiteX134" fmla="*/ 411550 w 1262651"/>
              <a:gd name="connsiteY134" fmla="*/ 518586 h 1235167"/>
              <a:gd name="connsiteX135" fmla="*/ 435329 w 1262651"/>
              <a:gd name="connsiteY135" fmla="*/ 540941 h 1235167"/>
              <a:gd name="connsiteX136" fmla="*/ 445340 w 1262651"/>
              <a:gd name="connsiteY136" fmla="*/ 543425 h 1235167"/>
              <a:gd name="connsiteX137" fmla="*/ 455352 w 1262651"/>
              <a:gd name="connsiteY137" fmla="*/ 538457 h 1235167"/>
              <a:gd name="connsiteX138" fmla="*/ 492897 w 1262651"/>
              <a:gd name="connsiteY138" fmla="*/ 519828 h 1235167"/>
              <a:gd name="connsiteX139" fmla="*/ 515424 w 1262651"/>
              <a:gd name="connsiteY139" fmla="*/ 526037 h 1235167"/>
              <a:gd name="connsiteX140" fmla="*/ 574244 w 1262651"/>
              <a:gd name="connsiteY140" fmla="*/ 548393 h 1235167"/>
              <a:gd name="connsiteX141" fmla="*/ 606783 w 1262651"/>
              <a:gd name="connsiteY141" fmla="*/ 599314 h 1235167"/>
              <a:gd name="connsiteX142" fmla="*/ 609286 w 1262651"/>
              <a:gd name="connsiteY142" fmla="*/ 610492 h 1235167"/>
              <a:gd name="connsiteX143" fmla="*/ 620549 w 1262651"/>
              <a:gd name="connsiteY143" fmla="*/ 614218 h 1235167"/>
              <a:gd name="connsiteX144" fmla="*/ 653088 w 1262651"/>
              <a:gd name="connsiteY144" fmla="*/ 614218 h 1235167"/>
              <a:gd name="connsiteX145" fmla="*/ 663100 w 1262651"/>
              <a:gd name="connsiteY145" fmla="*/ 610492 h 1235167"/>
              <a:gd name="connsiteX146" fmla="*/ 665603 w 1262651"/>
              <a:gd name="connsiteY146" fmla="*/ 599314 h 1235167"/>
              <a:gd name="connsiteX147" fmla="*/ 699394 w 1262651"/>
              <a:gd name="connsiteY147" fmla="*/ 548393 h 1235167"/>
              <a:gd name="connsiteX148" fmla="*/ 756962 w 1262651"/>
              <a:gd name="connsiteY148" fmla="*/ 526037 h 1235167"/>
              <a:gd name="connsiteX149" fmla="*/ 818285 w 1262651"/>
              <a:gd name="connsiteY149" fmla="*/ 538457 h 1235167"/>
              <a:gd name="connsiteX150" fmla="*/ 827046 w 1262651"/>
              <a:gd name="connsiteY150" fmla="*/ 543425 h 1235167"/>
              <a:gd name="connsiteX151" fmla="*/ 838309 w 1262651"/>
              <a:gd name="connsiteY151" fmla="*/ 540941 h 1235167"/>
              <a:gd name="connsiteX152" fmla="*/ 862088 w 1262651"/>
              <a:gd name="connsiteY152" fmla="*/ 518586 h 1235167"/>
              <a:gd name="connsiteX153" fmla="*/ 864591 w 1262651"/>
              <a:gd name="connsiteY153" fmla="*/ 508650 h 1235167"/>
              <a:gd name="connsiteX154" fmla="*/ 859585 w 1262651"/>
              <a:gd name="connsiteY154" fmla="*/ 499956 h 1235167"/>
              <a:gd name="connsiteX155" fmla="*/ 845818 w 1262651"/>
              <a:gd name="connsiteY155" fmla="*/ 440341 h 1235167"/>
              <a:gd name="connsiteX156" fmla="*/ 869597 w 1262651"/>
              <a:gd name="connsiteY156" fmla="*/ 384451 h 1235167"/>
              <a:gd name="connsiteX157" fmla="*/ 922159 w 1262651"/>
              <a:gd name="connsiteY157" fmla="*/ 352160 h 1235167"/>
              <a:gd name="connsiteX158" fmla="*/ 933423 w 1262651"/>
              <a:gd name="connsiteY158" fmla="*/ 348434 h 1235167"/>
              <a:gd name="connsiteX159" fmla="*/ 938429 w 1262651"/>
              <a:gd name="connsiteY159" fmla="*/ 339740 h 1235167"/>
              <a:gd name="connsiteX160" fmla="*/ 938429 w 1262651"/>
              <a:gd name="connsiteY160" fmla="*/ 308690 h 1235167"/>
              <a:gd name="connsiteX161" fmla="*/ 933423 w 1262651"/>
              <a:gd name="connsiteY161" fmla="*/ 298755 h 1235167"/>
              <a:gd name="connsiteX162" fmla="*/ 922159 w 1262651"/>
              <a:gd name="connsiteY162" fmla="*/ 296271 h 1235167"/>
              <a:gd name="connsiteX163" fmla="*/ 869597 w 1262651"/>
              <a:gd name="connsiteY163" fmla="*/ 263979 h 1235167"/>
              <a:gd name="connsiteX164" fmla="*/ 845818 w 1262651"/>
              <a:gd name="connsiteY164" fmla="*/ 208090 h 1235167"/>
              <a:gd name="connsiteX165" fmla="*/ 859585 w 1262651"/>
              <a:gd name="connsiteY165" fmla="*/ 148475 h 1235167"/>
              <a:gd name="connsiteX166" fmla="*/ 864591 w 1262651"/>
              <a:gd name="connsiteY166" fmla="*/ 139781 h 1235167"/>
              <a:gd name="connsiteX167" fmla="*/ 862088 w 1262651"/>
              <a:gd name="connsiteY167" fmla="*/ 129845 h 1235167"/>
              <a:gd name="connsiteX168" fmla="*/ 838309 w 1262651"/>
              <a:gd name="connsiteY168" fmla="*/ 107489 h 1235167"/>
              <a:gd name="connsiteX169" fmla="*/ 827046 w 1262651"/>
              <a:gd name="connsiteY169" fmla="*/ 103763 h 1235167"/>
              <a:gd name="connsiteX170" fmla="*/ 818285 w 1262651"/>
              <a:gd name="connsiteY170" fmla="*/ 109973 h 1235167"/>
              <a:gd name="connsiteX171" fmla="*/ 756962 w 1262651"/>
              <a:gd name="connsiteY171" fmla="*/ 122393 h 1235167"/>
              <a:gd name="connsiteX172" fmla="*/ 699394 w 1262651"/>
              <a:gd name="connsiteY172" fmla="*/ 100037 h 1235167"/>
              <a:gd name="connsiteX173" fmla="*/ 665603 w 1262651"/>
              <a:gd name="connsiteY173" fmla="*/ 47874 h 1235167"/>
              <a:gd name="connsiteX174" fmla="*/ 663100 w 1262651"/>
              <a:gd name="connsiteY174" fmla="*/ 37938 h 1235167"/>
              <a:gd name="connsiteX175" fmla="*/ 653088 w 1262651"/>
              <a:gd name="connsiteY175" fmla="*/ 32970 h 1235167"/>
              <a:gd name="connsiteX176" fmla="*/ 615776 w 1262651"/>
              <a:gd name="connsiteY176" fmla="*/ 0 h 1235167"/>
              <a:gd name="connsiteX177" fmla="*/ 648120 w 1262651"/>
              <a:gd name="connsiteY177" fmla="*/ 0 h 1235167"/>
              <a:gd name="connsiteX178" fmla="*/ 682951 w 1262651"/>
              <a:gd name="connsiteY178" fmla="*/ 16236 h 1235167"/>
              <a:gd name="connsiteX179" fmla="*/ 694147 w 1262651"/>
              <a:gd name="connsiteY179" fmla="*/ 53703 h 1235167"/>
              <a:gd name="connsiteX180" fmla="*/ 702855 w 1262651"/>
              <a:gd name="connsiteY180" fmla="*/ 67441 h 1235167"/>
              <a:gd name="connsiteX181" fmla="*/ 767543 w 1262651"/>
              <a:gd name="connsiteY181" fmla="*/ 93668 h 1235167"/>
              <a:gd name="connsiteX182" fmla="*/ 784959 w 1262651"/>
              <a:gd name="connsiteY182" fmla="*/ 89921 h 1235167"/>
              <a:gd name="connsiteX183" fmla="*/ 818546 w 1262651"/>
              <a:gd name="connsiteY183" fmla="*/ 69939 h 1235167"/>
              <a:gd name="connsiteX184" fmla="*/ 854622 w 1262651"/>
              <a:gd name="connsiteY184" fmla="*/ 83677 h 1235167"/>
              <a:gd name="connsiteX185" fmla="*/ 878258 w 1262651"/>
              <a:gd name="connsiteY185" fmla="*/ 106157 h 1235167"/>
              <a:gd name="connsiteX186" fmla="*/ 891942 w 1262651"/>
              <a:gd name="connsiteY186" fmla="*/ 142375 h 1235167"/>
              <a:gd name="connsiteX187" fmla="*/ 872038 w 1262651"/>
              <a:gd name="connsiteY187" fmla="*/ 176096 h 1235167"/>
              <a:gd name="connsiteX188" fmla="*/ 867062 w 1262651"/>
              <a:gd name="connsiteY188" fmla="*/ 192332 h 1235167"/>
              <a:gd name="connsiteX189" fmla="*/ 895674 w 1262651"/>
              <a:gd name="connsiteY189" fmla="*/ 256026 h 1235167"/>
              <a:gd name="connsiteX190" fmla="*/ 910602 w 1262651"/>
              <a:gd name="connsiteY190" fmla="*/ 264768 h 1235167"/>
              <a:gd name="connsiteX191" fmla="*/ 947921 w 1262651"/>
              <a:gd name="connsiteY191" fmla="*/ 274759 h 1235167"/>
              <a:gd name="connsiteX192" fmla="*/ 964093 w 1262651"/>
              <a:gd name="connsiteY192" fmla="*/ 309729 h 1235167"/>
              <a:gd name="connsiteX193" fmla="*/ 1165620 w 1262651"/>
              <a:gd name="connsiteY193" fmla="*/ 309729 h 1235167"/>
              <a:gd name="connsiteX194" fmla="*/ 1262651 w 1262651"/>
              <a:gd name="connsiteY194" fmla="*/ 408392 h 1235167"/>
              <a:gd name="connsiteX195" fmla="*/ 1262651 w 1262651"/>
              <a:gd name="connsiteY195" fmla="*/ 1000373 h 1235167"/>
              <a:gd name="connsiteX196" fmla="*/ 1165620 w 1262651"/>
              <a:gd name="connsiteY196" fmla="*/ 1097788 h 1235167"/>
              <a:gd name="connsiteX197" fmla="*/ 648120 w 1262651"/>
              <a:gd name="connsiteY197" fmla="*/ 1097788 h 1235167"/>
              <a:gd name="connsiteX198" fmla="*/ 648120 w 1262651"/>
              <a:gd name="connsiteY198" fmla="*/ 1202696 h 1235167"/>
              <a:gd name="connsiteX199" fmla="*/ 768787 w 1262651"/>
              <a:gd name="connsiteY199" fmla="*/ 1202696 h 1235167"/>
              <a:gd name="connsiteX200" fmla="*/ 784959 w 1262651"/>
              <a:gd name="connsiteY200" fmla="*/ 1217682 h 1235167"/>
              <a:gd name="connsiteX201" fmla="*/ 768787 w 1262651"/>
              <a:gd name="connsiteY201" fmla="*/ 1235167 h 1235167"/>
              <a:gd name="connsiteX202" fmla="*/ 495109 w 1262651"/>
              <a:gd name="connsiteY202" fmla="*/ 1235167 h 1235167"/>
              <a:gd name="connsiteX203" fmla="*/ 478937 w 1262651"/>
              <a:gd name="connsiteY203" fmla="*/ 1217682 h 1235167"/>
              <a:gd name="connsiteX204" fmla="*/ 495109 w 1262651"/>
              <a:gd name="connsiteY204" fmla="*/ 1202696 h 1235167"/>
              <a:gd name="connsiteX205" fmla="*/ 615776 w 1262651"/>
              <a:gd name="connsiteY205" fmla="*/ 1202696 h 1235167"/>
              <a:gd name="connsiteX206" fmla="*/ 615776 w 1262651"/>
              <a:gd name="connsiteY206" fmla="*/ 1097788 h 1235167"/>
              <a:gd name="connsiteX207" fmla="*/ 97031 w 1262651"/>
              <a:gd name="connsiteY207" fmla="*/ 1097788 h 1235167"/>
              <a:gd name="connsiteX208" fmla="*/ 0 w 1262651"/>
              <a:gd name="connsiteY208" fmla="*/ 1000373 h 1235167"/>
              <a:gd name="connsiteX209" fmla="*/ 0 w 1262651"/>
              <a:gd name="connsiteY209" fmla="*/ 408392 h 1235167"/>
              <a:gd name="connsiteX210" fmla="*/ 97031 w 1262651"/>
              <a:gd name="connsiteY210" fmla="*/ 309729 h 1235167"/>
              <a:gd name="connsiteX211" fmla="*/ 299802 w 1262651"/>
              <a:gd name="connsiteY211" fmla="*/ 309729 h 1235167"/>
              <a:gd name="connsiteX212" fmla="*/ 315974 w 1262651"/>
              <a:gd name="connsiteY212" fmla="*/ 274759 h 1235167"/>
              <a:gd name="connsiteX213" fmla="*/ 353294 w 1262651"/>
              <a:gd name="connsiteY213" fmla="*/ 264768 h 1235167"/>
              <a:gd name="connsiteX214" fmla="*/ 368222 w 1262651"/>
              <a:gd name="connsiteY214" fmla="*/ 256026 h 1235167"/>
              <a:gd name="connsiteX215" fmla="*/ 395589 w 1262651"/>
              <a:gd name="connsiteY215" fmla="*/ 192332 h 1235167"/>
              <a:gd name="connsiteX216" fmla="*/ 391857 w 1262651"/>
              <a:gd name="connsiteY216" fmla="*/ 176096 h 1235167"/>
              <a:gd name="connsiteX217" fmla="*/ 371953 w 1262651"/>
              <a:gd name="connsiteY217" fmla="*/ 142375 h 1235167"/>
              <a:gd name="connsiteX218" fmla="*/ 385637 w 1262651"/>
              <a:gd name="connsiteY218" fmla="*/ 106157 h 1235167"/>
              <a:gd name="connsiteX219" fmla="*/ 408029 w 1262651"/>
              <a:gd name="connsiteY219" fmla="*/ 83677 h 1235167"/>
              <a:gd name="connsiteX220" fmla="*/ 445349 w 1262651"/>
              <a:gd name="connsiteY220" fmla="*/ 69939 h 1235167"/>
              <a:gd name="connsiteX221" fmla="*/ 477693 w 1262651"/>
              <a:gd name="connsiteY221" fmla="*/ 89921 h 1235167"/>
              <a:gd name="connsiteX222" fmla="*/ 495109 w 1262651"/>
              <a:gd name="connsiteY222" fmla="*/ 93668 h 1235167"/>
              <a:gd name="connsiteX223" fmla="*/ 561040 w 1262651"/>
              <a:gd name="connsiteY223" fmla="*/ 67441 h 1235167"/>
              <a:gd name="connsiteX224" fmla="*/ 569748 w 1262651"/>
              <a:gd name="connsiteY224" fmla="*/ 53703 h 1235167"/>
              <a:gd name="connsiteX225" fmla="*/ 579700 w 1262651"/>
              <a:gd name="connsiteY225" fmla="*/ 16236 h 1235167"/>
              <a:gd name="connsiteX226" fmla="*/ 615776 w 1262651"/>
              <a:gd name="connsiteY226" fmla="*/ 0 h 12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62651" h="1235167">
                <a:moveTo>
                  <a:pt x="32971" y="956159"/>
                </a:moveTo>
                <a:lnTo>
                  <a:pt x="32971" y="995465"/>
                </a:lnTo>
                <a:cubicBezTo>
                  <a:pt x="32971" y="1029858"/>
                  <a:pt x="61583" y="1059338"/>
                  <a:pt x="96414" y="1059338"/>
                </a:cubicBezTo>
                <a:lnTo>
                  <a:pt x="1164992" y="1059338"/>
                </a:lnTo>
                <a:cubicBezTo>
                  <a:pt x="1201068" y="1059338"/>
                  <a:pt x="1229679" y="1029858"/>
                  <a:pt x="1229679" y="995465"/>
                </a:cubicBezTo>
                <a:lnTo>
                  <a:pt x="1229679" y="956159"/>
                </a:lnTo>
                <a:close/>
                <a:moveTo>
                  <a:pt x="685721" y="752838"/>
                </a:moveTo>
                <a:cubicBezTo>
                  <a:pt x="695142" y="752838"/>
                  <a:pt x="702207" y="760296"/>
                  <a:pt x="702207" y="768997"/>
                </a:cubicBezTo>
                <a:lnTo>
                  <a:pt x="702207" y="838604"/>
                </a:lnTo>
                <a:cubicBezTo>
                  <a:pt x="702207" y="848548"/>
                  <a:pt x="695142" y="856006"/>
                  <a:pt x="685721" y="856006"/>
                </a:cubicBezTo>
                <a:cubicBezTo>
                  <a:pt x="677478" y="856006"/>
                  <a:pt x="670413" y="848548"/>
                  <a:pt x="670413" y="838604"/>
                </a:cubicBezTo>
                <a:lnTo>
                  <a:pt x="670413" y="768997"/>
                </a:lnTo>
                <a:cubicBezTo>
                  <a:pt x="670413" y="760296"/>
                  <a:pt x="677478" y="752838"/>
                  <a:pt x="685721" y="752838"/>
                </a:cubicBezTo>
                <a:close/>
                <a:moveTo>
                  <a:pt x="1005619" y="681400"/>
                </a:moveTo>
                <a:cubicBezTo>
                  <a:pt x="1013862" y="681400"/>
                  <a:pt x="1020928" y="688883"/>
                  <a:pt x="1020928" y="697613"/>
                </a:cubicBezTo>
                <a:lnTo>
                  <a:pt x="1020928" y="838540"/>
                </a:lnTo>
                <a:cubicBezTo>
                  <a:pt x="1020928" y="848517"/>
                  <a:pt x="1013862" y="856000"/>
                  <a:pt x="1005619" y="856000"/>
                </a:cubicBezTo>
                <a:cubicBezTo>
                  <a:pt x="996199" y="856000"/>
                  <a:pt x="989133" y="848517"/>
                  <a:pt x="989133" y="838540"/>
                </a:cubicBezTo>
                <a:lnTo>
                  <a:pt x="989133" y="697613"/>
                </a:lnTo>
                <a:cubicBezTo>
                  <a:pt x="989133" y="688883"/>
                  <a:pt x="996199" y="681400"/>
                  <a:pt x="1005619" y="681400"/>
                </a:cubicBezTo>
                <a:close/>
                <a:moveTo>
                  <a:pt x="582492" y="681400"/>
                </a:moveTo>
                <a:cubicBezTo>
                  <a:pt x="590735" y="681400"/>
                  <a:pt x="597800" y="688883"/>
                  <a:pt x="597800" y="697613"/>
                </a:cubicBezTo>
                <a:lnTo>
                  <a:pt x="597800" y="838540"/>
                </a:lnTo>
                <a:cubicBezTo>
                  <a:pt x="597800" y="848517"/>
                  <a:pt x="590735" y="856000"/>
                  <a:pt x="582492" y="856000"/>
                </a:cubicBezTo>
                <a:cubicBezTo>
                  <a:pt x="573071" y="856000"/>
                  <a:pt x="566006" y="848517"/>
                  <a:pt x="566006" y="838540"/>
                </a:cubicBezTo>
                <a:lnTo>
                  <a:pt x="566006" y="697613"/>
                </a:lnTo>
                <a:cubicBezTo>
                  <a:pt x="566006" y="688883"/>
                  <a:pt x="573071" y="681400"/>
                  <a:pt x="582492" y="681400"/>
                </a:cubicBezTo>
                <a:close/>
                <a:moveTo>
                  <a:pt x="367566" y="681400"/>
                </a:moveTo>
                <a:cubicBezTo>
                  <a:pt x="376115" y="681400"/>
                  <a:pt x="383442" y="688883"/>
                  <a:pt x="383442" y="697613"/>
                </a:cubicBezTo>
                <a:lnTo>
                  <a:pt x="383442" y="838540"/>
                </a:lnTo>
                <a:cubicBezTo>
                  <a:pt x="383442" y="848517"/>
                  <a:pt x="376115" y="856000"/>
                  <a:pt x="367566" y="856000"/>
                </a:cubicBezTo>
                <a:cubicBezTo>
                  <a:pt x="359018" y="856000"/>
                  <a:pt x="351691" y="848517"/>
                  <a:pt x="351691" y="838540"/>
                </a:cubicBezTo>
                <a:lnTo>
                  <a:pt x="351691" y="697613"/>
                </a:lnTo>
                <a:cubicBezTo>
                  <a:pt x="351691" y="688883"/>
                  <a:pt x="359018" y="681400"/>
                  <a:pt x="367566" y="681400"/>
                </a:cubicBezTo>
                <a:close/>
                <a:moveTo>
                  <a:pt x="900603" y="648432"/>
                </a:moveTo>
                <a:cubicBezTo>
                  <a:pt x="909152" y="648432"/>
                  <a:pt x="916479" y="655845"/>
                  <a:pt x="916479" y="664495"/>
                </a:cubicBezTo>
                <a:lnTo>
                  <a:pt x="916479" y="838714"/>
                </a:lnTo>
                <a:cubicBezTo>
                  <a:pt x="916479" y="848599"/>
                  <a:pt x="909152" y="856013"/>
                  <a:pt x="900603" y="856013"/>
                </a:cubicBezTo>
                <a:cubicBezTo>
                  <a:pt x="890834" y="856013"/>
                  <a:pt x="884728" y="848599"/>
                  <a:pt x="884728" y="838714"/>
                </a:cubicBezTo>
                <a:lnTo>
                  <a:pt x="884728" y="664495"/>
                </a:lnTo>
                <a:cubicBezTo>
                  <a:pt x="884728" y="655845"/>
                  <a:pt x="890834" y="648432"/>
                  <a:pt x="900603" y="648432"/>
                </a:cubicBezTo>
                <a:close/>
                <a:moveTo>
                  <a:pt x="262594" y="648432"/>
                </a:moveTo>
                <a:cubicBezTo>
                  <a:pt x="272015" y="648432"/>
                  <a:pt x="279080" y="655845"/>
                  <a:pt x="279080" y="664495"/>
                </a:cubicBezTo>
                <a:lnTo>
                  <a:pt x="279080" y="838714"/>
                </a:lnTo>
                <a:cubicBezTo>
                  <a:pt x="279080" y="848599"/>
                  <a:pt x="272015" y="856013"/>
                  <a:pt x="262594" y="856013"/>
                </a:cubicBezTo>
                <a:cubicBezTo>
                  <a:pt x="254351" y="856013"/>
                  <a:pt x="247286" y="848599"/>
                  <a:pt x="247286" y="838714"/>
                </a:cubicBezTo>
                <a:lnTo>
                  <a:pt x="247286" y="664495"/>
                </a:lnTo>
                <a:cubicBezTo>
                  <a:pt x="247286" y="655845"/>
                  <a:pt x="254351" y="648432"/>
                  <a:pt x="262594" y="648432"/>
                </a:cubicBezTo>
                <a:close/>
                <a:moveTo>
                  <a:pt x="790699" y="615459"/>
                </a:moveTo>
                <a:cubicBezTo>
                  <a:pt x="799248" y="615459"/>
                  <a:pt x="806575" y="622937"/>
                  <a:pt x="806575" y="632907"/>
                </a:cubicBezTo>
                <a:lnTo>
                  <a:pt x="806575" y="838552"/>
                </a:lnTo>
                <a:cubicBezTo>
                  <a:pt x="806575" y="848523"/>
                  <a:pt x="799248" y="856001"/>
                  <a:pt x="790699" y="856001"/>
                </a:cubicBezTo>
                <a:cubicBezTo>
                  <a:pt x="782151" y="856001"/>
                  <a:pt x="774824" y="848523"/>
                  <a:pt x="774824" y="838552"/>
                </a:cubicBezTo>
                <a:lnTo>
                  <a:pt x="774824" y="632907"/>
                </a:lnTo>
                <a:cubicBezTo>
                  <a:pt x="774824" y="622937"/>
                  <a:pt x="782151" y="615459"/>
                  <a:pt x="790699" y="615459"/>
                </a:cubicBezTo>
                <a:close/>
                <a:moveTo>
                  <a:pt x="478081" y="615459"/>
                </a:moveTo>
                <a:cubicBezTo>
                  <a:pt x="486324" y="615459"/>
                  <a:pt x="493389" y="622937"/>
                  <a:pt x="493389" y="632907"/>
                </a:cubicBezTo>
                <a:lnTo>
                  <a:pt x="493389" y="838552"/>
                </a:lnTo>
                <a:cubicBezTo>
                  <a:pt x="493389" y="848523"/>
                  <a:pt x="486324" y="856001"/>
                  <a:pt x="478081" y="856001"/>
                </a:cubicBezTo>
                <a:cubicBezTo>
                  <a:pt x="468660" y="856001"/>
                  <a:pt x="461595" y="848523"/>
                  <a:pt x="461595" y="838552"/>
                </a:cubicBezTo>
                <a:lnTo>
                  <a:pt x="461595" y="632907"/>
                </a:lnTo>
                <a:cubicBezTo>
                  <a:pt x="461595" y="622937"/>
                  <a:pt x="468660" y="615459"/>
                  <a:pt x="478081" y="615459"/>
                </a:cubicBezTo>
                <a:close/>
                <a:moveTo>
                  <a:pt x="96414" y="340699"/>
                </a:moveTo>
                <a:cubicBezTo>
                  <a:pt x="61583" y="340699"/>
                  <a:pt x="32971" y="369265"/>
                  <a:pt x="32971" y="405282"/>
                </a:cubicBezTo>
                <a:lnTo>
                  <a:pt x="32971" y="921947"/>
                </a:lnTo>
                <a:lnTo>
                  <a:pt x="1229679" y="921947"/>
                </a:lnTo>
                <a:lnTo>
                  <a:pt x="1229679" y="405282"/>
                </a:lnTo>
                <a:cubicBezTo>
                  <a:pt x="1229679" y="369265"/>
                  <a:pt x="1201068" y="340699"/>
                  <a:pt x="1164992" y="340699"/>
                </a:cubicBezTo>
                <a:lnTo>
                  <a:pt x="963468" y="340699"/>
                </a:lnTo>
                <a:cubicBezTo>
                  <a:pt x="963468" y="353119"/>
                  <a:pt x="957248" y="364297"/>
                  <a:pt x="947296" y="372991"/>
                </a:cubicBezTo>
                <a:cubicBezTo>
                  <a:pt x="937344" y="381685"/>
                  <a:pt x="923660" y="385411"/>
                  <a:pt x="909977" y="382927"/>
                </a:cubicBezTo>
                <a:cubicBezTo>
                  <a:pt x="902513" y="381685"/>
                  <a:pt x="896293" y="385411"/>
                  <a:pt x="895049" y="391621"/>
                </a:cubicBezTo>
                <a:cubicBezTo>
                  <a:pt x="888829" y="413976"/>
                  <a:pt x="878877" y="435090"/>
                  <a:pt x="866437" y="454962"/>
                </a:cubicBezTo>
                <a:cubicBezTo>
                  <a:pt x="863949" y="459930"/>
                  <a:pt x="866437" y="467382"/>
                  <a:pt x="871413" y="471107"/>
                </a:cubicBezTo>
                <a:cubicBezTo>
                  <a:pt x="882609" y="478559"/>
                  <a:pt x="890073" y="490979"/>
                  <a:pt x="891317" y="504641"/>
                </a:cubicBezTo>
                <a:cubicBezTo>
                  <a:pt x="892561" y="517061"/>
                  <a:pt x="887585" y="530723"/>
                  <a:pt x="877633" y="539417"/>
                </a:cubicBezTo>
                <a:lnTo>
                  <a:pt x="853997" y="563014"/>
                </a:lnTo>
                <a:cubicBezTo>
                  <a:pt x="845290" y="571708"/>
                  <a:pt x="831606" y="576676"/>
                  <a:pt x="817922" y="575434"/>
                </a:cubicBezTo>
                <a:cubicBezTo>
                  <a:pt x="804238" y="574192"/>
                  <a:pt x="793042" y="567982"/>
                  <a:pt x="784335" y="556804"/>
                </a:cubicBezTo>
                <a:cubicBezTo>
                  <a:pt x="780603" y="550594"/>
                  <a:pt x="773139" y="549352"/>
                  <a:pt x="766919" y="551836"/>
                </a:cubicBezTo>
                <a:cubicBezTo>
                  <a:pt x="747015" y="564256"/>
                  <a:pt x="724624" y="572950"/>
                  <a:pt x="702232" y="579160"/>
                </a:cubicBezTo>
                <a:cubicBezTo>
                  <a:pt x="696012" y="580402"/>
                  <a:pt x="691036" y="586612"/>
                  <a:pt x="693524" y="592822"/>
                </a:cubicBezTo>
                <a:cubicBezTo>
                  <a:pt x="694768" y="605242"/>
                  <a:pt x="691036" y="618903"/>
                  <a:pt x="682328" y="630081"/>
                </a:cubicBezTo>
                <a:cubicBezTo>
                  <a:pt x="674864" y="640017"/>
                  <a:pt x="661181" y="646227"/>
                  <a:pt x="647497" y="646227"/>
                </a:cubicBezTo>
                <a:lnTo>
                  <a:pt x="615153" y="646227"/>
                </a:lnTo>
                <a:cubicBezTo>
                  <a:pt x="601470" y="646227"/>
                  <a:pt x="587786" y="640017"/>
                  <a:pt x="579078" y="630081"/>
                </a:cubicBezTo>
                <a:cubicBezTo>
                  <a:pt x="570370" y="618903"/>
                  <a:pt x="567882" y="605242"/>
                  <a:pt x="569126" y="592822"/>
                </a:cubicBezTo>
                <a:cubicBezTo>
                  <a:pt x="570370" y="586612"/>
                  <a:pt x="566638" y="580402"/>
                  <a:pt x="560418" y="579160"/>
                </a:cubicBezTo>
                <a:cubicBezTo>
                  <a:pt x="538027" y="572950"/>
                  <a:pt x="515635" y="564256"/>
                  <a:pt x="494487" y="551836"/>
                </a:cubicBezTo>
                <a:cubicBezTo>
                  <a:pt x="488268" y="549352"/>
                  <a:pt x="480804" y="550594"/>
                  <a:pt x="477072" y="555562"/>
                </a:cubicBezTo>
                <a:cubicBezTo>
                  <a:pt x="469608" y="567982"/>
                  <a:pt x="458412" y="574192"/>
                  <a:pt x="444728" y="575434"/>
                </a:cubicBezTo>
                <a:cubicBezTo>
                  <a:pt x="431044" y="576676"/>
                  <a:pt x="417361" y="571708"/>
                  <a:pt x="407409" y="563014"/>
                </a:cubicBezTo>
                <a:lnTo>
                  <a:pt x="385017" y="539417"/>
                </a:lnTo>
                <a:cubicBezTo>
                  <a:pt x="375065" y="530723"/>
                  <a:pt x="370090" y="517061"/>
                  <a:pt x="371333" y="504641"/>
                </a:cubicBezTo>
                <a:cubicBezTo>
                  <a:pt x="372577" y="490979"/>
                  <a:pt x="380041" y="478559"/>
                  <a:pt x="391237" y="471107"/>
                </a:cubicBezTo>
                <a:cubicBezTo>
                  <a:pt x="396213" y="467382"/>
                  <a:pt x="397457" y="459930"/>
                  <a:pt x="394969" y="454962"/>
                </a:cubicBezTo>
                <a:cubicBezTo>
                  <a:pt x="382529" y="435090"/>
                  <a:pt x="373821" y="413976"/>
                  <a:pt x="367602" y="391621"/>
                </a:cubicBezTo>
                <a:cubicBezTo>
                  <a:pt x="366358" y="385411"/>
                  <a:pt x="360138" y="381685"/>
                  <a:pt x="352674" y="382927"/>
                </a:cubicBezTo>
                <a:cubicBezTo>
                  <a:pt x="338990" y="385411"/>
                  <a:pt x="325306" y="381685"/>
                  <a:pt x="315354" y="372991"/>
                </a:cubicBezTo>
                <a:cubicBezTo>
                  <a:pt x="304159" y="364297"/>
                  <a:pt x="299183" y="353119"/>
                  <a:pt x="299183" y="340699"/>
                </a:cubicBezTo>
                <a:close/>
                <a:moveTo>
                  <a:pt x="634076" y="213638"/>
                </a:moveTo>
                <a:cubicBezTo>
                  <a:pt x="572109" y="213638"/>
                  <a:pt x="521297" y="263334"/>
                  <a:pt x="521297" y="322969"/>
                </a:cubicBezTo>
                <a:cubicBezTo>
                  <a:pt x="521297" y="383846"/>
                  <a:pt x="572109" y="433542"/>
                  <a:pt x="634076" y="433542"/>
                </a:cubicBezTo>
                <a:cubicBezTo>
                  <a:pt x="696042" y="433542"/>
                  <a:pt x="746855" y="383846"/>
                  <a:pt x="746855" y="322969"/>
                </a:cubicBezTo>
                <a:cubicBezTo>
                  <a:pt x="746855" y="263334"/>
                  <a:pt x="696042" y="213638"/>
                  <a:pt x="634076" y="213638"/>
                </a:cubicBezTo>
                <a:close/>
                <a:moveTo>
                  <a:pt x="634076" y="181336"/>
                </a:moveTo>
                <a:cubicBezTo>
                  <a:pt x="714632" y="181336"/>
                  <a:pt x="779078" y="244698"/>
                  <a:pt x="779078" y="322969"/>
                </a:cubicBezTo>
                <a:cubicBezTo>
                  <a:pt x="779078" y="402482"/>
                  <a:pt x="714632" y="465844"/>
                  <a:pt x="634076" y="465844"/>
                </a:cubicBezTo>
                <a:cubicBezTo>
                  <a:pt x="553519" y="465844"/>
                  <a:pt x="489074" y="402482"/>
                  <a:pt x="489074" y="322969"/>
                </a:cubicBezTo>
                <a:cubicBezTo>
                  <a:pt x="489074" y="244698"/>
                  <a:pt x="553519" y="181336"/>
                  <a:pt x="634076" y="181336"/>
                </a:cubicBezTo>
                <a:close/>
                <a:moveTo>
                  <a:pt x="620549" y="32970"/>
                </a:moveTo>
                <a:cubicBezTo>
                  <a:pt x="615544" y="32970"/>
                  <a:pt x="611789" y="35454"/>
                  <a:pt x="609286" y="37938"/>
                </a:cubicBezTo>
                <a:cubicBezTo>
                  <a:pt x="608035" y="39180"/>
                  <a:pt x="606783" y="42906"/>
                  <a:pt x="606783" y="47874"/>
                </a:cubicBezTo>
                <a:cubicBezTo>
                  <a:pt x="611789" y="70230"/>
                  <a:pt x="596771" y="93827"/>
                  <a:pt x="574244" y="100037"/>
                </a:cubicBezTo>
                <a:cubicBezTo>
                  <a:pt x="554220" y="103763"/>
                  <a:pt x="534196" y="112457"/>
                  <a:pt x="515424" y="122393"/>
                </a:cubicBezTo>
                <a:cubicBezTo>
                  <a:pt x="495400" y="133571"/>
                  <a:pt x="469119" y="128603"/>
                  <a:pt x="455352" y="109973"/>
                </a:cubicBezTo>
                <a:cubicBezTo>
                  <a:pt x="451598" y="105005"/>
                  <a:pt x="449095" y="103763"/>
                  <a:pt x="445340" y="103763"/>
                </a:cubicBezTo>
                <a:cubicBezTo>
                  <a:pt x="441586" y="103763"/>
                  <a:pt x="437832" y="105005"/>
                  <a:pt x="435329" y="107489"/>
                </a:cubicBezTo>
                <a:lnTo>
                  <a:pt x="411550" y="129845"/>
                </a:lnTo>
                <a:cubicBezTo>
                  <a:pt x="407796" y="133571"/>
                  <a:pt x="407796" y="137297"/>
                  <a:pt x="407796" y="139781"/>
                </a:cubicBezTo>
                <a:cubicBezTo>
                  <a:pt x="409047" y="141023"/>
                  <a:pt x="409047" y="144749"/>
                  <a:pt x="412802" y="148475"/>
                </a:cubicBezTo>
                <a:lnTo>
                  <a:pt x="414053" y="148475"/>
                </a:lnTo>
                <a:cubicBezTo>
                  <a:pt x="432826" y="162136"/>
                  <a:pt x="439083" y="188218"/>
                  <a:pt x="427820" y="208090"/>
                </a:cubicBezTo>
                <a:cubicBezTo>
                  <a:pt x="416556" y="225478"/>
                  <a:pt x="409047" y="244107"/>
                  <a:pt x="402790" y="263979"/>
                </a:cubicBezTo>
                <a:cubicBezTo>
                  <a:pt x="397784" y="285093"/>
                  <a:pt x="374005" y="299997"/>
                  <a:pt x="351479" y="296271"/>
                </a:cubicBezTo>
                <a:cubicBezTo>
                  <a:pt x="346473" y="295029"/>
                  <a:pt x="342718" y="296271"/>
                  <a:pt x="340215" y="298755"/>
                </a:cubicBezTo>
                <a:cubicBezTo>
                  <a:pt x="337712" y="299997"/>
                  <a:pt x="335209" y="303723"/>
                  <a:pt x="335209" y="308690"/>
                </a:cubicBezTo>
                <a:lnTo>
                  <a:pt x="335209" y="339740"/>
                </a:lnTo>
                <a:cubicBezTo>
                  <a:pt x="335209" y="344708"/>
                  <a:pt x="337712" y="348434"/>
                  <a:pt x="340215" y="348434"/>
                </a:cubicBezTo>
                <a:cubicBezTo>
                  <a:pt x="342718" y="352160"/>
                  <a:pt x="346473" y="352160"/>
                  <a:pt x="351479" y="352160"/>
                </a:cubicBezTo>
                <a:cubicBezTo>
                  <a:pt x="374005" y="348434"/>
                  <a:pt x="397784" y="362096"/>
                  <a:pt x="402790" y="384451"/>
                </a:cubicBezTo>
                <a:cubicBezTo>
                  <a:pt x="409047" y="403081"/>
                  <a:pt x="416556" y="421711"/>
                  <a:pt x="427820" y="440341"/>
                </a:cubicBezTo>
                <a:cubicBezTo>
                  <a:pt x="439083" y="460212"/>
                  <a:pt x="432826" y="486294"/>
                  <a:pt x="414053" y="499956"/>
                </a:cubicBezTo>
                <a:cubicBezTo>
                  <a:pt x="409047" y="502440"/>
                  <a:pt x="409047" y="506166"/>
                  <a:pt x="407796" y="508650"/>
                </a:cubicBezTo>
                <a:cubicBezTo>
                  <a:pt x="407796" y="511134"/>
                  <a:pt x="407796" y="513618"/>
                  <a:pt x="411550" y="518586"/>
                </a:cubicBezTo>
                <a:lnTo>
                  <a:pt x="435329" y="540941"/>
                </a:lnTo>
                <a:cubicBezTo>
                  <a:pt x="437832" y="543425"/>
                  <a:pt x="441586" y="544667"/>
                  <a:pt x="445340" y="543425"/>
                </a:cubicBezTo>
                <a:cubicBezTo>
                  <a:pt x="449095" y="543425"/>
                  <a:pt x="451598" y="543425"/>
                  <a:pt x="455352" y="538457"/>
                </a:cubicBezTo>
                <a:cubicBezTo>
                  <a:pt x="464113" y="526037"/>
                  <a:pt x="479131" y="519828"/>
                  <a:pt x="492897" y="519828"/>
                </a:cubicBezTo>
                <a:cubicBezTo>
                  <a:pt x="501658" y="519828"/>
                  <a:pt x="509167" y="521070"/>
                  <a:pt x="515424" y="526037"/>
                </a:cubicBezTo>
                <a:cubicBezTo>
                  <a:pt x="534196" y="534731"/>
                  <a:pt x="554220" y="543425"/>
                  <a:pt x="574244" y="548393"/>
                </a:cubicBezTo>
                <a:cubicBezTo>
                  <a:pt x="596771" y="554603"/>
                  <a:pt x="611789" y="576959"/>
                  <a:pt x="606783" y="599314"/>
                </a:cubicBezTo>
                <a:cubicBezTo>
                  <a:pt x="606783" y="604282"/>
                  <a:pt x="608035" y="608008"/>
                  <a:pt x="609286" y="610492"/>
                </a:cubicBezTo>
                <a:cubicBezTo>
                  <a:pt x="611789" y="612976"/>
                  <a:pt x="615544" y="614218"/>
                  <a:pt x="620549" y="614218"/>
                </a:cubicBezTo>
                <a:lnTo>
                  <a:pt x="653088" y="614218"/>
                </a:lnTo>
                <a:cubicBezTo>
                  <a:pt x="656843" y="614218"/>
                  <a:pt x="660597" y="612976"/>
                  <a:pt x="663100" y="610492"/>
                </a:cubicBezTo>
                <a:cubicBezTo>
                  <a:pt x="665603" y="608008"/>
                  <a:pt x="666855" y="604282"/>
                  <a:pt x="665603" y="599314"/>
                </a:cubicBezTo>
                <a:cubicBezTo>
                  <a:pt x="661849" y="576959"/>
                  <a:pt x="676867" y="554603"/>
                  <a:pt x="699394" y="548393"/>
                </a:cubicBezTo>
                <a:cubicBezTo>
                  <a:pt x="719417" y="543425"/>
                  <a:pt x="739441" y="534731"/>
                  <a:pt x="756962" y="526037"/>
                </a:cubicBezTo>
                <a:cubicBezTo>
                  <a:pt x="778238" y="513618"/>
                  <a:pt x="804519" y="519828"/>
                  <a:pt x="818285" y="538457"/>
                </a:cubicBezTo>
                <a:cubicBezTo>
                  <a:pt x="820788" y="543425"/>
                  <a:pt x="824543" y="543425"/>
                  <a:pt x="827046" y="543425"/>
                </a:cubicBezTo>
                <a:cubicBezTo>
                  <a:pt x="832052" y="544667"/>
                  <a:pt x="835806" y="543425"/>
                  <a:pt x="838309" y="540941"/>
                </a:cubicBezTo>
                <a:lnTo>
                  <a:pt x="862088" y="518586"/>
                </a:lnTo>
                <a:cubicBezTo>
                  <a:pt x="864591" y="513618"/>
                  <a:pt x="865842" y="511134"/>
                  <a:pt x="864591" y="508650"/>
                </a:cubicBezTo>
                <a:cubicBezTo>
                  <a:pt x="864591" y="506166"/>
                  <a:pt x="864591" y="502440"/>
                  <a:pt x="859585" y="499956"/>
                </a:cubicBezTo>
                <a:cubicBezTo>
                  <a:pt x="839561" y="486294"/>
                  <a:pt x="833303" y="460212"/>
                  <a:pt x="845818" y="440341"/>
                </a:cubicBezTo>
                <a:cubicBezTo>
                  <a:pt x="857082" y="421711"/>
                  <a:pt x="864591" y="403081"/>
                  <a:pt x="869597" y="384451"/>
                </a:cubicBezTo>
                <a:cubicBezTo>
                  <a:pt x="875854" y="362096"/>
                  <a:pt x="899632" y="348434"/>
                  <a:pt x="922159" y="352160"/>
                </a:cubicBezTo>
                <a:cubicBezTo>
                  <a:pt x="925914" y="352160"/>
                  <a:pt x="930920" y="352160"/>
                  <a:pt x="933423" y="348434"/>
                </a:cubicBezTo>
                <a:cubicBezTo>
                  <a:pt x="934674" y="348434"/>
                  <a:pt x="938429" y="344708"/>
                  <a:pt x="938429" y="339740"/>
                </a:cubicBezTo>
                <a:lnTo>
                  <a:pt x="938429" y="308690"/>
                </a:lnTo>
                <a:cubicBezTo>
                  <a:pt x="938429" y="303723"/>
                  <a:pt x="934674" y="299997"/>
                  <a:pt x="933423" y="298755"/>
                </a:cubicBezTo>
                <a:cubicBezTo>
                  <a:pt x="930920" y="296271"/>
                  <a:pt x="925914" y="295029"/>
                  <a:pt x="922159" y="296271"/>
                </a:cubicBezTo>
                <a:cubicBezTo>
                  <a:pt x="899632" y="299997"/>
                  <a:pt x="875854" y="285093"/>
                  <a:pt x="869597" y="263979"/>
                </a:cubicBezTo>
                <a:cubicBezTo>
                  <a:pt x="864591" y="244107"/>
                  <a:pt x="857082" y="225478"/>
                  <a:pt x="845818" y="208090"/>
                </a:cubicBezTo>
                <a:cubicBezTo>
                  <a:pt x="834555" y="188218"/>
                  <a:pt x="839561" y="162136"/>
                  <a:pt x="859585" y="148475"/>
                </a:cubicBezTo>
                <a:cubicBezTo>
                  <a:pt x="864591" y="144749"/>
                  <a:pt x="864591" y="141023"/>
                  <a:pt x="864591" y="139781"/>
                </a:cubicBezTo>
                <a:cubicBezTo>
                  <a:pt x="865842" y="137297"/>
                  <a:pt x="864591" y="133571"/>
                  <a:pt x="862088" y="129845"/>
                </a:cubicBezTo>
                <a:lnTo>
                  <a:pt x="838309" y="107489"/>
                </a:lnTo>
                <a:cubicBezTo>
                  <a:pt x="835806" y="105005"/>
                  <a:pt x="830800" y="103763"/>
                  <a:pt x="827046" y="103763"/>
                </a:cubicBezTo>
                <a:cubicBezTo>
                  <a:pt x="824543" y="103763"/>
                  <a:pt x="820788" y="105005"/>
                  <a:pt x="818285" y="109973"/>
                </a:cubicBezTo>
                <a:cubicBezTo>
                  <a:pt x="804519" y="128603"/>
                  <a:pt x="778238" y="133571"/>
                  <a:pt x="756962" y="122393"/>
                </a:cubicBezTo>
                <a:cubicBezTo>
                  <a:pt x="739441" y="112457"/>
                  <a:pt x="719417" y="103763"/>
                  <a:pt x="699394" y="100037"/>
                </a:cubicBezTo>
                <a:cubicBezTo>
                  <a:pt x="676867" y="93827"/>
                  <a:pt x="661849" y="70230"/>
                  <a:pt x="665603" y="47874"/>
                </a:cubicBezTo>
                <a:cubicBezTo>
                  <a:pt x="666855" y="42906"/>
                  <a:pt x="665603" y="39180"/>
                  <a:pt x="663100" y="37938"/>
                </a:cubicBezTo>
                <a:cubicBezTo>
                  <a:pt x="660597" y="35454"/>
                  <a:pt x="656843" y="32970"/>
                  <a:pt x="653088" y="32970"/>
                </a:cubicBezTo>
                <a:close/>
                <a:moveTo>
                  <a:pt x="615776" y="0"/>
                </a:moveTo>
                <a:lnTo>
                  <a:pt x="648120" y="0"/>
                </a:lnTo>
                <a:cubicBezTo>
                  <a:pt x="661803" y="0"/>
                  <a:pt x="675487" y="4996"/>
                  <a:pt x="682951" y="16236"/>
                </a:cubicBezTo>
                <a:cubicBezTo>
                  <a:pt x="691659" y="26227"/>
                  <a:pt x="695391" y="39965"/>
                  <a:pt x="694147" y="53703"/>
                </a:cubicBezTo>
                <a:cubicBezTo>
                  <a:pt x="691659" y="59948"/>
                  <a:pt x="696635" y="66192"/>
                  <a:pt x="702855" y="67441"/>
                </a:cubicBezTo>
                <a:cubicBezTo>
                  <a:pt x="725247" y="73686"/>
                  <a:pt x="747639" y="82428"/>
                  <a:pt x="767543" y="93668"/>
                </a:cubicBezTo>
                <a:cubicBezTo>
                  <a:pt x="773763" y="97415"/>
                  <a:pt x="781227" y="94917"/>
                  <a:pt x="784959" y="89921"/>
                </a:cubicBezTo>
                <a:cubicBezTo>
                  <a:pt x="793667" y="78681"/>
                  <a:pt x="804862" y="71188"/>
                  <a:pt x="818546" y="69939"/>
                </a:cubicBezTo>
                <a:cubicBezTo>
                  <a:pt x="832230" y="69939"/>
                  <a:pt x="845914" y="74935"/>
                  <a:pt x="854622" y="83677"/>
                </a:cubicBezTo>
                <a:lnTo>
                  <a:pt x="878258" y="106157"/>
                </a:lnTo>
                <a:cubicBezTo>
                  <a:pt x="888210" y="114900"/>
                  <a:pt x="893186" y="128637"/>
                  <a:pt x="891942" y="142375"/>
                </a:cubicBezTo>
                <a:cubicBezTo>
                  <a:pt x="890698" y="156113"/>
                  <a:pt x="883234" y="168602"/>
                  <a:pt x="872038" y="176096"/>
                </a:cubicBezTo>
                <a:cubicBezTo>
                  <a:pt x="865818" y="179843"/>
                  <a:pt x="864574" y="186087"/>
                  <a:pt x="867062" y="192332"/>
                </a:cubicBezTo>
                <a:cubicBezTo>
                  <a:pt x="879502" y="212314"/>
                  <a:pt x="889454" y="233545"/>
                  <a:pt x="895674" y="256026"/>
                </a:cubicBezTo>
                <a:cubicBezTo>
                  <a:pt x="896918" y="262270"/>
                  <a:pt x="903138" y="264768"/>
                  <a:pt x="910602" y="264768"/>
                </a:cubicBezTo>
                <a:cubicBezTo>
                  <a:pt x="924286" y="262270"/>
                  <a:pt x="937969" y="266017"/>
                  <a:pt x="947921" y="274759"/>
                </a:cubicBezTo>
                <a:cubicBezTo>
                  <a:pt x="957873" y="283502"/>
                  <a:pt x="964093" y="295991"/>
                  <a:pt x="964093" y="309729"/>
                </a:cubicBezTo>
                <a:lnTo>
                  <a:pt x="1165620" y="309729"/>
                </a:lnTo>
                <a:cubicBezTo>
                  <a:pt x="1219112" y="309729"/>
                  <a:pt x="1262651" y="354689"/>
                  <a:pt x="1262651" y="408392"/>
                </a:cubicBezTo>
                <a:lnTo>
                  <a:pt x="1262651" y="1000373"/>
                </a:lnTo>
                <a:cubicBezTo>
                  <a:pt x="1262651" y="1054076"/>
                  <a:pt x="1219112" y="1097788"/>
                  <a:pt x="1165620" y="1097788"/>
                </a:cubicBezTo>
                <a:lnTo>
                  <a:pt x="648120" y="1097788"/>
                </a:lnTo>
                <a:lnTo>
                  <a:pt x="648120" y="1202696"/>
                </a:lnTo>
                <a:lnTo>
                  <a:pt x="768787" y="1202696"/>
                </a:lnTo>
                <a:cubicBezTo>
                  <a:pt x="777495" y="1202696"/>
                  <a:pt x="784959" y="1208940"/>
                  <a:pt x="784959" y="1217682"/>
                </a:cubicBezTo>
                <a:cubicBezTo>
                  <a:pt x="784959" y="1227674"/>
                  <a:pt x="777495" y="1235167"/>
                  <a:pt x="768787" y="1235167"/>
                </a:cubicBezTo>
                <a:lnTo>
                  <a:pt x="495109" y="1235167"/>
                </a:lnTo>
                <a:cubicBezTo>
                  <a:pt x="486401" y="1235167"/>
                  <a:pt x="478937" y="1227674"/>
                  <a:pt x="478937" y="1217682"/>
                </a:cubicBezTo>
                <a:cubicBezTo>
                  <a:pt x="478937" y="1208940"/>
                  <a:pt x="486401" y="1202696"/>
                  <a:pt x="495109" y="1202696"/>
                </a:cubicBezTo>
                <a:lnTo>
                  <a:pt x="615776" y="1202696"/>
                </a:lnTo>
                <a:lnTo>
                  <a:pt x="615776" y="1097788"/>
                </a:lnTo>
                <a:lnTo>
                  <a:pt x="97031" y="1097788"/>
                </a:lnTo>
                <a:cubicBezTo>
                  <a:pt x="44784" y="1097788"/>
                  <a:pt x="0" y="1054076"/>
                  <a:pt x="0" y="1000373"/>
                </a:cubicBezTo>
                <a:lnTo>
                  <a:pt x="0" y="408392"/>
                </a:lnTo>
                <a:cubicBezTo>
                  <a:pt x="0" y="354689"/>
                  <a:pt x="44784" y="309729"/>
                  <a:pt x="97031" y="309729"/>
                </a:cubicBezTo>
                <a:lnTo>
                  <a:pt x="299802" y="309729"/>
                </a:lnTo>
                <a:cubicBezTo>
                  <a:pt x="299802" y="295991"/>
                  <a:pt x="304778" y="283502"/>
                  <a:pt x="315974" y="274759"/>
                </a:cubicBezTo>
                <a:cubicBezTo>
                  <a:pt x="325926" y="266017"/>
                  <a:pt x="339610" y="262270"/>
                  <a:pt x="353294" y="264768"/>
                </a:cubicBezTo>
                <a:cubicBezTo>
                  <a:pt x="360758" y="266017"/>
                  <a:pt x="366978" y="262270"/>
                  <a:pt x="368222" y="256026"/>
                </a:cubicBezTo>
                <a:cubicBezTo>
                  <a:pt x="374441" y="233545"/>
                  <a:pt x="383149" y="212314"/>
                  <a:pt x="395589" y="192332"/>
                </a:cubicBezTo>
                <a:cubicBezTo>
                  <a:pt x="398077" y="186087"/>
                  <a:pt x="396833" y="179843"/>
                  <a:pt x="391857" y="176096"/>
                </a:cubicBezTo>
                <a:cubicBezTo>
                  <a:pt x="380661" y="168602"/>
                  <a:pt x="373197" y="156113"/>
                  <a:pt x="371953" y="142375"/>
                </a:cubicBezTo>
                <a:cubicBezTo>
                  <a:pt x="370710" y="128637"/>
                  <a:pt x="375685" y="114900"/>
                  <a:pt x="385637" y="106157"/>
                </a:cubicBezTo>
                <a:lnTo>
                  <a:pt x="408029" y="83677"/>
                </a:lnTo>
                <a:cubicBezTo>
                  <a:pt x="417981" y="74935"/>
                  <a:pt x="431665" y="69939"/>
                  <a:pt x="445349" y="69939"/>
                </a:cubicBezTo>
                <a:cubicBezTo>
                  <a:pt x="459033" y="71188"/>
                  <a:pt x="470229" y="78681"/>
                  <a:pt x="477693" y="89921"/>
                </a:cubicBezTo>
                <a:cubicBezTo>
                  <a:pt x="481425" y="94917"/>
                  <a:pt x="488889" y="97415"/>
                  <a:pt x="495109" y="93668"/>
                </a:cubicBezTo>
                <a:cubicBezTo>
                  <a:pt x="516256" y="82428"/>
                  <a:pt x="538648" y="73686"/>
                  <a:pt x="561040" y="67441"/>
                </a:cubicBezTo>
                <a:cubicBezTo>
                  <a:pt x="567260" y="66192"/>
                  <a:pt x="570992" y="59948"/>
                  <a:pt x="569748" y="53703"/>
                </a:cubicBezTo>
                <a:cubicBezTo>
                  <a:pt x="568504" y="39965"/>
                  <a:pt x="570992" y="26227"/>
                  <a:pt x="579700" y="16236"/>
                </a:cubicBezTo>
                <a:cubicBezTo>
                  <a:pt x="588408" y="6245"/>
                  <a:pt x="602092" y="0"/>
                  <a:pt x="6157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reeform 133">
            <a:extLst>
              <a:ext uri="{FF2B5EF4-FFF2-40B4-BE49-F238E27FC236}">
                <a16:creationId xmlns:a16="http://schemas.microsoft.com/office/drawing/2014/main" xmlns="" id="{3B9A3092-1121-4A47-BE42-7D1314175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808" y="2119006"/>
            <a:ext cx="633811" cy="526697"/>
          </a:xfrm>
          <a:custGeom>
            <a:avLst/>
            <a:gdLst>
              <a:gd name="connsiteX0" fmla="*/ 123797 w 366352"/>
              <a:gd name="connsiteY0" fmla="*/ 95250 h 304439"/>
              <a:gd name="connsiteX1" fmla="*/ 135313 w 366352"/>
              <a:gd name="connsiteY1" fmla="*/ 103921 h 304439"/>
              <a:gd name="connsiteX2" fmla="*/ 170221 w 366352"/>
              <a:gd name="connsiteY2" fmla="*/ 293239 h 304439"/>
              <a:gd name="connsiteX3" fmla="*/ 172380 w 366352"/>
              <a:gd name="connsiteY3" fmla="*/ 295045 h 304439"/>
              <a:gd name="connsiteX4" fmla="*/ 174179 w 366352"/>
              <a:gd name="connsiteY4" fmla="*/ 293600 h 304439"/>
              <a:gd name="connsiteX5" fmla="*/ 206928 w 366352"/>
              <a:gd name="connsiteY5" fmla="*/ 137522 h 304439"/>
              <a:gd name="connsiteX6" fmla="*/ 206928 w 366352"/>
              <a:gd name="connsiteY6" fmla="*/ 137160 h 304439"/>
              <a:gd name="connsiteX7" fmla="*/ 218444 w 366352"/>
              <a:gd name="connsiteY7" fmla="*/ 128851 h 304439"/>
              <a:gd name="connsiteX8" fmla="*/ 229240 w 366352"/>
              <a:gd name="connsiteY8" fmla="*/ 137883 h 304439"/>
              <a:gd name="connsiteX9" fmla="*/ 253712 w 366352"/>
              <a:gd name="connsiteY9" fmla="*/ 252051 h 304439"/>
              <a:gd name="connsiteX10" fmla="*/ 255511 w 366352"/>
              <a:gd name="connsiteY10" fmla="*/ 253497 h 304439"/>
              <a:gd name="connsiteX11" fmla="*/ 257670 w 366352"/>
              <a:gd name="connsiteY11" fmla="*/ 252413 h 304439"/>
              <a:gd name="connsiteX12" fmla="*/ 269186 w 366352"/>
              <a:gd name="connsiteY12" fmla="*/ 211587 h 304439"/>
              <a:gd name="connsiteX13" fmla="*/ 279263 w 366352"/>
              <a:gd name="connsiteY13" fmla="*/ 203277 h 304439"/>
              <a:gd name="connsiteX14" fmla="*/ 290419 w 366352"/>
              <a:gd name="connsiteY14" fmla="*/ 209419 h 304439"/>
              <a:gd name="connsiteX15" fmla="*/ 304454 w 366352"/>
              <a:gd name="connsiteY15" fmla="*/ 237961 h 304439"/>
              <a:gd name="connsiteX16" fmla="*/ 306253 w 366352"/>
              <a:gd name="connsiteY16" fmla="*/ 239045 h 304439"/>
              <a:gd name="connsiteX17" fmla="*/ 361674 w 366352"/>
              <a:gd name="connsiteY17" fmla="*/ 239045 h 304439"/>
              <a:gd name="connsiteX18" fmla="*/ 366352 w 366352"/>
              <a:gd name="connsiteY18" fmla="*/ 244103 h 304439"/>
              <a:gd name="connsiteX19" fmla="*/ 361674 w 366352"/>
              <a:gd name="connsiteY19" fmla="*/ 248800 h 304439"/>
              <a:gd name="connsiteX20" fmla="*/ 306253 w 366352"/>
              <a:gd name="connsiteY20" fmla="*/ 248800 h 304439"/>
              <a:gd name="connsiteX21" fmla="*/ 296177 w 366352"/>
              <a:gd name="connsiteY21" fmla="*/ 242297 h 304439"/>
              <a:gd name="connsiteX22" fmla="*/ 281782 w 366352"/>
              <a:gd name="connsiteY22" fmla="*/ 213754 h 304439"/>
              <a:gd name="connsiteX23" fmla="*/ 279982 w 366352"/>
              <a:gd name="connsiteY23" fmla="*/ 212671 h 304439"/>
              <a:gd name="connsiteX24" fmla="*/ 278183 w 366352"/>
              <a:gd name="connsiteY24" fmla="*/ 214116 h 304439"/>
              <a:gd name="connsiteX25" fmla="*/ 266667 w 366352"/>
              <a:gd name="connsiteY25" fmla="*/ 254942 h 304439"/>
              <a:gd name="connsiteX26" fmla="*/ 255151 w 366352"/>
              <a:gd name="connsiteY26" fmla="*/ 263252 h 304439"/>
              <a:gd name="connsiteX27" fmla="*/ 244355 w 366352"/>
              <a:gd name="connsiteY27" fmla="*/ 254219 h 304439"/>
              <a:gd name="connsiteX28" fmla="*/ 219883 w 366352"/>
              <a:gd name="connsiteY28" fmla="*/ 139689 h 304439"/>
              <a:gd name="connsiteX29" fmla="*/ 218084 w 366352"/>
              <a:gd name="connsiteY29" fmla="*/ 138244 h 304439"/>
              <a:gd name="connsiteX30" fmla="*/ 216285 w 366352"/>
              <a:gd name="connsiteY30" fmla="*/ 139689 h 304439"/>
              <a:gd name="connsiteX31" fmla="*/ 183536 w 366352"/>
              <a:gd name="connsiteY31" fmla="*/ 295768 h 304439"/>
              <a:gd name="connsiteX32" fmla="*/ 183536 w 366352"/>
              <a:gd name="connsiteY32" fmla="*/ 296129 h 304439"/>
              <a:gd name="connsiteX33" fmla="*/ 172380 w 366352"/>
              <a:gd name="connsiteY33" fmla="*/ 304439 h 304439"/>
              <a:gd name="connsiteX34" fmla="*/ 172020 w 366352"/>
              <a:gd name="connsiteY34" fmla="*/ 304439 h 304439"/>
              <a:gd name="connsiteX35" fmla="*/ 161224 w 366352"/>
              <a:gd name="connsiteY35" fmla="*/ 295407 h 304439"/>
              <a:gd name="connsiteX36" fmla="*/ 126316 w 366352"/>
              <a:gd name="connsiteY36" fmla="*/ 106089 h 304439"/>
              <a:gd name="connsiteX37" fmla="*/ 124157 w 366352"/>
              <a:gd name="connsiteY37" fmla="*/ 104644 h 304439"/>
              <a:gd name="connsiteX38" fmla="*/ 121997 w 366352"/>
              <a:gd name="connsiteY38" fmla="*/ 106089 h 304439"/>
              <a:gd name="connsiteX39" fmla="*/ 93567 w 366352"/>
              <a:gd name="connsiteY39" fmla="*/ 239406 h 304439"/>
              <a:gd name="connsiteX40" fmla="*/ 82411 w 366352"/>
              <a:gd name="connsiteY40" fmla="*/ 248800 h 304439"/>
              <a:gd name="connsiteX41" fmla="*/ 4678 w 366352"/>
              <a:gd name="connsiteY41" fmla="*/ 248800 h 304439"/>
              <a:gd name="connsiteX42" fmla="*/ 0 w 366352"/>
              <a:gd name="connsiteY42" fmla="*/ 244103 h 304439"/>
              <a:gd name="connsiteX43" fmla="*/ 4678 w 366352"/>
              <a:gd name="connsiteY43" fmla="*/ 239045 h 304439"/>
              <a:gd name="connsiteX44" fmla="*/ 82411 w 366352"/>
              <a:gd name="connsiteY44" fmla="*/ 239045 h 304439"/>
              <a:gd name="connsiteX45" fmla="*/ 84211 w 366352"/>
              <a:gd name="connsiteY45" fmla="*/ 237600 h 304439"/>
              <a:gd name="connsiteX46" fmla="*/ 113001 w 366352"/>
              <a:gd name="connsiteY46" fmla="*/ 104283 h 304439"/>
              <a:gd name="connsiteX47" fmla="*/ 123797 w 366352"/>
              <a:gd name="connsiteY47" fmla="*/ 95250 h 304439"/>
              <a:gd name="connsiteX48" fmla="*/ 338993 w 366352"/>
              <a:gd name="connsiteY48" fmla="*/ 53116 h 304439"/>
              <a:gd name="connsiteX49" fmla="*/ 332513 w 366352"/>
              <a:gd name="connsiteY49" fmla="*/ 84191 h 304439"/>
              <a:gd name="connsiteX50" fmla="*/ 356272 w 366352"/>
              <a:gd name="connsiteY50" fmla="*/ 53116 h 304439"/>
              <a:gd name="connsiteX51" fmla="*/ 306594 w 366352"/>
              <a:gd name="connsiteY51" fmla="*/ 53116 h 304439"/>
              <a:gd name="connsiteX52" fmla="*/ 318114 w 366352"/>
              <a:gd name="connsiteY52" fmla="*/ 87081 h 304439"/>
              <a:gd name="connsiteX53" fmla="*/ 329273 w 366352"/>
              <a:gd name="connsiteY53" fmla="*/ 53116 h 304439"/>
              <a:gd name="connsiteX54" fmla="*/ 279595 w 366352"/>
              <a:gd name="connsiteY54" fmla="*/ 53116 h 304439"/>
              <a:gd name="connsiteX55" fmla="*/ 303714 w 366352"/>
              <a:gd name="connsiteY55" fmla="*/ 84191 h 304439"/>
              <a:gd name="connsiteX56" fmla="*/ 297234 w 366352"/>
              <a:gd name="connsiteY56" fmla="*/ 53116 h 304439"/>
              <a:gd name="connsiteX57" fmla="*/ 213792 w 366352"/>
              <a:gd name="connsiteY57" fmla="*/ 28575 h 304439"/>
              <a:gd name="connsiteX58" fmla="*/ 262021 w 366352"/>
              <a:gd name="connsiteY58" fmla="*/ 33954 h 304439"/>
              <a:gd name="connsiteX59" fmla="*/ 265620 w 366352"/>
              <a:gd name="connsiteY59" fmla="*/ 39691 h 304439"/>
              <a:gd name="connsiteX60" fmla="*/ 259862 w 366352"/>
              <a:gd name="connsiteY60" fmla="*/ 43276 h 304439"/>
              <a:gd name="connsiteX61" fmla="*/ 213792 w 366352"/>
              <a:gd name="connsiteY61" fmla="*/ 37898 h 304439"/>
              <a:gd name="connsiteX62" fmla="*/ 10078 w 366352"/>
              <a:gd name="connsiteY62" fmla="*/ 220764 h 304439"/>
              <a:gd name="connsiteX63" fmla="*/ 5039 w 366352"/>
              <a:gd name="connsiteY63" fmla="*/ 225067 h 304439"/>
              <a:gd name="connsiteX64" fmla="*/ 4679 w 366352"/>
              <a:gd name="connsiteY64" fmla="*/ 224708 h 304439"/>
              <a:gd name="connsiteX65" fmla="*/ 360 w 366352"/>
              <a:gd name="connsiteY65" fmla="*/ 219688 h 304439"/>
              <a:gd name="connsiteX66" fmla="*/ 213792 w 366352"/>
              <a:gd name="connsiteY66" fmla="*/ 28575 h 304439"/>
              <a:gd name="connsiteX67" fmla="*/ 332513 w 366352"/>
              <a:gd name="connsiteY67" fmla="*/ 12285 h 304439"/>
              <a:gd name="connsiteX68" fmla="*/ 338993 w 366352"/>
              <a:gd name="connsiteY68" fmla="*/ 43360 h 304439"/>
              <a:gd name="connsiteX69" fmla="*/ 356272 w 366352"/>
              <a:gd name="connsiteY69" fmla="*/ 43360 h 304439"/>
              <a:gd name="connsiteX70" fmla="*/ 332513 w 366352"/>
              <a:gd name="connsiteY70" fmla="*/ 12285 h 304439"/>
              <a:gd name="connsiteX71" fmla="*/ 303714 w 366352"/>
              <a:gd name="connsiteY71" fmla="*/ 12285 h 304439"/>
              <a:gd name="connsiteX72" fmla="*/ 279595 w 366352"/>
              <a:gd name="connsiteY72" fmla="*/ 43360 h 304439"/>
              <a:gd name="connsiteX73" fmla="*/ 297234 w 366352"/>
              <a:gd name="connsiteY73" fmla="*/ 43360 h 304439"/>
              <a:gd name="connsiteX74" fmla="*/ 303714 w 366352"/>
              <a:gd name="connsiteY74" fmla="*/ 12285 h 304439"/>
              <a:gd name="connsiteX75" fmla="*/ 318114 w 366352"/>
              <a:gd name="connsiteY75" fmla="*/ 9394 h 304439"/>
              <a:gd name="connsiteX76" fmla="*/ 306594 w 366352"/>
              <a:gd name="connsiteY76" fmla="*/ 43360 h 304439"/>
              <a:gd name="connsiteX77" fmla="*/ 329273 w 366352"/>
              <a:gd name="connsiteY77" fmla="*/ 43360 h 304439"/>
              <a:gd name="connsiteX78" fmla="*/ 318114 w 366352"/>
              <a:gd name="connsiteY78" fmla="*/ 9394 h 304439"/>
              <a:gd name="connsiteX79" fmla="*/ 318114 w 366352"/>
              <a:gd name="connsiteY79" fmla="*/ 0 h 304439"/>
              <a:gd name="connsiteX80" fmla="*/ 366352 w 366352"/>
              <a:gd name="connsiteY80" fmla="*/ 48057 h 304439"/>
              <a:gd name="connsiteX81" fmla="*/ 318114 w 366352"/>
              <a:gd name="connsiteY81" fmla="*/ 96476 h 304439"/>
              <a:gd name="connsiteX82" fmla="*/ 269875 w 366352"/>
              <a:gd name="connsiteY82" fmla="*/ 48057 h 304439"/>
              <a:gd name="connsiteX83" fmla="*/ 318114 w 366352"/>
              <a:gd name="connsiteY83" fmla="*/ 0 h 30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66352" h="304439">
                <a:moveTo>
                  <a:pt x="123797" y="95250"/>
                </a:moveTo>
                <a:cubicBezTo>
                  <a:pt x="129555" y="95250"/>
                  <a:pt x="134233" y="98863"/>
                  <a:pt x="135313" y="103921"/>
                </a:cubicBezTo>
                <a:lnTo>
                  <a:pt x="170221" y="293239"/>
                </a:lnTo>
                <a:cubicBezTo>
                  <a:pt x="170581" y="294684"/>
                  <a:pt x="171660" y="295045"/>
                  <a:pt x="172380" y="295045"/>
                </a:cubicBezTo>
                <a:cubicBezTo>
                  <a:pt x="172740" y="295045"/>
                  <a:pt x="173819" y="294684"/>
                  <a:pt x="174179" y="293600"/>
                </a:cubicBezTo>
                <a:lnTo>
                  <a:pt x="206928" y="137522"/>
                </a:lnTo>
                <a:lnTo>
                  <a:pt x="206928" y="137160"/>
                </a:lnTo>
                <a:cubicBezTo>
                  <a:pt x="208367" y="132102"/>
                  <a:pt x="213046" y="128851"/>
                  <a:pt x="218444" y="128851"/>
                </a:cubicBezTo>
                <a:cubicBezTo>
                  <a:pt x="223842" y="129212"/>
                  <a:pt x="228160" y="132463"/>
                  <a:pt x="229240" y="137883"/>
                </a:cubicBezTo>
                <a:lnTo>
                  <a:pt x="253712" y="252051"/>
                </a:lnTo>
                <a:cubicBezTo>
                  <a:pt x="254071" y="253497"/>
                  <a:pt x="254791" y="253497"/>
                  <a:pt x="255511" y="253497"/>
                </a:cubicBezTo>
                <a:cubicBezTo>
                  <a:pt x="256231" y="253858"/>
                  <a:pt x="256950" y="253497"/>
                  <a:pt x="257670" y="252413"/>
                </a:cubicBezTo>
                <a:lnTo>
                  <a:pt x="269186" y="211587"/>
                </a:lnTo>
                <a:cubicBezTo>
                  <a:pt x="270626" y="206890"/>
                  <a:pt x="274584" y="203638"/>
                  <a:pt x="279263" y="203277"/>
                </a:cubicBezTo>
                <a:cubicBezTo>
                  <a:pt x="283941" y="202554"/>
                  <a:pt x="288259" y="205445"/>
                  <a:pt x="290419" y="209419"/>
                </a:cubicBezTo>
                <a:lnTo>
                  <a:pt x="304454" y="237961"/>
                </a:lnTo>
                <a:cubicBezTo>
                  <a:pt x="305174" y="238684"/>
                  <a:pt x="305893" y="239045"/>
                  <a:pt x="306253" y="239045"/>
                </a:cubicBezTo>
                <a:lnTo>
                  <a:pt x="361674" y="239045"/>
                </a:lnTo>
                <a:cubicBezTo>
                  <a:pt x="364553" y="239045"/>
                  <a:pt x="366352" y="241213"/>
                  <a:pt x="366352" y="244103"/>
                </a:cubicBezTo>
                <a:cubicBezTo>
                  <a:pt x="366352" y="246632"/>
                  <a:pt x="364553" y="248800"/>
                  <a:pt x="361674" y="248800"/>
                </a:cubicBezTo>
                <a:lnTo>
                  <a:pt x="306253" y="248800"/>
                </a:lnTo>
                <a:cubicBezTo>
                  <a:pt x="301935" y="248800"/>
                  <a:pt x="297976" y="246271"/>
                  <a:pt x="296177" y="242297"/>
                </a:cubicBezTo>
                <a:lnTo>
                  <a:pt x="281782" y="213754"/>
                </a:lnTo>
                <a:cubicBezTo>
                  <a:pt x="281422" y="212671"/>
                  <a:pt x="280342" y="212671"/>
                  <a:pt x="279982" y="212671"/>
                </a:cubicBezTo>
                <a:cubicBezTo>
                  <a:pt x="279622" y="212671"/>
                  <a:pt x="278543" y="213032"/>
                  <a:pt x="278183" y="214116"/>
                </a:cubicBezTo>
                <a:lnTo>
                  <a:pt x="266667" y="254942"/>
                </a:lnTo>
                <a:cubicBezTo>
                  <a:pt x="265228" y="260000"/>
                  <a:pt x="260549" y="263252"/>
                  <a:pt x="255151" y="263252"/>
                </a:cubicBezTo>
                <a:cubicBezTo>
                  <a:pt x="249753" y="263252"/>
                  <a:pt x="245434" y="259277"/>
                  <a:pt x="244355" y="254219"/>
                </a:cubicBezTo>
                <a:lnTo>
                  <a:pt x="219883" y="139689"/>
                </a:lnTo>
                <a:cubicBezTo>
                  <a:pt x="219523" y="138605"/>
                  <a:pt x="218444" y="138244"/>
                  <a:pt x="218084" y="138244"/>
                </a:cubicBezTo>
                <a:cubicBezTo>
                  <a:pt x="217364" y="138244"/>
                  <a:pt x="216644" y="138605"/>
                  <a:pt x="216285" y="139689"/>
                </a:cubicBezTo>
                <a:lnTo>
                  <a:pt x="183536" y="295768"/>
                </a:lnTo>
                <a:lnTo>
                  <a:pt x="183536" y="296129"/>
                </a:lnTo>
                <a:cubicBezTo>
                  <a:pt x="182097" y="301187"/>
                  <a:pt x="177778" y="304439"/>
                  <a:pt x="172380" y="304439"/>
                </a:cubicBezTo>
                <a:cubicBezTo>
                  <a:pt x="172020" y="304439"/>
                  <a:pt x="172020" y="304439"/>
                  <a:pt x="172020" y="304439"/>
                </a:cubicBezTo>
                <a:cubicBezTo>
                  <a:pt x="166622" y="304439"/>
                  <a:pt x="162303" y="300826"/>
                  <a:pt x="161224" y="295407"/>
                </a:cubicBezTo>
                <a:lnTo>
                  <a:pt x="126316" y="106089"/>
                </a:lnTo>
                <a:cubicBezTo>
                  <a:pt x="125596" y="104644"/>
                  <a:pt x="124517" y="104644"/>
                  <a:pt x="124157" y="104644"/>
                </a:cubicBezTo>
                <a:cubicBezTo>
                  <a:pt x="123437" y="104644"/>
                  <a:pt x="122357" y="104644"/>
                  <a:pt x="121997" y="106089"/>
                </a:cubicBezTo>
                <a:lnTo>
                  <a:pt x="93567" y="239406"/>
                </a:lnTo>
                <a:cubicBezTo>
                  <a:pt x="92848" y="244826"/>
                  <a:pt x="88169" y="248800"/>
                  <a:pt x="82411" y="248800"/>
                </a:cubicBezTo>
                <a:lnTo>
                  <a:pt x="4678" y="248800"/>
                </a:lnTo>
                <a:cubicBezTo>
                  <a:pt x="2159" y="248800"/>
                  <a:pt x="0" y="246632"/>
                  <a:pt x="0" y="244103"/>
                </a:cubicBezTo>
                <a:cubicBezTo>
                  <a:pt x="0" y="241213"/>
                  <a:pt x="2159" y="239045"/>
                  <a:pt x="4678" y="239045"/>
                </a:cubicBezTo>
                <a:lnTo>
                  <a:pt x="82411" y="239045"/>
                </a:lnTo>
                <a:cubicBezTo>
                  <a:pt x="83491" y="239045"/>
                  <a:pt x="84211" y="238322"/>
                  <a:pt x="84211" y="237600"/>
                </a:cubicBezTo>
                <a:lnTo>
                  <a:pt x="113001" y="104283"/>
                </a:lnTo>
                <a:cubicBezTo>
                  <a:pt x="113720" y="99224"/>
                  <a:pt x="118399" y="95250"/>
                  <a:pt x="123797" y="95250"/>
                </a:cubicBezTo>
                <a:close/>
                <a:moveTo>
                  <a:pt x="338993" y="53116"/>
                </a:moveTo>
                <a:cubicBezTo>
                  <a:pt x="338633" y="64679"/>
                  <a:pt x="336473" y="75880"/>
                  <a:pt x="332513" y="84191"/>
                </a:cubicBezTo>
                <a:cubicBezTo>
                  <a:pt x="345473" y="78771"/>
                  <a:pt x="354472" y="67208"/>
                  <a:pt x="356272" y="53116"/>
                </a:cubicBezTo>
                <a:close/>
                <a:moveTo>
                  <a:pt x="306594" y="53116"/>
                </a:moveTo>
                <a:cubicBezTo>
                  <a:pt x="307674" y="74073"/>
                  <a:pt x="314154" y="87081"/>
                  <a:pt x="318114" y="87081"/>
                </a:cubicBezTo>
                <a:cubicBezTo>
                  <a:pt x="321713" y="87081"/>
                  <a:pt x="328553" y="74073"/>
                  <a:pt x="329273" y="53116"/>
                </a:cubicBezTo>
                <a:close/>
                <a:moveTo>
                  <a:pt x="279595" y="53116"/>
                </a:moveTo>
                <a:cubicBezTo>
                  <a:pt x="281395" y="67208"/>
                  <a:pt x="291114" y="78771"/>
                  <a:pt x="303714" y="84191"/>
                </a:cubicBezTo>
                <a:cubicBezTo>
                  <a:pt x="299754" y="75880"/>
                  <a:pt x="297594" y="64679"/>
                  <a:pt x="297234" y="53116"/>
                </a:cubicBezTo>
                <a:close/>
                <a:moveTo>
                  <a:pt x="213792" y="28575"/>
                </a:moveTo>
                <a:cubicBezTo>
                  <a:pt x="229988" y="28575"/>
                  <a:pt x="246185" y="30368"/>
                  <a:pt x="262021" y="33954"/>
                </a:cubicBezTo>
                <a:cubicBezTo>
                  <a:pt x="264541" y="34312"/>
                  <a:pt x="266340" y="37181"/>
                  <a:pt x="265620" y="39691"/>
                </a:cubicBezTo>
                <a:cubicBezTo>
                  <a:pt x="264900" y="42201"/>
                  <a:pt x="262381" y="43993"/>
                  <a:pt x="259862" y="43276"/>
                </a:cubicBezTo>
                <a:cubicBezTo>
                  <a:pt x="244745" y="39691"/>
                  <a:pt x="229268" y="37898"/>
                  <a:pt x="213792" y="37898"/>
                </a:cubicBezTo>
                <a:cubicBezTo>
                  <a:pt x="108336" y="37898"/>
                  <a:pt x="20875" y="116423"/>
                  <a:pt x="10078" y="220764"/>
                </a:cubicBezTo>
                <a:cubicBezTo>
                  <a:pt x="9358" y="222915"/>
                  <a:pt x="7558" y="225067"/>
                  <a:pt x="5039" y="225067"/>
                </a:cubicBezTo>
                <a:cubicBezTo>
                  <a:pt x="4679" y="225067"/>
                  <a:pt x="4679" y="225067"/>
                  <a:pt x="4679" y="224708"/>
                </a:cubicBezTo>
                <a:cubicBezTo>
                  <a:pt x="2160" y="224708"/>
                  <a:pt x="0" y="222198"/>
                  <a:pt x="360" y="219688"/>
                </a:cubicBezTo>
                <a:cubicBezTo>
                  <a:pt x="11877" y="110686"/>
                  <a:pt x="103657" y="28575"/>
                  <a:pt x="213792" y="28575"/>
                </a:cubicBezTo>
                <a:close/>
                <a:moveTo>
                  <a:pt x="332513" y="12285"/>
                </a:moveTo>
                <a:cubicBezTo>
                  <a:pt x="336473" y="20234"/>
                  <a:pt x="338633" y="31797"/>
                  <a:pt x="338993" y="43360"/>
                </a:cubicBezTo>
                <a:lnTo>
                  <a:pt x="356272" y="43360"/>
                </a:lnTo>
                <a:cubicBezTo>
                  <a:pt x="354472" y="29268"/>
                  <a:pt x="345473" y="17344"/>
                  <a:pt x="332513" y="12285"/>
                </a:cubicBezTo>
                <a:close/>
                <a:moveTo>
                  <a:pt x="303714" y="12285"/>
                </a:moveTo>
                <a:cubicBezTo>
                  <a:pt x="291114" y="17344"/>
                  <a:pt x="281395" y="29268"/>
                  <a:pt x="279595" y="43360"/>
                </a:cubicBezTo>
                <a:lnTo>
                  <a:pt x="297234" y="43360"/>
                </a:lnTo>
                <a:cubicBezTo>
                  <a:pt x="297594" y="31797"/>
                  <a:pt x="299754" y="20234"/>
                  <a:pt x="303714" y="12285"/>
                </a:cubicBezTo>
                <a:close/>
                <a:moveTo>
                  <a:pt x="318114" y="9394"/>
                </a:moveTo>
                <a:cubicBezTo>
                  <a:pt x="314154" y="9394"/>
                  <a:pt x="307674" y="22041"/>
                  <a:pt x="306594" y="43360"/>
                </a:cubicBezTo>
                <a:lnTo>
                  <a:pt x="329273" y="43360"/>
                </a:lnTo>
                <a:cubicBezTo>
                  <a:pt x="328553" y="22041"/>
                  <a:pt x="321713" y="9394"/>
                  <a:pt x="318114" y="9394"/>
                </a:cubicBezTo>
                <a:close/>
                <a:moveTo>
                  <a:pt x="318114" y="0"/>
                </a:moveTo>
                <a:cubicBezTo>
                  <a:pt x="344753" y="0"/>
                  <a:pt x="366352" y="21680"/>
                  <a:pt x="366352" y="48057"/>
                </a:cubicBezTo>
                <a:cubicBezTo>
                  <a:pt x="366352" y="74796"/>
                  <a:pt x="344753" y="96476"/>
                  <a:pt x="318114" y="96476"/>
                </a:cubicBezTo>
                <a:cubicBezTo>
                  <a:pt x="291474" y="96476"/>
                  <a:pt x="269875" y="74796"/>
                  <a:pt x="269875" y="48057"/>
                </a:cubicBezTo>
                <a:cubicBezTo>
                  <a:pt x="269875" y="21680"/>
                  <a:pt x="291474" y="0"/>
                  <a:pt x="318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0F67D0AE-47B6-7648-99FB-DAADA66584CF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132" name="Овал 131">
              <a:extLst>
                <a:ext uri="{FF2B5EF4-FFF2-40B4-BE49-F238E27FC236}">
                  <a16:creationId xmlns:a16="http://schemas.microsoft.com/office/drawing/2014/main" xmlns="" id="{7863F155-0899-0548-BC86-06DA52FB112E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Номер слайда 3">
              <a:extLst>
                <a:ext uri="{FF2B5EF4-FFF2-40B4-BE49-F238E27FC236}">
                  <a16:creationId xmlns:a16="http://schemas.microsoft.com/office/drawing/2014/main" xmlns="" id="{B6A4299C-6CFD-934A-941D-7861AB48E462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4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65847"/>
              </p:ext>
            </p:extLst>
          </p:nvPr>
        </p:nvGraphicFramePr>
        <p:xfrm>
          <a:off x="3163330" y="519127"/>
          <a:ext cx="6021861" cy="6241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475"/>
                <a:gridCol w="1108917"/>
                <a:gridCol w="828025"/>
                <a:gridCol w="1106475"/>
                <a:gridCol w="556901"/>
                <a:gridCol w="484602"/>
                <a:gridCol w="415233"/>
                <a:gridCol w="415233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Проверяемые элементы содержания / умения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Уровень сложности задания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Процент выполнения задания в субъекте РФ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3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Средний % вып.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по всем вариантам,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использованным в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регионе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Группа не преодол. мин.балл (%)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Группа от мин. балл-60 (%)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Группа 61-80 (%)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Группа 81-100 (%)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1.1-5.20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1.1-5.20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1.1-5.20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1.1-1.18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1.1-1.18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1.1-1.18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2.1-2.16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2.1-2.16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2.1-2.16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3.1-3.13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1.1-5.20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4.1-4.13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4.14-4.15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4.1-4.13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5.1-5.3-5.5-5.20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5.1-5.3-5.5-5.20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5.1-5.3-5.5-5.20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1.1-5.20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2.3,2.4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2.3,2.6,2.7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25K1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25K2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28K1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28K2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29K1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2.1-2.7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29K2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2.1-2.7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29K3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2.1-2.7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  <a:tr h="155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29K4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2.1-2.7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74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" marR="5451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0053" y="96612"/>
            <a:ext cx="948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процент выполнения заданий по всем вариантам, использованным в регионе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0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3" name="Freeform 2">
            <a:extLst>
              <a:ext uri="{FF2B5EF4-FFF2-40B4-BE49-F238E27FC236}">
                <a16:creationId xmlns:a16="http://schemas.microsoft.com/office/drawing/2014/main" xmlns="" id="{F6EF05AE-DF79-F44F-AA65-022B6FB6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45" y="1755427"/>
            <a:ext cx="7374416" cy="5347480"/>
          </a:xfrm>
          <a:custGeom>
            <a:avLst/>
            <a:gdLst>
              <a:gd name="T0" fmla="*/ 10945 w 11842"/>
              <a:gd name="T1" fmla="*/ 6111 h 8587"/>
              <a:gd name="T2" fmla="*/ 10945 w 11842"/>
              <a:gd name="T3" fmla="*/ 6111 h 8587"/>
              <a:gd name="T4" fmla="*/ 9182 w 11842"/>
              <a:gd name="T5" fmla="*/ 3642 h 8587"/>
              <a:gd name="T6" fmla="*/ 9182 w 11842"/>
              <a:gd name="T7" fmla="*/ 3642 h 8587"/>
              <a:gd name="T8" fmla="*/ 5918 w 11842"/>
              <a:gd name="T9" fmla="*/ 0 h 8587"/>
              <a:gd name="T10" fmla="*/ 5918 w 11842"/>
              <a:gd name="T11" fmla="*/ 0 h 8587"/>
              <a:gd name="T12" fmla="*/ 2666 w 11842"/>
              <a:gd name="T13" fmla="*/ 3632 h 8587"/>
              <a:gd name="T14" fmla="*/ 2666 w 11842"/>
              <a:gd name="T15" fmla="*/ 3632 h 8587"/>
              <a:gd name="T16" fmla="*/ 903 w 11842"/>
              <a:gd name="T17" fmla="*/ 6102 h 8587"/>
              <a:gd name="T18" fmla="*/ 903 w 11842"/>
              <a:gd name="T19" fmla="*/ 6102 h 8587"/>
              <a:gd name="T20" fmla="*/ 475 w 11842"/>
              <a:gd name="T21" fmla="*/ 8586 h 8587"/>
              <a:gd name="T22" fmla="*/ 11376 w 11842"/>
              <a:gd name="T23" fmla="*/ 8586 h 8587"/>
              <a:gd name="T24" fmla="*/ 11376 w 11842"/>
              <a:gd name="T25" fmla="*/ 8586 h 8587"/>
              <a:gd name="T26" fmla="*/ 10945 w 11842"/>
              <a:gd name="T27" fmla="*/ 6111 h 8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42" h="8587">
                <a:moveTo>
                  <a:pt x="10945" y="6111"/>
                </a:moveTo>
                <a:lnTo>
                  <a:pt x="10945" y="6111"/>
                </a:lnTo>
                <a:cubicBezTo>
                  <a:pt x="9829" y="5051"/>
                  <a:pt x="8872" y="4653"/>
                  <a:pt x="9182" y="3642"/>
                </a:cubicBezTo>
                <a:lnTo>
                  <a:pt x="9182" y="3642"/>
                </a:lnTo>
                <a:cubicBezTo>
                  <a:pt x="9492" y="2631"/>
                  <a:pt x="6041" y="90"/>
                  <a:pt x="5918" y="0"/>
                </a:cubicBezTo>
                <a:lnTo>
                  <a:pt x="5918" y="0"/>
                </a:lnTo>
                <a:cubicBezTo>
                  <a:pt x="5798" y="86"/>
                  <a:pt x="2356" y="2622"/>
                  <a:pt x="2666" y="3632"/>
                </a:cubicBezTo>
                <a:lnTo>
                  <a:pt x="2666" y="3632"/>
                </a:lnTo>
                <a:cubicBezTo>
                  <a:pt x="2976" y="4644"/>
                  <a:pt x="2019" y="5042"/>
                  <a:pt x="903" y="6102"/>
                </a:cubicBezTo>
                <a:lnTo>
                  <a:pt x="903" y="6102"/>
                </a:lnTo>
                <a:cubicBezTo>
                  <a:pt x="0" y="6959"/>
                  <a:pt x="320" y="8158"/>
                  <a:pt x="475" y="8586"/>
                </a:cubicBezTo>
                <a:lnTo>
                  <a:pt x="11376" y="8586"/>
                </a:lnTo>
                <a:lnTo>
                  <a:pt x="11376" y="8586"/>
                </a:lnTo>
                <a:cubicBezTo>
                  <a:pt x="11532" y="8151"/>
                  <a:pt x="11841" y="6963"/>
                  <a:pt x="10945" y="6111"/>
                </a:cubicBezTo>
              </a:path>
            </a:pathLst>
          </a:custGeom>
          <a:solidFill>
            <a:srgbClr val="FA9825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20990555-6638-E544-88B6-271FAE52A429}"/>
              </a:ext>
            </a:extLst>
          </p:cNvPr>
          <p:cNvSpPr txBox="1"/>
          <p:nvPr/>
        </p:nvSpPr>
        <p:spPr>
          <a:xfrm>
            <a:off x="888039" y="1972323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27B716F6-8171-CC4B-8BC4-C3C8562A084C}"/>
              </a:ext>
            </a:extLst>
          </p:cNvPr>
          <p:cNvSpPr txBox="1"/>
          <p:nvPr/>
        </p:nvSpPr>
        <p:spPr>
          <a:xfrm>
            <a:off x="909348" y="2338731"/>
            <a:ext cx="20600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</a:t>
            </a:r>
            <a:r>
              <a:rPr lang="en-US" sz="1200" spc="-1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pofessional</a:t>
            </a:r>
            <a:r>
              <a:rPr lang="en-US" sz="1200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slides, charts, infographics and more.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E3B7C311-F1C6-794D-8EAF-CF166EF9DB58}"/>
              </a:ext>
            </a:extLst>
          </p:cNvPr>
          <p:cNvSpPr txBox="1"/>
          <p:nvPr/>
        </p:nvSpPr>
        <p:spPr>
          <a:xfrm>
            <a:off x="909348" y="4634029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03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6D86C130-5CC4-6C4F-A6F9-3859AB055904}"/>
              </a:ext>
            </a:extLst>
          </p:cNvPr>
          <p:cNvSpPr txBox="1"/>
          <p:nvPr/>
        </p:nvSpPr>
        <p:spPr>
          <a:xfrm>
            <a:off x="909348" y="5009360"/>
            <a:ext cx="2060030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professional slides, charts, infographics and more.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623" y="1963400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87A9504D-1742-F646-B5D2-CD43561CBD4D}"/>
              </a:ext>
            </a:extLst>
          </p:cNvPr>
          <p:cNvSpPr txBox="1"/>
          <p:nvPr/>
        </p:nvSpPr>
        <p:spPr>
          <a:xfrm>
            <a:off x="9222623" y="4634029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04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E9363500-2BAC-B14F-93A6-B8C7856B3BEC}"/>
              </a:ext>
            </a:extLst>
          </p:cNvPr>
          <p:cNvSpPr txBox="1"/>
          <p:nvPr/>
        </p:nvSpPr>
        <p:spPr>
          <a:xfrm>
            <a:off x="9222623" y="5009360"/>
            <a:ext cx="2060030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professional slides, charts, infographics and more.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5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03105" y="1039042"/>
            <a:ext cx="106958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dirty="0" smtClean="0"/>
              <a:t>Самый низкий процент выполнения по заданию 28 К2 (корректность формулировок пунктов и подпунктов сложного плана).</a:t>
            </a:r>
            <a:r>
              <a:rPr lang="ru-RU" dirty="0" smtClean="0"/>
              <a:t> Недостаточно сформированы навыки составления сложного плана, умения систематизировать и обобщать социальную информацию, устанавливать и отражать в структуре плана структурные, функциональные, иерархические и иные связи социальных объектов, явлений, процессов.  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 </a:t>
            </a:r>
            <a:r>
              <a:rPr lang="ru-RU" b="1" dirty="0" smtClean="0"/>
              <a:t>Задание 14 </a:t>
            </a:r>
            <a:r>
              <a:rPr lang="ru-RU" dirty="0" smtClean="0"/>
              <a:t>(базовый уровень сложности!). Проверяет умение анализировать актуальную информацию о социальных объектах, выявлять их общие черты и различия на теоретическом материале относительно </a:t>
            </a:r>
            <a:r>
              <a:rPr lang="ru-RU" b="1" dirty="0" smtClean="0"/>
              <a:t>органов  государственной власти в РФ и федеративного устройства в РФ. 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 Задание 16 </a:t>
            </a:r>
            <a:r>
              <a:rPr lang="ru-RU" dirty="0" smtClean="0"/>
              <a:t>Умение характеризовать с научных позиций основы конституционного строя РФ, права и свободы человека и гражданина, конституционные обязанности гражданина в РФ. </a:t>
            </a:r>
            <a:endParaRPr lang="ru-RU" b="1" dirty="0"/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Задания 25 К1, К2, 28 К1, К2, 29 К1, К3. </a:t>
            </a:r>
            <a:r>
              <a:rPr lang="ru-RU" dirty="0" smtClean="0"/>
              <a:t>Задания проверяют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умений объяснять внутренние и внешние связи, характеризовать с научных позиций основные социальные объекты, анализировать информацию о социальных объектах выявляя их общие черты и различия. </a:t>
            </a:r>
          </a:p>
          <a:p>
            <a:pPr algn="just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01521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3" name="Freeform 2">
            <a:extLst>
              <a:ext uri="{FF2B5EF4-FFF2-40B4-BE49-F238E27FC236}">
                <a16:creationId xmlns:a16="http://schemas.microsoft.com/office/drawing/2014/main" xmlns="" id="{F6EF05AE-DF79-F44F-AA65-022B6FB6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45" y="1755427"/>
            <a:ext cx="7374416" cy="5347480"/>
          </a:xfrm>
          <a:custGeom>
            <a:avLst/>
            <a:gdLst>
              <a:gd name="T0" fmla="*/ 10945 w 11842"/>
              <a:gd name="T1" fmla="*/ 6111 h 8587"/>
              <a:gd name="T2" fmla="*/ 10945 w 11842"/>
              <a:gd name="T3" fmla="*/ 6111 h 8587"/>
              <a:gd name="T4" fmla="*/ 9182 w 11842"/>
              <a:gd name="T5" fmla="*/ 3642 h 8587"/>
              <a:gd name="T6" fmla="*/ 9182 w 11842"/>
              <a:gd name="T7" fmla="*/ 3642 h 8587"/>
              <a:gd name="T8" fmla="*/ 5918 w 11842"/>
              <a:gd name="T9" fmla="*/ 0 h 8587"/>
              <a:gd name="T10" fmla="*/ 5918 w 11842"/>
              <a:gd name="T11" fmla="*/ 0 h 8587"/>
              <a:gd name="T12" fmla="*/ 2666 w 11842"/>
              <a:gd name="T13" fmla="*/ 3632 h 8587"/>
              <a:gd name="T14" fmla="*/ 2666 w 11842"/>
              <a:gd name="T15" fmla="*/ 3632 h 8587"/>
              <a:gd name="T16" fmla="*/ 903 w 11842"/>
              <a:gd name="T17" fmla="*/ 6102 h 8587"/>
              <a:gd name="T18" fmla="*/ 903 w 11842"/>
              <a:gd name="T19" fmla="*/ 6102 h 8587"/>
              <a:gd name="T20" fmla="*/ 475 w 11842"/>
              <a:gd name="T21" fmla="*/ 8586 h 8587"/>
              <a:gd name="T22" fmla="*/ 11376 w 11842"/>
              <a:gd name="T23" fmla="*/ 8586 h 8587"/>
              <a:gd name="T24" fmla="*/ 11376 w 11842"/>
              <a:gd name="T25" fmla="*/ 8586 h 8587"/>
              <a:gd name="T26" fmla="*/ 10945 w 11842"/>
              <a:gd name="T27" fmla="*/ 6111 h 8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42" h="8587">
                <a:moveTo>
                  <a:pt x="10945" y="6111"/>
                </a:moveTo>
                <a:lnTo>
                  <a:pt x="10945" y="6111"/>
                </a:lnTo>
                <a:cubicBezTo>
                  <a:pt x="9829" y="5051"/>
                  <a:pt x="8872" y="4653"/>
                  <a:pt x="9182" y="3642"/>
                </a:cubicBezTo>
                <a:lnTo>
                  <a:pt x="9182" y="3642"/>
                </a:lnTo>
                <a:cubicBezTo>
                  <a:pt x="9492" y="2631"/>
                  <a:pt x="6041" y="90"/>
                  <a:pt x="5918" y="0"/>
                </a:cubicBezTo>
                <a:lnTo>
                  <a:pt x="5918" y="0"/>
                </a:lnTo>
                <a:cubicBezTo>
                  <a:pt x="5798" y="86"/>
                  <a:pt x="2356" y="2622"/>
                  <a:pt x="2666" y="3632"/>
                </a:cubicBezTo>
                <a:lnTo>
                  <a:pt x="2666" y="3632"/>
                </a:lnTo>
                <a:cubicBezTo>
                  <a:pt x="2976" y="4644"/>
                  <a:pt x="2019" y="5042"/>
                  <a:pt x="903" y="6102"/>
                </a:cubicBezTo>
                <a:lnTo>
                  <a:pt x="903" y="6102"/>
                </a:lnTo>
                <a:cubicBezTo>
                  <a:pt x="0" y="6959"/>
                  <a:pt x="320" y="8158"/>
                  <a:pt x="475" y="8586"/>
                </a:cubicBezTo>
                <a:lnTo>
                  <a:pt x="11376" y="8586"/>
                </a:lnTo>
                <a:lnTo>
                  <a:pt x="11376" y="8586"/>
                </a:lnTo>
                <a:cubicBezTo>
                  <a:pt x="11532" y="8151"/>
                  <a:pt x="11841" y="6963"/>
                  <a:pt x="10945" y="6111"/>
                </a:cubicBezTo>
              </a:path>
            </a:pathLst>
          </a:custGeom>
          <a:solidFill>
            <a:srgbClr val="FA9825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20990555-6638-E544-88B6-271FAE52A429}"/>
              </a:ext>
            </a:extLst>
          </p:cNvPr>
          <p:cNvSpPr txBox="1"/>
          <p:nvPr/>
        </p:nvSpPr>
        <p:spPr>
          <a:xfrm>
            <a:off x="888039" y="1972323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27B716F6-8171-CC4B-8BC4-C3C8562A084C}"/>
              </a:ext>
            </a:extLst>
          </p:cNvPr>
          <p:cNvSpPr txBox="1"/>
          <p:nvPr/>
        </p:nvSpPr>
        <p:spPr>
          <a:xfrm>
            <a:off x="909348" y="2338731"/>
            <a:ext cx="20600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</a:t>
            </a:r>
            <a:r>
              <a:rPr lang="en-US" sz="1200" spc="-1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pofessional</a:t>
            </a:r>
            <a:r>
              <a:rPr lang="en-US" sz="1200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slides, charts, infographics and more.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E3B7C311-F1C6-794D-8EAF-CF166EF9DB58}"/>
              </a:ext>
            </a:extLst>
          </p:cNvPr>
          <p:cNvSpPr txBox="1"/>
          <p:nvPr/>
        </p:nvSpPr>
        <p:spPr>
          <a:xfrm>
            <a:off x="909348" y="4634029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03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6D86C130-5CC4-6C4F-A6F9-3859AB055904}"/>
              </a:ext>
            </a:extLst>
          </p:cNvPr>
          <p:cNvSpPr txBox="1"/>
          <p:nvPr/>
        </p:nvSpPr>
        <p:spPr>
          <a:xfrm>
            <a:off x="909348" y="5009360"/>
            <a:ext cx="2060030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professional slides, charts, infographics and more.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623" y="1963400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87A9504D-1742-F646-B5D2-CD43561CBD4D}"/>
              </a:ext>
            </a:extLst>
          </p:cNvPr>
          <p:cNvSpPr txBox="1"/>
          <p:nvPr/>
        </p:nvSpPr>
        <p:spPr>
          <a:xfrm>
            <a:off x="9222623" y="4634029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04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E9363500-2BAC-B14F-93A6-B8C7856B3BEC}"/>
              </a:ext>
            </a:extLst>
          </p:cNvPr>
          <p:cNvSpPr txBox="1"/>
          <p:nvPr/>
        </p:nvSpPr>
        <p:spPr>
          <a:xfrm>
            <a:off x="9222623" y="5009360"/>
            <a:ext cx="2060030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professional slides, charts, infographics and more.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6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04432" y="741405"/>
            <a:ext cx="390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«Дежурные» рекомендации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3105" y="1375401"/>
            <a:ext cx="10878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Объяснение материала в проблемно-дискуссионном стиле с представлением различных точек зрения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Изучаемые понятия, теоретические положения необходимо иллюстрировать фактами общественной жизни современного общества, примерами из личного социального опыта школьников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В начале учебного года целесообразно провести стартовую диагностику образовательных достижений обучающихся, наметить план подготовки к экзамену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 Внимательно изучить кодификатор, спецификатор и демоверсию ЕГЭ по предмету текущего года </a:t>
            </a:r>
          </a:p>
          <a:p>
            <a:pPr marL="285750" indent="-285750"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Специально ознакомить обучающихся с критериями оценивания заданий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Обращать внимание на формулировки содержащиеся в учениках </a:t>
            </a:r>
            <a:r>
              <a:rPr lang="ru-RU" dirty="0"/>
              <a:t>Ф</a:t>
            </a:r>
            <a:r>
              <a:rPr lang="ru-RU" dirty="0" smtClean="0"/>
              <a:t>едерального перечня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 изучении правовых вопросов опираться на соответствующие НПА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Применять дифференцированный подход к обучающимся с различным уровнем подготовки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91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3" name="Freeform 2">
            <a:extLst>
              <a:ext uri="{FF2B5EF4-FFF2-40B4-BE49-F238E27FC236}">
                <a16:creationId xmlns:a16="http://schemas.microsoft.com/office/drawing/2014/main" xmlns="" id="{F6EF05AE-DF79-F44F-AA65-022B6FB6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45" y="1130482"/>
            <a:ext cx="7374416" cy="5972425"/>
          </a:xfrm>
          <a:custGeom>
            <a:avLst/>
            <a:gdLst>
              <a:gd name="T0" fmla="*/ 10945 w 11842"/>
              <a:gd name="T1" fmla="*/ 6111 h 8587"/>
              <a:gd name="T2" fmla="*/ 10945 w 11842"/>
              <a:gd name="T3" fmla="*/ 6111 h 8587"/>
              <a:gd name="T4" fmla="*/ 9182 w 11842"/>
              <a:gd name="T5" fmla="*/ 3642 h 8587"/>
              <a:gd name="T6" fmla="*/ 9182 w 11842"/>
              <a:gd name="T7" fmla="*/ 3642 h 8587"/>
              <a:gd name="T8" fmla="*/ 5918 w 11842"/>
              <a:gd name="T9" fmla="*/ 0 h 8587"/>
              <a:gd name="T10" fmla="*/ 5918 w 11842"/>
              <a:gd name="T11" fmla="*/ 0 h 8587"/>
              <a:gd name="T12" fmla="*/ 2666 w 11842"/>
              <a:gd name="T13" fmla="*/ 3632 h 8587"/>
              <a:gd name="T14" fmla="*/ 2666 w 11842"/>
              <a:gd name="T15" fmla="*/ 3632 h 8587"/>
              <a:gd name="T16" fmla="*/ 903 w 11842"/>
              <a:gd name="T17" fmla="*/ 6102 h 8587"/>
              <a:gd name="T18" fmla="*/ 903 w 11842"/>
              <a:gd name="T19" fmla="*/ 6102 h 8587"/>
              <a:gd name="T20" fmla="*/ 475 w 11842"/>
              <a:gd name="T21" fmla="*/ 8586 h 8587"/>
              <a:gd name="T22" fmla="*/ 11376 w 11842"/>
              <a:gd name="T23" fmla="*/ 8586 h 8587"/>
              <a:gd name="T24" fmla="*/ 11376 w 11842"/>
              <a:gd name="T25" fmla="*/ 8586 h 8587"/>
              <a:gd name="T26" fmla="*/ 10945 w 11842"/>
              <a:gd name="T27" fmla="*/ 6111 h 8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42" h="8587">
                <a:moveTo>
                  <a:pt x="10945" y="6111"/>
                </a:moveTo>
                <a:lnTo>
                  <a:pt x="10945" y="6111"/>
                </a:lnTo>
                <a:cubicBezTo>
                  <a:pt x="9829" y="5051"/>
                  <a:pt x="8872" y="4653"/>
                  <a:pt x="9182" y="3642"/>
                </a:cubicBezTo>
                <a:lnTo>
                  <a:pt x="9182" y="3642"/>
                </a:lnTo>
                <a:cubicBezTo>
                  <a:pt x="9492" y="2631"/>
                  <a:pt x="6041" y="90"/>
                  <a:pt x="5918" y="0"/>
                </a:cubicBezTo>
                <a:lnTo>
                  <a:pt x="5918" y="0"/>
                </a:lnTo>
                <a:cubicBezTo>
                  <a:pt x="5798" y="86"/>
                  <a:pt x="2356" y="2622"/>
                  <a:pt x="2666" y="3632"/>
                </a:cubicBezTo>
                <a:lnTo>
                  <a:pt x="2666" y="3632"/>
                </a:lnTo>
                <a:cubicBezTo>
                  <a:pt x="2976" y="4644"/>
                  <a:pt x="2019" y="5042"/>
                  <a:pt x="903" y="6102"/>
                </a:cubicBezTo>
                <a:lnTo>
                  <a:pt x="903" y="6102"/>
                </a:lnTo>
                <a:cubicBezTo>
                  <a:pt x="0" y="6959"/>
                  <a:pt x="320" y="8158"/>
                  <a:pt x="475" y="8586"/>
                </a:cubicBezTo>
                <a:lnTo>
                  <a:pt x="11376" y="8586"/>
                </a:lnTo>
                <a:lnTo>
                  <a:pt x="11376" y="8586"/>
                </a:lnTo>
                <a:cubicBezTo>
                  <a:pt x="11532" y="8151"/>
                  <a:pt x="11841" y="6963"/>
                  <a:pt x="10945" y="6111"/>
                </a:cubicBezTo>
              </a:path>
            </a:pathLst>
          </a:custGeom>
          <a:solidFill>
            <a:srgbClr val="FA9825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20990555-6638-E544-88B6-271FAE52A429}"/>
              </a:ext>
            </a:extLst>
          </p:cNvPr>
          <p:cNvSpPr txBox="1"/>
          <p:nvPr/>
        </p:nvSpPr>
        <p:spPr>
          <a:xfrm>
            <a:off x="888039" y="1972323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27B716F6-8171-CC4B-8BC4-C3C8562A084C}"/>
              </a:ext>
            </a:extLst>
          </p:cNvPr>
          <p:cNvSpPr txBox="1"/>
          <p:nvPr/>
        </p:nvSpPr>
        <p:spPr>
          <a:xfrm>
            <a:off x="909348" y="2338731"/>
            <a:ext cx="20600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</a:t>
            </a:r>
            <a:r>
              <a:rPr lang="en-US" sz="1200" spc="-1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pofessional</a:t>
            </a:r>
            <a:r>
              <a:rPr lang="en-US" sz="1200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slides, charts, infographics and more.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E3B7C311-F1C6-794D-8EAF-CF166EF9DB58}"/>
              </a:ext>
            </a:extLst>
          </p:cNvPr>
          <p:cNvSpPr txBox="1"/>
          <p:nvPr/>
        </p:nvSpPr>
        <p:spPr>
          <a:xfrm>
            <a:off x="909348" y="4634029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03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6D86C130-5CC4-6C4F-A6F9-3859AB055904}"/>
              </a:ext>
            </a:extLst>
          </p:cNvPr>
          <p:cNvSpPr txBox="1"/>
          <p:nvPr/>
        </p:nvSpPr>
        <p:spPr>
          <a:xfrm>
            <a:off x="909348" y="5009360"/>
            <a:ext cx="2060030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professional slides, charts, infographics and more.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623" y="1963400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87A9504D-1742-F646-B5D2-CD43561CBD4D}"/>
              </a:ext>
            </a:extLst>
          </p:cNvPr>
          <p:cNvSpPr txBox="1"/>
          <p:nvPr/>
        </p:nvSpPr>
        <p:spPr>
          <a:xfrm>
            <a:off x="9222623" y="4634029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04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E9363500-2BAC-B14F-93A6-B8C7856B3BEC}"/>
              </a:ext>
            </a:extLst>
          </p:cNvPr>
          <p:cNvSpPr txBox="1"/>
          <p:nvPr/>
        </p:nvSpPr>
        <p:spPr>
          <a:xfrm>
            <a:off x="9222623" y="5009360"/>
            <a:ext cx="2060030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professional slides, charts, infographics and more.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7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Объект 2"/>
          <p:cNvSpPr>
            <a:spLocks noGrp="1"/>
          </p:cNvSpPr>
          <p:nvPr/>
        </p:nvSpPr>
        <p:spPr>
          <a:xfrm>
            <a:off x="1040921" y="988541"/>
            <a:ext cx="10110158" cy="413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 изменения, которые касаются вопросов содержания КИМ ОГЭ-ЕГЭ публикуются на сайте: </a:t>
            </a:r>
            <a:r>
              <a:rPr lang="en-US" dirty="0">
                <a:hlinkClick r:id="rId3"/>
              </a:rPr>
              <a:t>www.fipi.ru</a:t>
            </a:r>
            <a:r>
              <a:rPr lang="en-US" dirty="0"/>
              <a:t> </a:t>
            </a:r>
          </a:p>
          <a:p>
            <a:r>
              <a:rPr lang="ru-RU" dirty="0"/>
              <a:t>Подготовку обучающихся к ЕГЭ по предмету следует начинать с внимательного прочтения и анализа самим педагогом:</a:t>
            </a:r>
          </a:p>
          <a:p>
            <a:pPr marL="0" indent="0">
              <a:buNone/>
            </a:pPr>
            <a:r>
              <a:rPr lang="ru-RU" dirty="0"/>
              <a:t>     - спецификатора;</a:t>
            </a:r>
          </a:p>
          <a:p>
            <a:pPr marL="0" indent="0">
              <a:buNone/>
            </a:pPr>
            <a:r>
              <a:rPr lang="ru-RU" dirty="0"/>
              <a:t>     - кодификатора;</a:t>
            </a:r>
          </a:p>
          <a:p>
            <a:pPr marL="0" indent="0">
              <a:buNone/>
            </a:pPr>
            <a:r>
              <a:rPr lang="ru-RU" dirty="0"/>
              <a:t>     - демоверсии </a:t>
            </a:r>
          </a:p>
          <a:p>
            <a:pPr marL="0" indent="0">
              <a:buNone/>
            </a:pPr>
            <a:r>
              <a:rPr lang="ru-RU" dirty="0"/>
              <a:t>     </a:t>
            </a:r>
            <a:r>
              <a:rPr lang="ru-RU" dirty="0" smtClean="0"/>
              <a:t>текущего </a:t>
            </a:r>
            <a:r>
              <a:rPr lang="ru-RU" dirty="0"/>
              <a:t>года (публикуются в августе –сентябре на сайте ФИПИ,  как «проект»)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76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3" name="Freeform 2">
            <a:extLst>
              <a:ext uri="{FF2B5EF4-FFF2-40B4-BE49-F238E27FC236}">
                <a16:creationId xmlns:a16="http://schemas.microsoft.com/office/drawing/2014/main" xmlns="" id="{F6EF05AE-DF79-F44F-AA65-022B6FB6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45" y="1130482"/>
            <a:ext cx="7374416" cy="5972425"/>
          </a:xfrm>
          <a:custGeom>
            <a:avLst/>
            <a:gdLst>
              <a:gd name="T0" fmla="*/ 10945 w 11842"/>
              <a:gd name="T1" fmla="*/ 6111 h 8587"/>
              <a:gd name="T2" fmla="*/ 10945 w 11842"/>
              <a:gd name="T3" fmla="*/ 6111 h 8587"/>
              <a:gd name="T4" fmla="*/ 9182 w 11842"/>
              <a:gd name="T5" fmla="*/ 3642 h 8587"/>
              <a:gd name="T6" fmla="*/ 9182 w 11842"/>
              <a:gd name="T7" fmla="*/ 3642 h 8587"/>
              <a:gd name="T8" fmla="*/ 5918 w 11842"/>
              <a:gd name="T9" fmla="*/ 0 h 8587"/>
              <a:gd name="T10" fmla="*/ 5918 w 11842"/>
              <a:gd name="T11" fmla="*/ 0 h 8587"/>
              <a:gd name="T12" fmla="*/ 2666 w 11842"/>
              <a:gd name="T13" fmla="*/ 3632 h 8587"/>
              <a:gd name="T14" fmla="*/ 2666 w 11842"/>
              <a:gd name="T15" fmla="*/ 3632 h 8587"/>
              <a:gd name="T16" fmla="*/ 903 w 11842"/>
              <a:gd name="T17" fmla="*/ 6102 h 8587"/>
              <a:gd name="T18" fmla="*/ 903 w 11842"/>
              <a:gd name="T19" fmla="*/ 6102 h 8587"/>
              <a:gd name="T20" fmla="*/ 475 w 11842"/>
              <a:gd name="T21" fmla="*/ 8586 h 8587"/>
              <a:gd name="T22" fmla="*/ 11376 w 11842"/>
              <a:gd name="T23" fmla="*/ 8586 h 8587"/>
              <a:gd name="T24" fmla="*/ 11376 w 11842"/>
              <a:gd name="T25" fmla="*/ 8586 h 8587"/>
              <a:gd name="T26" fmla="*/ 10945 w 11842"/>
              <a:gd name="T27" fmla="*/ 6111 h 8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42" h="8587">
                <a:moveTo>
                  <a:pt x="10945" y="6111"/>
                </a:moveTo>
                <a:lnTo>
                  <a:pt x="10945" y="6111"/>
                </a:lnTo>
                <a:cubicBezTo>
                  <a:pt x="9829" y="5051"/>
                  <a:pt x="8872" y="4653"/>
                  <a:pt x="9182" y="3642"/>
                </a:cubicBezTo>
                <a:lnTo>
                  <a:pt x="9182" y="3642"/>
                </a:lnTo>
                <a:cubicBezTo>
                  <a:pt x="9492" y="2631"/>
                  <a:pt x="6041" y="90"/>
                  <a:pt x="5918" y="0"/>
                </a:cubicBezTo>
                <a:lnTo>
                  <a:pt x="5918" y="0"/>
                </a:lnTo>
                <a:cubicBezTo>
                  <a:pt x="5798" y="86"/>
                  <a:pt x="2356" y="2622"/>
                  <a:pt x="2666" y="3632"/>
                </a:cubicBezTo>
                <a:lnTo>
                  <a:pt x="2666" y="3632"/>
                </a:lnTo>
                <a:cubicBezTo>
                  <a:pt x="2976" y="4644"/>
                  <a:pt x="2019" y="5042"/>
                  <a:pt x="903" y="6102"/>
                </a:cubicBezTo>
                <a:lnTo>
                  <a:pt x="903" y="6102"/>
                </a:lnTo>
                <a:cubicBezTo>
                  <a:pt x="0" y="6959"/>
                  <a:pt x="320" y="8158"/>
                  <a:pt x="475" y="8586"/>
                </a:cubicBezTo>
                <a:lnTo>
                  <a:pt x="11376" y="8586"/>
                </a:lnTo>
                <a:lnTo>
                  <a:pt x="11376" y="8586"/>
                </a:lnTo>
                <a:cubicBezTo>
                  <a:pt x="11532" y="8151"/>
                  <a:pt x="11841" y="6963"/>
                  <a:pt x="10945" y="6111"/>
                </a:cubicBezTo>
              </a:path>
            </a:pathLst>
          </a:custGeom>
          <a:solidFill>
            <a:srgbClr val="FA9825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20990555-6638-E544-88B6-271FAE52A429}"/>
              </a:ext>
            </a:extLst>
          </p:cNvPr>
          <p:cNvSpPr txBox="1"/>
          <p:nvPr/>
        </p:nvSpPr>
        <p:spPr>
          <a:xfrm>
            <a:off x="888039" y="1972323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27B716F6-8171-CC4B-8BC4-C3C8562A084C}"/>
              </a:ext>
            </a:extLst>
          </p:cNvPr>
          <p:cNvSpPr txBox="1"/>
          <p:nvPr/>
        </p:nvSpPr>
        <p:spPr>
          <a:xfrm>
            <a:off x="909348" y="2338731"/>
            <a:ext cx="20600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</a:t>
            </a:r>
            <a:r>
              <a:rPr lang="en-US" sz="1200" spc="-1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pofessional</a:t>
            </a:r>
            <a:r>
              <a:rPr lang="en-US" sz="1200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slides, charts, infographics and more.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E3B7C311-F1C6-794D-8EAF-CF166EF9DB58}"/>
              </a:ext>
            </a:extLst>
          </p:cNvPr>
          <p:cNvSpPr txBox="1"/>
          <p:nvPr/>
        </p:nvSpPr>
        <p:spPr>
          <a:xfrm>
            <a:off x="909348" y="4634029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03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6D86C130-5CC4-6C4F-A6F9-3859AB055904}"/>
              </a:ext>
            </a:extLst>
          </p:cNvPr>
          <p:cNvSpPr txBox="1"/>
          <p:nvPr/>
        </p:nvSpPr>
        <p:spPr>
          <a:xfrm>
            <a:off x="909348" y="5009360"/>
            <a:ext cx="2060030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professional slides, charts, infographics and more.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623" y="1963400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87A9504D-1742-F646-B5D2-CD43561CBD4D}"/>
              </a:ext>
            </a:extLst>
          </p:cNvPr>
          <p:cNvSpPr txBox="1"/>
          <p:nvPr/>
        </p:nvSpPr>
        <p:spPr>
          <a:xfrm>
            <a:off x="9222623" y="4634029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04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E9363500-2BAC-B14F-93A6-B8C7856B3BEC}"/>
              </a:ext>
            </a:extLst>
          </p:cNvPr>
          <p:cNvSpPr txBox="1"/>
          <p:nvPr/>
        </p:nvSpPr>
        <p:spPr>
          <a:xfrm>
            <a:off x="9222623" y="5009360"/>
            <a:ext cx="2060030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professional slides, charts, infographics and more.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8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Объект 2"/>
          <p:cNvSpPr>
            <a:spLocks noGrp="1"/>
          </p:cNvSpPr>
          <p:nvPr>
            <p:ph idx="1"/>
          </p:nvPr>
        </p:nvSpPr>
        <p:spPr>
          <a:xfrm>
            <a:off x="1304432" y="1126724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Кодификатор и спецификатор </a:t>
            </a:r>
            <a:r>
              <a:rPr lang="ru-RU" b="1" dirty="0"/>
              <a:t>необходимо! </a:t>
            </a:r>
            <a:r>
              <a:rPr lang="ru-RU" dirty="0"/>
              <a:t>анализировать вместе с обучающимися на урочных и внеурочных занятиях </a:t>
            </a:r>
          </a:p>
          <a:p>
            <a:pPr algn="just"/>
            <a:r>
              <a:rPr lang="ru-RU" u="sng" dirty="0"/>
              <a:t>Спецификатор</a:t>
            </a:r>
            <a:r>
              <a:rPr lang="ru-RU" dirty="0"/>
              <a:t>. Обязательными для совместного анализа являются:</a:t>
            </a:r>
          </a:p>
          <a:p>
            <a:pPr marL="0" indent="0" algn="just">
              <a:buNone/>
            </a:pPr>
            <a:r>
              <a:rPr lang="ru-RU" dirty="0"/>
              <a:t> - п.4. </a:t>
            </a:r>
            <a:r>
              <a:rPr lang="ru-RU" b="1" dirty="0"/>
              <a:t>«Структура КИМ ЕГЭ»</a:t>
            </a:r>
          </a:p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dirty="0"/>
              <a:t>Учащиеся должны четко понимать внутреннюю структуру </a:t>
            </a:r>
            <a:r>
              <a:rPr lang="ru-RU" dirty="0" smtClean="0"/>
              <a:t>КИМ.</a:t>
            </a:r>
          </a:p>
          <a:p>
            <a:pPr marL="0" indent="0" algn="just">
              <a:buNone/>
            </a:pPr>
            <a:r>
              <a:rPr lang="ru-RU" b="1" dirty="0" smtClean="0"/>
              <a:t>ВАЖНО </a:t>
            </a:r>
            <a:r>
              <a:rPr lang="ru-RU" dirty="0"/>
              <a:t>осуществить разбор формулировок заданий! 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2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xmlns="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xmlns="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01BAC82-5581-A948-80BB-4495683C5337}"/>
              </a:ext>
            </a:extLst>
          </p:cNvPr>
          <p:cNvGrpSpPr/>
          <p:nvPr/>
        </p:nvGrpSpPr>
        <p:grpSpPr>
          <a:xfrm>
            <a:off x="519272" y="846649"/>
            <a:ext cx="318928" cy="318928"/>
            <a:chOff x="519272" y="846649"/>
            <a:chExt cx="318928" cy="31892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E334FA8-2683-4241-BF33-44407E6A3F35}"/>
                </a:ext>
              </a:extLst>
            </p:cNvPr>
            <p:cNvGrpSpPr/>
            <p:nvPr/>
          </p:nvGrpSpPr>
          <p:grpSpPr>
            <a:xfrm>
              <a:off x="519272" y="846649"/>
              <a:ext cx="318928" cy="318928"/>
              <a:chOff x="11515163" y="295852"/>
              <a:chExt cx="1529773" cy="1529773"/>
            </a:xfrm>
          </p:grpSpPr>
          <p:sp>
            <p:nvSpPr>
              <p:cNvPr id="27" name="Кольцо 26">
                <a:extLst>
                  <a:ext uri="{FF2B5EF4-FFF2-40B4-BE49-F238E27FC236}">
                    <a16:creationId xmlns:a16="http://schemas.microsoft.com/office/drawing/2014/main" xmlns="" id="{B8C1D2C4-3B2E-2A4A-A9A1-B6A63118A010}"/>
                  </a:ext>
                </a:extLst>
              </p:cNvPr>
              <p:cNvSpPr/>
              <p:nvPr/>
            </p:nvSpPr>
            <p:spPr>
              <a:xfrm rot="20903215">
                <a:off x="11515163" y="295852"/>
                <a:ext cx="1529773" cy="1529773"/>
              </a:xfrm>
              <a:prstGeom prst="donut">
                <a:avLst>
                  <a:gd name="adj" fmla="val 7561"/>
                </a:avLst>
              </a:prstGeom>
              <a:solidFill>
                <a:srgbClr val="F18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A5353B6-6AFD-B941-9F2D-F15E545652A3}"/>
                  </a:ext>
                </a:extLst>
              </p:cNvPr>
              <p:cNvSpPr/>
              <p:nvPr/>
            </p:nvSpPr>
            <p:spPr>
              <a:xfrm rot="20903215">
                <a:off x="11694677" y="1483721"/>
                <a:ext cx="311085" cy="311085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13295EC-A9A3-4748-B987-AEE7D5C59C15}"/>
                </a:ext>
              </a:extLst>
            </p:cNvPr>
            <p:cNvSpPr/>
            <p:nvPr/>
          </p:nvSpPr>
          <p:spPr>
            <a:xfrm rot="20903215">
              <a:off x="573413" y="900790"/>
              <a:ext cx="210646" cy="21064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3" name="Freeform 2">
            <a:extLst>
              <a:ext uri="{FF2B5EF4-FFF2-40B4-BE49-F238E27FC236}">
                <a16:creationId xmlns:a16="http://schemas.microsoft.com/office/drawing/2014/main" xmlns="" id="{F6EF05AE-DF79-F44F-AA65-022B6FB6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45" y="1130482"/>
            <a:ext cx="7374416" cy="5972425"/>
          </a:xfrm>
          <a:custGeom>
            <a:avLst/>
            <a:gdLst>
              <a:gd name="T0" fmla="*/ 10945 w 11842"/>
              <a:gd name="T1" fmla="*/ 6111 h 8587"/>
              <a:gd name="T2" fmla="*/ 10945 w 11842"/>
              <a:gd name="T3" fmla="*/ 6111 h 8587"/>
              <a:gd name="T4" fmla="*/ 9182 w 11842"/>
              <a:gd name="T5" fmla="*/ 3642 h 8587"/>
              <a:gd name="T6" fmla="*/ 9182 w 11842"/>
              <a:gd name="T7" fmla="*/ 3642 h 8587"/>
              <a:gd name="T8" fmla="*/ 5918 w 11842"/>
              <a:gd name="T9" fmla="*/ 0 h 8587"/>
              <a:gd name="T10" fmla="*/ 5918 w 11842"/>
              <a:gd name="T11" fmla="*/ 0 h 8587"/>
              <a:gd name="T12" fmla="*/ 2666 w 11842"/>
              <a:gd name="T13" fmla="*/ 3632 h 8587"/>
              <a:gd name="T14" fmla="*/ 2666 w 11842"/>
              <a:gd name="T15" fmla="*/ 3632 h 8587"/>
              <a:gd name="T16" fmla="*/ 903 w 11842"/>
              <a:gd name="T17" fmla="*/ 6102 h 8587"/>
              <a:gd name="T18" fmla="*/ 903 w 11842"/>
              <a:gd name="T19" fmla="*/ 6102 h 8587"/>
              <a:gd name="T20" fmla="*/ 475 w 11842"/>
              <a:gd name="T21" fmla="*/ 8586 h 8587"/>
              <a:gd name="T22" fmla="*/ 11376 w 11842"/>
              <a:gd name="T23" fmla="*/ 8586 h 8587"/>
              <a:gd name="T24" fmla="*/ 11376 w 11842"/>
              <a:gd name="T25" fmla="*/ 8586 h 8587"/>
              <a:gd name="T26" fmla="*/ 10945 w 11842"/>
              <a:gd name="T27" fmla="*/ 6111 h 8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42" h="8587">
                <a:moveTo>
                  <a:pt x="10945" y="6111"/>
                </a:moveTo>
                <a:lnTo>
                  <a:pt x="10945" y="6111"/>
                </a:lnTo>
                <a:cubicBezTo>
                  <a:pt x="9829" y="5051"/>
                  <a:pt x="8872" y="4653"/>
                  <a:pt x="9182" y="3642"/>
                </a:cubicBezTo>
                <a:lnTo>
                  <a:pt x="9182" y="3642"/>
                </a:lnTo>
                <a:cubicBezTo>
                  <a:pt x="9492" y="2631"/>
                  <a:pt x="6041" y="90"/>
                  <a:pt x="5918" y="0"/>
                </a:cubicBezTo>
                <a:lnTo>
                  <a:pt x="5918" y="0"/>
                </a:lnTo>
                <a:cubicBezTo>
                  <a:pt x="5798" y="86"/>
                  <a:pt x="2356" y="2622"/>
                  <a:pt x="2666" y="3632"/>
                </a:cubicBezTo>
                <a:lnTo>
                  <a:pt x="2666" y="3632"/>
                </a:lnTo>
                <a:cubicBezTo>
                  <a:pt x="2976" y="4644"/>
                  <a:pt x="2019" y="5042"/>
                  <a:pt x="903" y="6102"/>
                </a:cubicBezTo>
                <a:lnTo>
                  <a:pt x="903" y="6102"/>
                </a:lnTo>
                <a:cubicBezTo>
                  <a:pt x="0" y="6959"/>
                  <a:pt x="320" y="8158"/>
                  <a:pt x="475" y="8586"/>
                </a:cubicBezTo>
                <a:lnTo>
                  <a:pt x="11376" y="8586"/>
                </a:lnTo>
                <a:lnTo>
                  <a:pt x="11376" y="8586"/>
                </a:lnTo>
                <a:cubicBezTo>
                  <a:pt x="11532" y="8151"/>
                  <a:pt x="11841" y="6963"/>
                  <a:pt x="10945" y="6111"/>
                </a:cubicBezTo>
              </a:path>
            </a:pathLst>
          </a:custGeom>
          <a:solidFill>
            <a:srgbClr val="FA9825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09" name="Freeform 135">
            <a:extLst>
              <a:ext uri="{FF2B5EF4-FFF2-40B4-BE49-F238E27FC236}">
                <a16:creationId xmlns:a16="http://schemas.microsoft.com/office/drawing/2014/main" xmlns="" id="{6EC54A98-DDC4-D84D-8BB2-97F2D97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13" y="6016226"/>
            <a:ext cx="873395" cy="362541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20990555-6638-E544-88B6-271FAE52A429}"/>
              </a:ext>
            </a:extLst>
          </p:cNvPr>
          <p:cNvSpPr txBox="1"/>
          <p:nvPr/>
        </p:nvSpPr>
        <p:spPr>
          <a:xfrm>
            <a:off x="888039" y="1972323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27B716F6-8171-CC4B-8BC4-C3C8562A084C}"/>
              </a:ext>
            </a:extLst>
          </p:cNvPr>
          <p:cNvSpPr txBox="1"/>
          <p:nvPr/>
        </p:nvSpPr>
        <p:spPr>
          <a:xfrm>
            <a:off x="909348" y="2338731"/>
            <a:ext cx="20600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</a:t>
            </a:r>
            <a:r>
              <a:rPr lang="en-US" sz="1200" spc="-1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pofessional</a:t>
            </a:r>
            <a:r>
              <a:rPr lang="en-US" sz="1200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slides, charts, infographics and more.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E3B7C311-F1C6-794D-8EAF-CF166EF9DB58}"/>
              </a:ext>
            </a:extLst>
          </p:cNvPr>
          <p:cNvSpPr txBox="1"/>
          <p:nvPr/>
        </p:nvSpPr>
        <p:spPr>
          <a:xfrm>
            <a:off x="909348" y="4634029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03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6D86C130-5CC4-6C4F-A6F9-3859AB055904}"/>
              </a:ext>
            </a:extLst>
          </p:cNvPr>
          <p:cNvSpPr txBox="1"/>
          <p:nvPr/>
        </p:nvSpPr>
        <p:spPr>
          <a:xfrm>
            <a:off x="909348" y="5009360"/>
            <a:ext cx="2060030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professional slides, charts, infographics and more.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81C5C6EF-1C0B-BA47-8669-2A380499AB56}"/>
              </a:ext>
            </a:extLst>
          </p:cNvPr>
          <p:cNvSpPr txBox="1"/>
          <p:nvPr/>
        </p:nvSpPr>
        <p:spPr>
          <a:xfrm>
            <a:off x="9222623" y="1963400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87A9504D-1742-F646-B5D2-CD43561CBD4D}"/>
              </a:ext>
            </a:extLst>
          </p:cNvPr>
          <p:cNvSpPr txBox="1"/>
          <p:nvPr/>
        </p:nvSpPr>
        <p:spPr>
          <a:xfrm>
            <a:off x="9222623" y="4634029"/>
            <a:ext cx="206002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04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E9363500-2BAC-B14F-93A6-B8C7856B3BEC}"/>
              </a:ext>
            </a:extLst>
          </p:cNvPr>
          <p:cNvSpPr txBox="1"/>
          <p:nvPr/>
        </p:nvSpPr>
        <p:spPr>
          <a:xfrm>
            <a:off x="9222623" y="5009360"/>
            <a:ext cx="2060030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impact with professional slides, charts, infographics and more.</a:t>
            </a:r>
          </a:p>
        </p:txBody>
      </p: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xmlns="" id="{0FAC07EA-E4FD-E043-A4D3-83B97306004A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xmlns="" id="{9BF3C3F9-DF65-5D43-8041-719D3B0399CF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Номер слайда 3">
              <a:extLst>
                <a:ext uri="{FF2B5EF4-FFF2-40B4-BE49-F238E27FC236}">
                  <a16:creationId xmlns:a16="http://schemas.microsoft.com/office/drawing/2014/main" xmlns="" id="{028181B0-BBDA-4E44-AF5E-070B5D03B87E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9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12894" y="407940"/>
            <a:ext cx="9407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Пример </a:t>
            </a:r>
            <a:r>
              <a:rPr lang="en-US" b="1" dirty="0"/>
              <a:t>I</a:t>
            </a:r>
            <a:endParaRPr lang="ru-RU" b="1" dirty="0"/>
          </a:p>
          <a:p>
            <a:r>
              <a:rPr lang="ru-RU" dirty="0"/>
              <a:t>Выберите верные суждения об отличительных чертах рыночной экономики и запишите цифры, под которым они указаны. </a:t>
            </a:r>
          </a:p>
          <a:p>
            <a:pPr>
              <a:buAutoNum type="arabicParenR"/>
            </a:pPr>
            <a:r>
              <a:rPr lang="ru-RU" dirty="0"/>
              <a:t>Государство осуществляет  централизованное распределение ресурсов.</a:t>
            </a:r>
          </a:p>
          <a:p>
            <a:pPr>
              <a:buAutoNum type="arabicParenR"/>
            </a:pPr>
            <a:r>
              <a:rPr lang="ru-RU" dirty="0"/>
              <a:t> Цены на товары и услуги определяются соотношением спроса и предложения.</a:t>
            </a:r>
          </a:p>
          <a:p>
            <a:pPr>
              <a:buAutoNum type="arabicParenR"/>
            </a:pPr>
            <a:r>
              <a:rPr lang="ru-RU" dirty="0"/>
              <a:t> Предприятиям приходится решать проблему ограниченности ресурсов.</a:t>
            </a:r>
          </a:p>
          <a:p>
            <a:pPr>
              <a:buAutoNum type="arabicParenR"/>
            </a:pPr>
            <a:r>
              <a:rPr lang="ru-RU" dirty="0"/>
              <a:t> Производители товаров и услуг конкурируют за спрос потребителей.</a:t>
            </a:r>
          </a:p>
          <a:p>
            <a:pPr>
              <a:buAutoNum type="arabicParenR"/>
            </a:pPr>
            <a:r>
              <a:rPr lang="ru-RU" dirty="0"/>
              <a:t> Каждый вправе свободно распоряжаться своими способностями и имуществом для предпринимательской и иной не запрещенной законом экономической деятельности. </a:t>
            </a:r>
          </a:p>
          <a:p>
            <a:r>
              <a:rPr lang="ru-RU" dirty="0"/>
              <a:t>Ответ:______________________________________________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2894" y="3179826"/>
            <a:ext cx="95319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Пример</a:t>
            </a:r>
            <a:r>
              <a:rPr lang="en-US" b="1" dirty="0"/>
              <a:t> II</a:t>
            </a:r>
          </a:p>
          <a:p>
            <a:r>
              <a:rPr lang="ru-RU" dirty="0"/>
              <a:t>Автомеханик Роман нашёл новую работу по специальности. Для заключения трудового договора он принёс документы воинского учёта и трудовую книжку. Что ещё согласно Трудовому кодексу РФ Роман должен предъявить работодателю? Запишите цифры, под которыми указаны соответствующие документы. </a:t>
            </a:r>
          </a:p>
          <a:p>
            <a:pPr>
              <a:buAutoNum type="arabicParenR"/>
            </a:pPr>
            <a:r>
              <a:rPr lang="ru-RU" dirty="0"/>
              <a:t>Свидетельство о регистрации права собственности на жилое помещение</a:t>
            </a:r>
          </a:p>
          <a:p>
            <a:pPr>
              <a:buAutoNum type="arabicParenR"/>
            </a:pPr>
            <a:r>
              <a:rPr lang="ru-RU" dirty="0"/>
              <a:t> Страховое свидетельство государственного пенсионного страхования</a:t>
            </a:r>
          </a:p>
          <a:p>
            <a:pPr>
              <a:buAutoNum type="arabicParenR"/>
            </a:pPr>
            <a:r>
              <a:rPr lang="ru-RU" dirty="0"/>
              <a:t>Паспорт гражданина РФ</a:t>
            </a:r>
          </a:p>
          <a:p>
            <a:pPr>
              <a:buAutoNum type="arabicParenR"/>
            </a:pPr>
            <a:r>
              <a:rPr lang="ru-RU" dirty="0"/>
              <a:t>Налоговое уведомление </a:t>
            </a:r>
          </a:p>
          <a:p>
            <a:pPr>
              <a:buAutoNum type="arabicParenR"/>
            </a:pPr>
            <a:r>
              <a:rPr lang="ru-RU" dirty="0"/>
              <a:t> Диплом о профильном образовании </a:t>
            </a:r>
          </a:p>
          <a:p>
            <a:pPr>
              <a:buAutoNum type="arabicParenR"/>
            </a:pPr>
            <a:r>
              <a:rPr lang="ru-RU" dirty="0"/>
              <a:t> Выписку из финансово-лицевого счета </a:t>
            </a:r>
          </a:p>
          <a:p>
            <a:r>
              <a:rPr lang="ru-RU" dirty="0"/>
              <a:t>Ответ:_________________________________________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779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2486</Words>
  <Application>Microsoft Office PowerPoint</Application>
  <PresentationFormat>Широкоэкранный</PresentationFormat>
  <Paragraphs>522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Poppins</vt:lpstr>
      <vt:lpstr>Times New Roman</vt:lpstr>
      <vt:lpstr>Wingdings 3</vt:lpstr>
      <vt:lpstr>Тема Office</vt:lpstr>
      <vt:lpstr>Диаграмма Microsoft Excel</vt:lpstr>
      <vt:lpstr>Презентация PowerPoint</vt:lpstr>
      <vt:lpstr> Некоторые итоги ЕГЭ по обществознанию  2020-2021 учебного года </vt:lpstr>
      <vt:lpstr>Диаграмма распределения тестовых баллов участников ЕГЭ по обществознанию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Буланов</dc:creator>
  <cp:lastModifiedBy>Дмитрий Смирнов</cp:lastModifiedBy>
  <cp:revision>11</cp:revision>
  <dcterms:created xsi:type="dcterms:W3CDTF">2021-10-06T09:41:19Z</dcterms:created>
  <dcterms:modified xsi:type="dcterms:W3CDTF">2021-10-09T06:43:32Z</dcterms:modified>
</cp:coreProperties>
</file>